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1432" r:id="rId5"/>
    <p:sldId id="1431" r:id="rId6"/>
    <p:sldId id="1428" r:id="rId7"/>
    <p:sldId id="1433" r:id="rId8"/>
    <p:sldId id="1438" r:id="rId9"/>
    <p:sldId id="1427" r:id="rId10"/>
    <p:sldId id="1256" r:id="rId11"/>
    <p:sldId id="1248" r:id="rId12"/>
    <p:sldId id="1246" r:id="rId13"/>
    <p:sldId id="1436" r:id="rId14"/>
    <p:sldId id="1434" r:id="rId15"/>
    <p:sldId id="1584" r:id="rId16"/>
    <p:sldId id="436" r:id="rId17"/>
    <p:sldId id="1435" r:id="rId18"/>
    <p:sldId id="868" r:id="rId19"/>
    <p:sldId id="1578" r:id="rId20"/>
    <p:sldId id="1437" r:id="rId21"/>
    <p:sldId id="1268" r:id="rId22"/>
    <p:sldId id="1583" r:id="rId23"/>
    <p:sldId id="1577" r:id="rId24"/>
    <p:sldId id="1581" r:id="rId25"/>
    <p:sldId id="1582" r:id="rId26"/>
  </p:sldIdLst>
  <p:sldSz cx="12192000" cy="6858000"/>
  <p:notesSz cx="6669088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3521">
          <p15:clr>
            <a:srgbClr val="A4A3A4"/>
          </p15:clr>
        </p15:guide>
        <p15:guide id="4" orient="horz" pos="2273">
          <p15:clr>
            <a:srgbClr val="A4A3A4"/>
          </p15:clr>
        </p15:guide>
        <p15:guide id="5" orient="horz" pos="1979">
          <p15:clr>
            <a:srgbClr val="A4A3A4"/>
          </p15:clr>
        </p15:guide>
        <p15:guide id="6" pos="3863">
          <p15:clr>
            <a:srgbClr val="A4A3A4"/>
          </p15:clr>
        </p15:guide>
        <p15:guide id="7" pos="143">
          <p15:clr>
            <a:srgbClr val="A4A3A4"/>
          </p15:clr>
        </p15:guide>
        <p15:guide id="8" pos="2615">
          <p15:clr>
            <a:srgbClr val="A4A3A4"/>
          </p15:clr>
        </p15:guide>
        <p15:guide id="9" pos="5087">
          <p15:clr>
            <a:srgbClr val="A4A3A4"/>
          </p15:clr>
        </p15:guide>
        <p15:guide id="10" pos="75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aryse TRÉVARIN" initials="MT" lastIdx="0" clrIdx="6">
    <p:extLst>
      <p:ext uri="{19B8F6BF-5375-455C-9EA6-DF929625EA0E}">
        <p15:presenceInfo xmlns:p15="http://schemas.microsoft.com/office/powerpoint/2012/main" userId="S-1-5-21-722843176-2151016926-385555490-8796" providerId="AD"/>
      </p:ext>
    </p:extLst>
  </p:cmAuthor>
  <p:cmAuthor id="1" name="E. Jaeger" initials="EJr" lastIdx="7" clrIdx="0">
    <p:extLst>
      <p:ext uri="{19B8F6BF-5375-455C-9EA6-DF929625EA0E}">
        <p15:presenceInfo xmlns:p15="http://schemas.microsoft.com/office/powerpoint/2012/main" userId="E. Jaeger" providerId="None"/>
      </p:ext>
    </p:extLst>
  </p:cmAuthor>
  <p:cmAuthor id="2" name="Ingrid" initials="I" lastIdx="3" clrIdx="1">
    <p:extLst>
      <p:ext uri="{19B8F6BF-5375-455C-9EA6-DF929625EA0E}">
        <p15:presenceInfo xmlns:p15="http://schemas.microsoft.com/office/powerpoint/2012/main" userId="Ingrid" providerId="None"/>
      </p:ext>
    </p:extLst>
  </p:cmAuthor>
  <p:cmAuthor id="3" name="Bruno GRUSELLE (DIR)" initials="B(" lastIdx="25" clrIdx="2">
    <p:extLst>
      <p:ext uri="{19B8F6BF-5375-455C-9EA6-DF929625EA0E}">
        <p15:presenceInfo xmlns:p15="http://schemas.microsoft.com/office/powerpoint/2012/main" userId="S::bruno.gruselle@ensta-bretagne.org::d6cf66a0-7e72-4a03-9d80-baff80118935" providerId="AD"/>
      </p:ext>
    </p:extLst>
  </p:cmAuthor>
  <p:cmAuthor id="4" name="Eric JAEGER" initials="EJ" lastIdx="37" clrIdx="3">
    <p:extLst>
      <p:ext uri="{19B8F6BF-5375-455C-9EA6-DF929625EA0E}">
        <p15:presenceInfo xmlns:p15="http://schemas.microsoft.com/office/powerpoint/2012/main" userId="S::eric.jaeger@ensta-bretagne.org::3754772d-3755-4e77-818e-9af6daa56fa8" providerId="AD"/>
      </p:ext>
    </p:extLst>
  </p:cmAuthor>
  <p:cmAuthor id="5" name="Hélène GUILLAMOT" initials="HG" lastIdx="2" clrIdx="4">
    <p:extLst>
      <p:ext uri="{19B8F6BF-5375-455C-9EA6-DF929625EA0E}">
        <p15:presenceInfo xmlns:p15="http://schemas.microsoft.com/office/powerpoint/2012/main" userId="S::helene.guillamot@ensta-bretagne.org::692e03a8-412e-43b6-9e7c-85333afedbe5" providerId="AD"/>
      </p:ext>
    </p:extLst>
  </p:cmAuthor>
  <p:cmAuthor id="6" name="Ingrid LE TOUTOUZE" initials="IT" lastIdx="2" clrIdx="5">
    <p:extLst>
      <p:ext uri="{19B8F6BF-5375-455C-9EA6-DF929625EA0E}">
        <p15:presenceInfo xmlns:p15="http://schemas.microsoft.com/office/powerpoint/2012/main" userId="S::ingrid.le_toutouze@ensta-bretagne.org::0f03a499-bbcd-4bb6-b817-a04b39eb07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FCA21"/>
    <a:srgbClr val="63C6C6"/>
    <a:srgbClr val="43596B"/>
    <a:srgbClr val="ED6B61"/>
    <a:srgbClr val="F08510"/>
    <a:srgbClr val="FFFFFF"/>
    <a:srgbClr val="00A2A9"/>
    <a:srgbClr val="FFE181"/>
    <a:srgbClr val="C5C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344" y="78"/>
      </p:cViewPr>
      <p:guideLst>
        <p:guide orient="horz" pos="2137"/>
        <p:guide orient="horz" pos="1052"/>
        <p:guide orient="horz" pos="3521"/>
        <p:guide orient="horz" pos="2273"/>
        <p:guide orient="horz" pos="1979"/>
        <p:guide pos="3863"/>
        <p:guide pos="143"/>
        <p:guide pos="2615"/>
        <p:guide pos="5087"/>
        <p:guide pos="753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160F89-0090-4703-9D80-F0C514912169}" type="doc">
      <dgm:prSet loTypeId="urn:microsoft.com/office/officeart/2005/8/layout/hChevron3" loCatId="process" qsTypeId="urn:microsoft.com/office/officeart/2005/8/quickstyle/simple1" qsCatId="simple" csTypeId="urn:microsoft.com/office/officeart/2005/8/colors/accent5_4" csCatId="accent5" phldr="1"/>
      <dgm:spPr/>
    </dgm:pt>
    <dgm:pt modelId="{8BA520F7-5466-4F68-BDFA-12B3500BD737}">
      <dgm:prSet phldrT="[Texte]"/>
      <dgm:spPr/>
      <dgm:t>
        <a:bodyPr/>
        <a:lstStyle/>
        <a:p>
          <a:r>
            <a:rPr lang="fr-FR" b="1">
              <a:solidFill>
                <a:srgbClr val="FFFFFF"/>
              </a:solidFill>
            </a:rPr>
            <a:t>1819</a:t>
          </a:r>
        </a:p>
      </dgm:t>
    </dgm:pt>
    <dgm:pt modelId="{7CEE755E-627E-406C-BA61-5EB8F3D62FF3}" type="parTrans" cxnId="{E9615449-79C3-4183-872B-12ADC3ABAE3C}">
      <dgm:prSet/>
      <dgm:spPr/>
      <dgm:t>
        <a:bodyPr/>
        <a:lstStyle/>
        <a:p>
          <a:endParaRPr lang="fr-FR"/>
        </a:p>
      </dgm:t>
    </dgm:pt>
    <dgm:pt modelId="{381ABBBA-82CF-4EE1-9206-40017819CE49}" type="sibTrans" cxnId="{E9615449-79C3-4183-872B-12ADC3ABAE3C}">
      <dgm:prSet/>
      <dgm:spPr/>
      <dgm:t>
        <a:bodyPr/>
        <a:lstStyle/>
        <a:p>
          <a:endParaRPr lang="fr-FR"/>
        </a:p>
      </dgm:t>
    </dgm:pt>
    <dgm:pt modelId="{D5461A6C-627C-44FE-A3A5-5107F57CDE92}">
      <dgm:prSet phldrT="[Texte]"/>
      <dgm:spPr/>
      <dgm:t>
        <a:bodyPr/>
        <a:lstStyle/>
        <a:p>
          <a:r>
            <a:rPr lang="fr-FR"/>
            <a:t>1936</a:t>
          </a:r>
        </a:p>
      </dgm:t>
    </dgm:pt>
    <dgm:pt modelId="{921EA677-BFB9-4C91-B00A-B14ED798ADB5}" type="parTrans" cxnId="{57C73085-7BC4-48FB-ABED-854195744BE0}">
      <dgm:prSet/>
      <dgm:spPr/>
      <dgm:t>
        <a:bodyPr/>
        <a:lstStyle/>
        <a:p>
          <a:endParaRPr lang="fr-FR"/>
        </a:p>
      </dgm:t>
    </dgm:pt>
    <dgm:pt modelId="{9968167E-8A76-4130-8193-A5CE21E368DC}" type="sibTrans" cxnId="{57C73085-7BC4-48FB-ABED-854195744BE0}">
      <dgm:prSet/>
      <dgm:spPr/>
      <dgm:t>
        <a:bodyPr/>
        <a:lstStyle/>
        <a:p>
          <a:endParaRPr lang="fr-FR"/>
        </a:p>
      </dgm:t>
    </dgm:pt>
    <dgm:pt modelId="{F42F3D63-0986-4D1B-844F-F7CB9E413E9F}">
      <dgm:prSet phldrT="[Texte]"/>
      <dgm:spPr/>
      <dgm:t>
        <a:bodyPr/>
        <a:lstStyle/>
        <a:p>
          <a:r>
            <a:rPr lang="fr-FR" b="1">
              <a:solidFill>
                <a:srgbClr val="FFFFFF"/>
              </a:solidFill>
            </a:rPr>
            <a:t>1971</a:t>
          </a:r>
        </a:p>
      </dgm:t>
    </dgm:pt>
    <dgm:pt modelId="{7297E785-658D-46DF-BCA4-146874DEE603}" type="parTrans" cxnId="{136A300A-E146-4373-A621-EFB82E22C08A}">
      <dgm:prSet/>
      <dgm:spPr/>
      <dgm:t>
        <a:bodyPr/>
        <a:lstStyle/>
        <a:p>
          <a:endParaRPr lang="fr-FR"/>
        </a:p>
      </dgm:t>
    </dgm:pt>
    <dgm:pt modelId="{0AF112BA-15E0-4C64-BAD4-2874942689A1}" type="sibTrans" cxnId="{136A300A-E146-4373-A621-EFB82E22C08A}">
      <dgm:prSet/>
      <dgm:spPr/>
      <dgm:t>
        <a:bodyPr/>
        <a:lstStyle/>
        <a:p>
          <a:endParaRPr lang="fr-FR"/>
        </a:p>
      </dgm:t>
    </dgm:pt>
    <dgm:pt modelId="{24F09BAD-7787-4EDB-B4CF-ECB9E80950F8}">
      <dgm:prSet phldrT="[Texte]"/>
      <dgm:spPr/>
      <dgm:t>
        <a:bodyPr/>
        <a:lstStyle/>
        <a:p>
          <a:r>
            <a:rPr lang="fr-FR"/>
            <a:t>1987</a:t>
          </a:r>
        </a:p>
      </dgm:t>
    </dgm:pt>
    <dgm:pt modelId="{D635DB57-160B-494D-8D3E-ABDE3FF4EDF6}" type="parTrans" cxnId="{E485AC2B-C629-4B91-AAA6-A5D85F977782}">
      <dgm:prSet/>
      <dgm:spPr/>
      <dgm:t>
        <a:bodyPr/>
        <a:lstStyle/>
        <a:p>
          <a:endParaRPr lang="fr-FR"/>
        </a:p>
      </dgm:t>
    </dgm:pt>
    <dgm:pt modelId="{0EDEDA25-0452-4F19-A987-2105FA8A0C21}" type="sibTrans" cxnId="{E485AC2B-C629-4B91-AAA6-A5D85F977782}">
      <dgm:prSet/>
      <dgm:spPr/>
      <dgm:t>
        <a:bodyPr/>
        <a:lstStyle/>
        <a:p>
          <a:endParaRPr lang="fr-FR"/>
        </a:p>
      </dgm:t>
    </dgm:pt>
    <dgm:pt modelId="{FCD60437-C477-41BE-AEA9-AC772807E6A2}">
      <dgm:prSet phldrT="[Texte]"/>
      <dgm:spPr/>
      <dgm:t>
        <a:bodyPr/>
        <a:lstStyle/>
        <a:p>
          <a:r>
            <a:rPr lang="fr-FR"/>
            <a:t>1990</a:t>
          </a:r>
        </a:p>
      </dgm:t>
    </dgm:pt>
    <dgm:pt modelId="{E5C61A60-3FB3-4828-B7A4-CD7D365D86CC}" type="parTrans" cxnId="{4C380024-CDAF-482C-A1BB-58FD27DA2ED0}">
      <dgm:prSet/>
      <dgm:spPr/>
      <dgm:t>
        <a:bodyPr/>
        <a:lstStyle/>
        <a:p>
          <a:endParaRPr lang="fr-FR"/>
        </a:p>
      </dgm:t>
    </dgm:pt>
    <dgm:pt modelId="{3163CCC0-8CEF-4C63-84C3-13B2370F19EE}" type="sibTrans" cxnId="{4C380024-CDAF-482C-A1BB-58FD27DA2ED0}">
      <dgm:prSet/>
      <dgm:spPr/>
      <dgm:t>
        <a:bodyPr/>
        <a:lstStyle/>
        <a:p>
          <a:endParaRPr lang="fr-FR"/>
        </a:p>
      </dgm:t>
    </dgm:pt>
    <dgm:pt modelId="{4F8563D1-ACBD-45D5-8A74-7AFEE8A982A4}">
      <dgm:prSet phldrT="[Texte]"/>
      <dgm:spPr/>
      <dgm:t>
        <a:bodyPr/>
        <a:lstStyle/>
        <a:p>
          <a:r>
            <a:rPr lang="fr-FR" b="1">
              <a:solidFill>
                <a:srgbClr val="FFFFFF"/>
              </a:solidFill>
            </a:rPr>
            <a:t>2010</a:t>
          </a:r>
        </a:p>
      </dgm:t>
    </dgm:pt>
    <dgm:pt modelId="{9413C502-0914-4799-A80E-FC0876DDD3C3}" type="parTrans" cxnId="{FF6D3277-C858-4E27-B939-CC0D28C61C67}">
      <dgm:prSet/>
      <dgm:spPr/>
      <dgm:t>
        <a:bodyPr/>
        <a:lstStyle/>
        <a:p>
          <a:endParaRPr lang="fr-FR"/>
        </a:p>
      </dgm:t>
    </dgm:pt>
    <dgm:pt modelId="{275ED3FD-466B-4FF4-B9FA-79CF33BFD114}" type="sibTrans" cxnId="{FF6D3277-C858-4E27-B939-CC0D28C61C67}">
      <dgm:prSet/>
      <dgm:spPr/>
      <dgm:t>
        <a:bodyPr/>
        <a:lstStyle/>
        <a:p>
          <a:endParaRPr lang="fr-FR"/>
        </a:p>
      </dgm:t>
    </dgm:pt>
    <dgm:pt modelId="{9CB14FAC-B611-4A6E-9A3B-582994F0138D}">
      <dgm:prSet phldrT="[Texte]"/>
      <dgm:spPr/>
      <dgm:t>
        <a:bodyPr/>
        <a:lstStyle/>
        <a:p>
          <a:r>
            <a:rPr lang="fr-FR" b="1">
              <a:solidFill>
                <a:srgbClr val="FFFFFF"/>
              </a:solidFill>
            </a:rPr>
            <a:t>2023</a:t>
          </a:r>
        </a:p>
      </dgm:t>
    </dgm:pt>
    <dgm:pt modelId="{321A751D-2454-4BF1-B481-734FE141C5CC}" type="parTrans" cxnId="{FDCA424B-C534-4D8A-9350-A40ECE2732A2}">
      <dgm:prSet/>
      <dgm:spPr/>
      <dgm:t>
        <a:bodyPr/>
        <a:lstStyle/>
        <a:p>
          <a:endParaRPr lang="fr-FR"/>
        </a:p>
      </dgm:t>
    </dgm:pt>
    <dgm:pt modelId="{FBC95D06-8944-4C81-9F72-686C651706EA}" type="sibTrans" cxnId="{FDCA424B-C534-4D8A-9350-A40ECE2732A2}">
      <dgm:prSet/>
      <dgm:spPr/>
      <dgm:t>
        <a:bodyPr/>
        <a:lstStyle/>
        <a:p>
          <a:endParaRPr lang="fr-FR"/>
        </a:p>
      </dgm:t>
    </dgm:pt>
    <dgm:pt modelId="{94ACD324-F0CB-44E1-B477-F0AD301D8624}" type="pres">
      <dgm:prSet presAssocID="{87160F89-0090-4703-9D80-F0C514912169}" presName="Name0" presStyleCnt="0">
        <dgm:presLayoutVars>
          <dgm:dir/>
          <dgm:resizeHandles val="exact"/>
        </dgm:presLayoutVars>
      </dgm:prSet>
      <dgm:spPr/>
    </dgm:pt>
    <dgm:pt modelId="{1919D535-1C4A-4734-A30C-E89DCFE4200F}" type="pres">
      <dgm:prSet presAssocID="{8BA520F7-5466-4F68-BDFA-12B3500BD737}" presName="parTxOnly" presStyleLbl="node1" presStyleIdx="0" presStyleCnt="7">
        <dgm:presLayoutVars>
          <dgm:bulletEnabled val="1"/>
        </dgm:presLayoutVars>
      </dgm:prSet>
      <dgm:spPr/>
    </dgm:pt>
    <dgm:pt modelId="{8A2035FD-91E1-4075-AC21-82296568170C}" type="pres">
      <dgm:prSet presAssocID="{381ABBBA-82CF-4EE1-9206-40017819CE49}" presName="parSpace" presStyleCnt="0"/>
      <dgm:spPr/>
    </dgm:pt>
    <dgm:pt modelId="{9FE694DB-A5D1-4806-9F8E-37FCE85D30E0}" type="pres">
      <dgm:prSet presAssocID="{D5461A6C-627C-44FE-A3A5-5107F57CDE92}" presName="parTxOnly" presStyleLbl="node1" presStyleIdx="1" presStyleCnt="7">
        <dgm:presLayoutVars>
          <dgm:bulletEnabled val="1"/>
        </dgm:presLayoutVars>
      </dgm:prSet>
      <dgm:spPr/>
    </dgm:pt>
    <dgm:pt modelId="{39960E17-B566-420A-ABD5-63F3AA87D2A5}" type="pres">
      <dgm:prSet presAssocID="{9968167E-8A76-4130-8193-A5CE21E368DC}" presName="parSpace" presStyleCnt="0"/>
      <dgm:spPr/>
    </dgm:pt>
    <dgm:pt modelId="{578C842A-1917-4171-96E2-AE3A55EA11C3}" type="pres">
      <dgm:prSet presAssocID="{F42F3D63-0986-4D1B-844F-F7CB9E413E9F}" presName="parTxOnly" presStyleLbl="node1" presStyleIdx="2" presStyleCnt="7">
        <dgm:presLayoutVars>
          <dgm:bulletEnabled val="1"/>
        </dgm:presLayoutVars>
      </dgm:prSet>
      <dgm:spPr/>
    </dgm:pt>
    <dgm:pt modelId="{EDA42750-D028-4E45-9611-F0A504DA0BD6}" type="pres">
      <dgm:prSet presAssocID="{0AF112BA-15E0-4C64-BAD4-2874942689A1}" presName="parSpace" presStyleCnt="0"/>
      <dgm:spPr/>
    </dgm:pt>
    <dgm:pt modelId="{A218F50C-BF60-46E7-BA77-616B34D971E5}" type="pres">
      <dgm:prSet presAssocID="{24F09BAD-7787-4EDB-B4CF-ECB9E80950F8}" presName="parTxOnly" presStyleLbl="node1" presStyleIdx="3" presStyleCnt="7">
        <dgm:presLayoutVars>
          <dgm:bulletEnabled val="1"/>
        </dgm:presLayoutVars>
      </dgm:prSet>
      <dgm:spPr/>
    </dgm:pt>
    <dgm:pt modelId="{9C7666F6-6E37-4F60-98E4-0B8B790ECEE8}" type="pres">
      <dgm:prSet presAssocID="{0EDEDA25-0452-4F19-A987-2105FA8A0C21}" presName="parSpace" presStyleCnt="0"/>
      <dgm:spPr/>
    </dgm:pt>
    <dgm:pt modelId="{9A5DE233-EAFD-432A-A9A5-4510C6CC4116}" type="pres">
      <dgm:prSet presAssocID="{FCD60437-C477-41BE-AEA9-AC772807E6A2}" presName="parTxOnly" presStyleLbl="node1" presStyleIdx="4" presStyleCnt="7">
        <dgm:presLayoutVars>
          <dgm:bulletEnabled val="1"/>
        </dgm:presLayoutVars>
      </dgm:prSet>
      <dgm:spPr/>
    </dgm:pt>
    <dgm:pt modelId="{846B619D-4141-4A54-BBF4-26A79E574CA3}" type="pres">
      <dgm:prSet presAssocID="{3163CCC0-8CEF-4C63-84C3-13B2370F19EE}" presName="parSpace" presStyleCnt="0"/>
      <dgm:spPr/>
    </dgm:pt>
    <dgm:pt modelId="{11F10DA3-360D-4C96-8F9E-64C0B9369B03}" type="pres">
      <dgm:prSet presAssocID="{4F8563D1-ACBD-45D5-8A74-7AFEE8A982A4}" presName="parTxOnly" presStyleLbl="node1" presStyleIdx="5" presStyleCnt="7">
        <dgm:presLayoutVars>
          <dgm:bulletEnabled val="1"/>
        </dgm:presLayoutVars>
      </dgm:prSet>
      <dgm:spPr/>
    </dgm:pt>
    <dgm:pt modelId="{84CA3AAD-FAFC-4C9A-9BA2-944CB8A83D8C}" type="pres">
      <dgm:prSet presAssocID="{275ED3FD-466B-4FF4-B9FA-79CF33BFD114}" presName="parSpace" presStyleCnt="0"/>
      <dgm:spPr/>
    </dgm:pt>
    <dgm:pt modelId="{02C64086-F71B-49E9-B2E8-C8F337C1E4CE}" type="pres">
      <dgm:prSet presAssocID="{9CB14FAC-B611-4A6E-9A3B-582994F0138D}" presName="parTxOnly" presStyleLbl="node1" presStyleIdx="6" presStyleCnt="7">
        <dgm:presLayoutVars>
          <dgm:bulletEnabled val="1"/>
        </dgm:presLayoutVars>
      </dgm:prSet>
      <dgm:spPr/>
    </dgm:pt>
  </dgm:ptLst>
  <dgm:cxnLst>
    <dgm:cxn modelId="{136A300A-E146-4373-A621-EFB82E22C08A}" srcId="{87160F89-0090-4703-9D80-F0C514912169}" destId="{F42F3D63-0986-4D1B-844F-F7CB9E413E9F}" srcOrd="2" destOrd="0" parTransId="{7297E785-658D-46DF-BCA4-146874DEE603}" sibTransId="{0AF112BA-15E0-4C64-BAD4-2874942689A1}"/>
    <dgm:cxn modelId="{E54D2811-6F9E-4853-AAC1-2C2ACA0E3643}" type="presOf" srcId="{FCD60437-C477-41BE-AEA9-AC772807E6A2}" destId="{9A5DE233-EAFD-432A-A9A5-4510C6CC4116}" srcOrd="0" destOrd="0" presId="urn:microsoft.com/office/officeart/2005/8/layout/hChevron3"/>
    <dgm:cxn modelId="{4C380024-CDAF-482C-A1BB-58FD27DA2ED0}" srcId="{87160F89-0090-4703-9D80-F0C514912169}" destId="{FCD60437-C477-41BE-AEA9-AC772807E6A2}" srcOrd="4" destOrd="0" parTransId="{E5C61A60-3FB3-4828-B7A4-CD7D365D86CC}" sibTransId="{3163CCC0-8CEF-4C63-84C3-13B2370F19EE}"/>
    <dgm:cxn modelId="{E485AC2B-C629-4B91-AAA6-A5D85F977782}" srcId="{87160F89-0090-4703-9D80-F0C514912169}" destId="{24F09BAD-7787-4EDB-B4CF-ECB9E80950F8}" srcOrd="3" destOrd="0" parTransId="{D635DB57-160B-494D-8D3E-ABDE3FF4EDF6}" sibTransId="{0EDEDA25-0452-4F19-A987-2105FA8A0C21}"/>
    <dgm:cxn modelId="{E9615449-79C3-4183-872B-12ADC3ABAE3C}" srcId="{87160F89-0090-4703-9D80-F0C514912169}" destId="{8BA520F7-5466-4F68-BDFA-12B3500BD737}" srcOrd="0" destOrd="0" parTransId="{7CEE755E-627E-406C-BA61-5EB8F3D62FF3}" sibTransId="{381ABBBA-82CF-4EE1-9206-40017819CE49}"/>
    <dgm:cxn modelId="{FDCA424B-C534-4D8A-9350-A40ECE2732A2}" srcId="{87160F89-0090-4703-9D80-F0C514912169}" destId="{9CB14FAC-B611-4A6E-9A3B-582994F0138D}" srcOrd="6" destOrd="0" parTransId="{321A751D-2454-4BF1-B481-734FE141C5CC}" sibTransId="{FBC95D06-8944-4C81-9F72-686C651706EA}"/>
    <dgm:cxn modelId="{FF6D3277-C858-4E27-B939-CC0D28C61C67}" srcId="{87160F89-0090-4703-9D80-F0C514912169}" destId="{4F8563D1-ACBD-45D5-8A74-7AFEE8A982A4}" srcOrd="5" destOrd="0" parTransId="{9413C502-0914-4799-A80E-FC0876DDD3C3}" sibTransId="{275ED3FD-466B-4FF4-B9FA-79CF33BFD114}"/>
    <dgm:cxn modelId="{75D9AE81-8336-40AF-A968-261C10D95D7C}" type="presOf" srcId="{87160F89-0090-4703-9D80-F0C514912169}" destId="{94ACD324-F0CB-44E1-B477-F0AD301D8624}" srcOrd="0" destOrd="0" presId="urn:microsoft.com/office/officeart/2005/8/layout/hChevron3"/>
    <dgm:cxn modelId="{57C73085-7BC4-48FB-ABED-854195744BE0}" srcId="{87160F89-0090-4703-9D80-F0C514912169}" destId="{D5461A6C-627C-44FE-A3A5-5107F57CDE92}" srcOrd="1" destOrd="0" parTransId="{921EA677-BFB9-4C91-B00A-B14ED798ADB5}" sibTransId="{9968167E-8A76-4130-8193-A5CE21E368DC}"/>
    <dgm:cxn modelId="{87EA9E88-9492-4D58-8A9A-517154A05CE6}" type="presOf" srcId="{24F09BAD-7787-4EDB-B4CF-ECB9E80950F8}" destId="{A218F50C-BF60-46E7-BA77-616B34D971E5}" srcOrd="0" destOrd="0" presId="urn:microsoft.com/office/officeart/2005/8/layout/hChevron3"/>
    <dgm:cxn modelId="{E39E918A-AF42-41C2-B864-31260CD3500E}" type="presOf" srcId="{4F8563D1-ACBD-45D5-8A74-7AFEE8A982A4}" destId="{11F10DA3-360D-4C96-8F9E-64C0B9369B03}" srcOrd="0" destOrd="0" presId="urn:microsoft.com/office/officeart/2005/8/layout/hChevron3"/>
    <dgm:cxn modelId="{72E32094-4E3A-4F40-B921-2354DEBBF01C}" type="presOf" srcId="{9CB14FAC-B611-4A6E-9A3B-582994F0138D}" destId="{02C64086-F71B-49E9-B2E8-C8F337C1E4CE}" srcOrd="0" destOrd="0" presId="urn:microsoft.com/office/officeart/2005/8/layout/hChevron3"/>
    <dgm:cxn modelId="{3BB973B3-DA55-479B-A278-8061A1CE9F2E}" type="presOf" srcId="{8BA520F7-5466-4F68-BDFA-12B3500BD737}" destId="{1919D535-1C4A-4734-A30C-E89DCFE4200F}" srcOrd="0" destOrd="0" presId="urn:microsoft.com/office/officeart/2005/8/layout/hChevron3"/>
    <dgm:cxn modelId="{D273D5CC-F639-455D-9F7E-6F9619DE962E}" type="presOf" srcId="{D5461A6C-627C-44FE-A3A5-5107F57CDE92}" destId="{9FE694DB-A5D1-4806-9F8E-37FCE85D30E0}" srcOrd="0" destOrd="0" presId="urn:microsoft.com/office/officeart/2005/8/layout/hChevron3"/>
    <dgm:cxn modelId="{898237EF-43C9-40DE-9C55-7A2DB74911B6}" type="presOf" srcId="{F42F3D63-0986-4D1B-844F-F7CB9E413E9F}" destId="{578C842A-1917-4171-96E2-AE3A55EA11C3}" srcOrd="0" destOrd="0" presId="urn:microsoft.com/office/officeart/2005/8/layout/hChevron3"/>
    <dgm:cxn modelId="{5C2F5E13-D302-4E18-8AA5-93FADC419230}" type="presParOf" srcId="{94ACD324-F0CB-44E1-B477-F0AD301D8624}" destId="{1919D535-1C4A-4734-A30C-E89DCFE4200F}" srcOrd="0" destOrd="0" presId="urn:microsoft.com/office/officeart/2005/8/layout/hChevron3"/>
    <dgm:cxn modelId="{BF77E27F-F24A-4375-B101-808078B78004}" type="presParOf" srcId="{94ACD324-F0CB-44E1-B477-F0AD301D8624}" destId="{8A2035FD-91E1-4075-AC21-82296568170C}" srcOrd="1" destOrd="0" presId="urn:microsoft.com/office/officeart/2005/8/layout/hChevron3"/>
    <dgm:cxn modelId="{2BE057F4-C216-43BC-8A35-2A783B0E7A70}" type="presParOf" srcId="{94ACD324-F0CB-44E1-B477-F0AD301D8624}" destId="{9FE694DB-A5D1-4806-9F8E-37FCE85D30E0}" srcOrd="2" destOrd="0" presId="urn:microsoft.com/office/officeart/2005/8/layout/hChevron3"/>
    <dgm:cxn modelId="{A53927BC-06CD-4609-BFDB-32D49378C6C1}" type="presParOf" srcId="{94ACD324-F0CB-44E1-B477-F0AD301D8624}" destId="{39960E17-B566-420A-ABD5-63F3AA87D2A5}" srcOrd="3" destOrd="0" presId="urn:microsoft.com/office/officeart/2005/8/layout/hChevron3"/>
    <dgm:cxn modelId="{7BF9DCE7-9589-4B88-A7ED-F642C6FF3770}" type="presParOf" srcId="{94ACD324-F0CB-44E1-B477-F0AD301D8624}" destId="{578C842A-1917-4171-96E2-AE3A55EA11C3}" srcOrd="4" destOrd="0" presId="urn:microsoft.com/office/officeart/2005/8/layout/hChevron3"/>
    <dgm:cxn modelId="{25E1B75A-1C77-4EB5-B1F1-5DFDC5458672}" type="presParOf" srcId="{94ACD324-F0CB-44E1-B477-F0AD301D8624}" destId="{EDA42750-D028-4E45-9611-F0A504DA0BD6}" srcOrd="5" destOrd="0" presId="urn:microsoft.com/office/officeart/2005/8/layout/hChevron3"/>
    <dgm:cxn modelId="{2C72E060-F4A3-41FE-8E59-F15678C39147}" type="presParOf" srcId="{94ACD324-F0CB-44E1-B477-F0AD301D8624}" destId="{A218F50C-BF60-46E7-BA77-616B34D971E5}" srcOrd="6" destOrd="0" presId="urn:microsoft.com/office/officeart/2005/8/layout/hChevron3"/>
    <dgm:cxn modelId="{22C2E029-DFAC-4BE0-BD8E-A1AF34A63803}" type="presParOf" srcId="{94ACD324-F0CB-44E1-B477-F0AD301D8624}" destId="{9C7666F6-6E37-4F60-98E4-0B8B790ECEE8}" srcOrd="7" destOrd="0" presId="urn:microsoft.com/office/officeart/2005/8/layout/hChevron3"/>
    <dgm:cxn modelId="{915BBEF1-62D5-40FE-A629-E634DF659BC6}" type="presParOf" srcId="{94ACD324-F0CB-44E1-B477-F0AD301D8624}" destId="{9A5DE233-EAFD-432A-A9A5-4510C6CC4116}" srcOrd="8" destOrd="0" presId="urn:microsoft.com/office/officeart/2005/8/layout/hChevron3"/>
    <dgm:cxn modelId="{78B78C03-748E-47A8-AE42-EA966662D742}" type="presParOf" srcId="{94ACD324-F0CB-44E1-B477-F0AD301D8624}" destId="{846B619D-4141-4A54-BBF4-26A79E574CA3}" srcOrd="9" destOrd="0" presId="urn:microsoft.com/office/officeart/2005/8/layout/hChevron3"/>
    <dgm:cxn modelId="{9C00BE62-7B4B-47BE-82EF-8309CA430C1C}" type="presParOf" srcId="{94ACD324-F0CB-44E1-B477-F0AD301D8624}" destId="{11F10DA3-360D-4C96-8F9E-64C0B9369B03}" srcOrd="10" destOrd="0" presId="urn:microsoft.com/office/officeart/2005/8/layout/hChevron3"/>
    <dgm:cxn modelId="{9FC8ADDA-8660-4296-953F-DB67C3447447}" type="presParOf" srcId="{94ACD324-F0CB-44E1-B477-F0AD301D8624}" destId="{84CA3AAD-FAFC-4C9A-9BA2-944CB8A83D8C}" srcOrd="11" destOrd="0" presId="urn:microsoft.com/office/officeart/2005/8/layout/hChevron3"/>
    <dgm:cxn modelId="{D281D38F-A788-4E5F-863D-D205E0C02C77}" type="presParOf" srcId="{94ACD324-F0CB-44E1-B477-F0AD301D8624}" destId="{02C64086-F71B-49E9-B2E8-C8F337C1E4CE}" srcOrd="1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5E04B-A2CA-4FE3-AEE5-7AAC0C122225}" type="doc">
      <dgm:prSet loTypeId="urn:microsoft.com/office/officeart/2005/8/layout/cycle6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247A4304-4E44-491D-8287-8859D830DA03}">
      <dgm:prSet phldrT="[Texte]" phldr="0"/>
      <dgm:spPr/>
      <dgm:t>
        <a:bodyPr/>
        <a:lstStyle/>
        <a:p>
          <a:pPr rtl="0"/>
          <a:r>
            <a:rPr lang="fr-FR">
              <a:latin typeface="Marianne"/>
            </a:rPr>
            <a:t> IngéBlue</a:t>
          </a:r>
          <a:br>
            <a:rPr lang="fr-FR">
              <a:latin typeface="Marianne"/>
            </a:rPr>
          </a:br>
          <a:r>
            <a:rPr lang="fr-FR">
              <a:latin typeface="Marianne"/>
            </a:rPr>
            <a:t>(14 membres)</a:t>
          </a:r>
          <a:endParaRPr lang="fr-FR"/>
        </a:p>
      </dgm:t>
    </dgm:pt>
    <dgm:pt modelId="{18B0ADA0-F9E6-47E2-AD7A-348E4293A199}" type="parTrans" cxnId="{1E22F5E7-BBFD-4AA5-B386-4B9A1577FE2C}">
      <dgm:prSet/>
      <dgm:spPr/>
      <dgm:t>
        <a:bodyPr/>
        <a:lstStyle/>
        <a:p>
          <a:endParaRPr lang="fr-FR"/>
        </a:p>
      </dgm:t>
    </dgm:pt>
    <dgm:pt modelId="{FBF9E74A-8D3C-4FE5-87B2-B44D877914B5}" type="sibTrans" cxnId="{1E22F5E7-BBFD-4AA5-B386-4B9A1577FE2C}">
      <dgm:prSet/>
      <dgm:spPr/>
      <dgm:t>
        <a:bodyPr/>
        <a:lstStyle/>
        <a:p>
          <a:endParaRPr lang="fr-FR"/>
        </a:p>
      </dgm:t>
    </dgm:pt>
    <dgm:pt modelId="{9F7888A1-A54F-4FD5-AD0B-B73AD4D3505F}">
      <dgm:prSet phldrT="[Texte]" phldr="0"/>
      <dgm:spPr/>
      <dgm:t>
        <a:bodyPr/>
        <a:lstStyle/>
        <a:p>
          <a:pPr rtl="0"/>
          <a:r>
            <a:rPr lang="fr-FR">
              <a:latin typeface="Marianne"/>
            </a:rPr>
            <a:t>Mers et Océans</a:t>
          </a:r>
          <a:endParaRPr lang="fr-FR"/>
        </a:p>
      </dgm:t>
    </dgm:pt>
    <dgm:pt modelId="{70E5D7B9-2F7B-426E-841A-F91F3BAFBBCE}" type="parTrans" cxnId="{823CD405-567A-4949-B272-EF3A169A6BAB}">
      <dgm:prSet/>
      <dgm:spPr/>
      <dgm:t>
        <a:bodyPr/>
        <a:lstStyle/>
        <a:p>
          <a:endParaRPr lang="fr-FR"/>
        </a:p>
      </dgm:t>
    </dgm:pt>
    <dgm:pt modelId="{53876BA0-172D-4747-9B70-49CE550F4269}" type="sibTrans" cxnId="{823CD405-567A-4949-B272-EF3A169A6BAB}">
      <dgm:prSet/>
      <dgm:spPr/>
      <dgm:t>
        <a:bodyPr/>
        <a:lstStyle/>
        <a:p>
          <a:endParaRPr lang="fr-FR"/>
        </a:p>
      </dgm:t>
    </dgm:pt>
    <dgm:pt modelId="{B8BC2015-FCE5-48A6-91D1-CA83F7AFE296}">
      <dgm:prSet phldrT="[Texte]" phldr="0"/>
      <dgm:spPr/>
      <dgm:t>
        <a:bodyPr/>
        <a:lstStyle/>
        <a:p>
          <a:pPr rtl="0"/>
          <a:r>
            <a:rPr lang="fr-FR">
              <a:latin typeface="Marianne"/>
            </a:rPr>
            <a:t>MEET2050 (Gican, CMF)</a:t>
          </a:r>
          <a:endParaRPr lang="fr-FR"/>
        </a:p>
      </dgm:t>
    </dgm:pt>
    <dgm:pt modelId="{9A715C01-08C0-4087-9219-1E7D0670D976}" type="parTrans" cxnId="{8F0148EF-9DA8-4218-94F9-31406CF222E1}">
      <dgm:prSet/>
      <dgm:spPr/>
      <dgm:t>
        <a:bodyPr/>
        <a:lstStyle/>
        <a:p>
          <a:endParaRPr lang="fr-FR"/>
        </a:p>
      </dgm:t>
    </dgm:pt>
    <dgm:pt modelId="{DEC1C2E8-5520-44DC-ADAF-B0B6426DA712}" type="sibTrans" cxnId="{8F0148EF-9DA8-4218-94F9-31406CF222E1}">
      <dgm:prSet/>
      <dgm:spPr/>
      <dgm:t>
        <a:bodyPr/>
        <a:lstStyle/>
        <a:p>
          <a:endParaRPr lang="fr-FR"/>
        </a:p>
      </dgm:t>
    </dgm:pt>
    <dgm:pt modelId="{1FFC596F-D833-4E62-A2A3-D25D8C255494}">
      <dgm:prSet phldrT="[Texte]" phldr="0"/>
      <dgm:spPr/>
      <dgm:t>
        <a:bodyPr/>
        <a:lstStyle/>
        <a:p>
          <a:pPr rtl="0"/>
          <a:r>
            <a:rPr lang="fr-FR">
              <a:latin typeface="Marianne"/>
            </a:rPr>
            <a:t>RESISTANCE </a:t>
          </a:r>
        </a:p>
      </dgm:t>
    </dgm:pt>
    <dgm:pt modelId="{AD044C80-E2E0-4C10-A0C1-43EE9B848B9E}" type="parTrans" cxnId="{A1DB30FC-C727-4CBF-8A11-859800395C14}">
      <dgm:prSet/>
      <dgm:spPr/>
      <dgm:t>
        <a:bodyPr/>
        <a:lstStyle/>
        <a:p>
          <a:endParaRPr lang="fr-FR"/>
        </a:p>
      </dgm:t>
    </dgm:pt>
    <dgm:pt modelId="{04C138C4-4DC3-4968-BBBE-EEC3B68984BC}" type="sibTrans" cxnId="{A1DB30FC-C727-4CBF-8A11-859800395C14}">
      <dgm:prSet/>
      <dgm:spPr/>
      <dgm:t>
        <a:bodyPr/>
        <a:lstStyle/>
        <a:p>
          <a:endParaRPr lang="fr-FR"/>
        </a:p>
      </dgm:t>
    </dgm:pt>
    <dgm:pt modelId="{181D761F-1740-47D0-B7D8-4D87C9418555}">
      <dgm:prSet phldr="0"/>
      <dgm:spPr/>
      <dgm:t>
        <a:bodyPr/>
        <a:lstStyle/>
        <a:p>
          <a:pPr rtl="0"/>
          <a:r>
            <a:rPr lang="fr-FR">
              <a:latin typeface="Marianne"/>
            </a:rPr>
            <a:t>Grands Fonds</a:t>
          </a:r>
        </a:p>
      </dgm:t>
    </dgm:pt>
    <dgm:pt modelId="{4818C65B-7A90-4B74-AC75-59F5FEE6EF5F}" type="parTrans" cxnId="{18967B2C-190C-48B5-8689-D40E45A949A9}">
      <dgm:prSet/>
      <dgm:spPr/>
    </dgm:pt>
    <dgm:pt modelId="{A47181A1-476E-4390-8F8C-19AAC7377CCC}" type="sibTrans" cxnId="{18967B2C-190C-48B5-8689-D40E45A949A9}">
      <dgm:prSet/>
      <dgm:spPr/>
    </dgm:pt>
    <dgm:pt modelId="{3D70DEF8-32AD-4FAA-B82A-DA16A31131F3}">
      <dgm:prSet phldr="0"/>
      <dgm:spPr/>
      <dgm:t>
        <a:bodyPr/>
        <a:lstStyle/>
        <a:p>
          <a:r>
            <a:rPr lang="fr-FR">
              <a:latin typeface="Marianne"/>
            </a:rPr>
            <a:t>Bassin de robotique (CPER)</a:t>
          </a:r>
          <a:endParaRPr lang="fr-FR"/>
        </a:p>
      </dgm:t>
    </dgm:pt>
    <dgm:pt modelId="{2F5EF81B-CC7B-4E22-A858-4D31E88F230C}" type="parTrans" cxnId="{6C2F9BEC-C7D8-438B-AE4C-A67DCFA0DE82}">
      <dgm:prSet/>
      <dgm:spPr/>
    </dgm:pt>
    <dgm:pt modelId="{AC8EC910-9DC6-4C1A-A944-CAF7BD784A6D}" type="sibTrans" cxnId="{6C2F9BEC-C7D8-438B-AE4C-A67DCFA0DE82}">
      <dgm:prSet/>
      <dgm:spPr/>
    </dgm:pt>
    <dgm:pt modelId="{8ED47DF1-9586-4B7B-A1AF-E77951EF60FB}" type="pres">
      <dgm:prSet presAssocID="{3AD5E04B-A2CA-4FE3-AEE5-7AAC0C122225}" presName="cycle" presStyleCnt="0">
        <dgm:presLayoutVars>
          <dgm:dir/>
          <dgm:resizeHandles val="exact"/>
        </dgm:presLayoutVars>
      </dgm:prSet>
      <dgm:spPr/>
    </dgm:pt>
    <dgm:pt modelId="{3A07297E-548C-4E74-8B02-FF50FF67E2EF}" type="pres">
      <dgm:prSet presAssocID="{247A4304-4E44-491D-8287-8859D830DA03}" presName="node" presStyleLbl="node1" presStyleIdx="0" presStyleCnt="6">
        <dgm:presLayoutVars>
          <dgm:bulletEnabled val="1"/>
        </dgm:presLayoutVars>
      </dgm:prSet>
      <dgm:spPr/>
    </dgm:pt>
    <dgm:pt modelId="{F52F71D6-EF01-4EB2-AF2B-1263443EA143}" type="pres">
      <dgm:prSet presAssocID="{247A4304-4E44-491D-8287-8859D830DA03}" presName="spNode" presStyleCnt="0"/>
      <dgm:spPr/>
    </dgm:pt>
    <dgm:pt modelId="{BD8723D9-AF92-4EDB-8BA1-F67A97041E6E}" type="pres">
      <dgm:prSet presAssocID="{FBF9E74A-8D3C-4FE5-87B2-B44D877914B5}" presName="sibTrans" presStyleLbl="sibTrans1D1" presStyleIdx="0" presStyleCnt="6"/>
      <dgm:spPr/>
    </dgm:pt>
    <dgm:pt modelId="{F213B44F-1496-458A-88DC-7D8423632565}" type="pres">
      <dgm:prSet presAssocID="{9F7888A1-A54F-4FD5-AD0B-B73AD4D3505F}" presName="node" presStyleLbl="node1" presStyleIdx="1" presStyleCnt="6">
        <dgm:presLayoutVars>
          <dgm:bulletEnabled val="1"/>
        </dgm:presLayoutVars>
      </dgm:prSet>
      <dgm:spPr/>
    </dgm:pt>
    <dgm:pt modelId="{D5093D54-5653-44EC-8C0E-03F535E229C7}" type="pres">
      <dgm:prSet presAssocID="{9F7888A1-A54F-4FD5-AD0B-B73AD4D3505F}" presName="spNode" presStyleCnt="0"/>
      <dgm:spPr/>
    </dgm:pt>
    <dgm:pt modelId="{670CB759-8B6F-4209-A871-B41C4E8156A5}" type="pres">
      <dgm:prSet presAssocID="{53876BA0-172D-4747-9B70-49CE550F4269}" presName="sibTrans" presStyleLbl="sibTrans1D1" presStyleIdx="1" presStyleCnt="6"/>
      <dgm:spPr/>
    </dgm:pt>
    <dgm:pt modelId="{EC49B285-CB60-46B8-B6CB-817C4C8CED0E}" type="pres">
      <dgm:prSet presAssocID="{B8BC2015-FCE5-48A6-91D1-CA83F7AFE296}" presName="node" presStyleLbl="node1" presStyleIdx="2" presStyleCnt="6">
        <dgm:presLayoutVars>
          <dgm:bulletEnabled val="1"/>
        </dgm:presLayoutVars>
      </dgm:prSet>
      <dgm:spPr/>
    </dgm:pt>
    <dgm:pt modelId="{1B2CFE09-9A7E-4CA3-8F61-0E2620314904}" type="pres">
      <dgm:prSet presAssocID="{B8BC2015-FCE5-48A6-91D1-CA83F7AFE296}" presName="spNode" presStyleCnt="0"/>
      <dgm:spPr/>
    </dgm:pt>
    <dgm:pt modelId="{3DF9A52F-1999-4648-B20D-E4939F337464}" type="pres">
      <dgm:prSet presAssocID="{DEC1C2E8-5520-44DC-ADAF-B0B6426DA712}" presName="sibTrans" presStyleLbl="sibTrans1D1" presStyleIdx="2" presStyleCnt="6"/>
      <dgm:spPr/>
    </dgm:pt>
    <dgm:pt modelId="{2259FA83-4008-414E-9CBD-9883E2964240}" type="pres">
      <dgm:prSet presAssocID="{1FFC596F-D833-4E62-A2A3-D25D8C255494}" presName="node" presStyleLbl="node1" presStyleIdx="3" presStyleCnt="6">
        <dgm:presLayoutVars>
          <dgm:bulletEnabled val="1"/>
        </dgm:presLayoutVars>
      </dgm:prSet>
      <dgm:spPr/>
    </dgm:pt>
    <dgm:pt modelId="{CBCCC821-C552-4E30-A19D-BB1017C0DC25}" type="pres">
      <dgm:prSet presAssocID="{1FFC596F-D833-4E62-A2A3-D25D8C255494}" presName="spNode" presStyleCnt="0"/>
      <dgm:spPr/>
    </dgm:pt>
    <dgm:pt modelId="{4CC5B193-4D20-4DD4-99AA-EEF52D97837E}" type="pres">
      <dgm:prSet presAssocID="{04C138C4-4DC3-4968-BBBE-EEC3B68984BC}" presName="sibTrans" presStyleLbl="sibTrans1D1" presStyleIdx="3" presStyleCnt="6"/>
      <dgm:spPr/>
    </dgm:pt>
    <dgm:pt modelId="{2FA53A17-A9D0-41ED-960A-1F32512137AE}" type="pres">
      <dgm:prSet presAssocID="{3D70DEF8-32AD-4FAA-B82A-DA16A31131F3}" presName="node" presStyleLbl="node1" presStyleIdx="4" presStyleCnt="6">
        <dgm:presLayoutVars>
          <dgm:bulletEnabled val="1"/>
        </dgm:presLayoutVars>
      </dgm:prSet>
      <dgm:spPr/>
    </dgm:pt>
    <dgm:pt modelId="{98E7C202-2366-4815-B5D0-5201794EB027}" type="pres">
      <dgm:prSet presAssocID="{3D70DEF8-32AD-4FAA-B82A-DA16A31131F3}" presName="spNode" presStyleCnt="0"/>
      <dgm:spPr/>
    </dgm:pt>
    <dgm:pt modelId="{658C9853-9B75-44C8-8A79-F63FDB6C109A}" type="pres">
      <dgm:prSet presAssocID="{AC8EC910-9DC6-4C1A-A944-CAF7BD784A6D}" presName="sibTrans" presStyleLbl="sibTrans1D1" presStyleIdx="4" presStyleCnt="6"/>
      <dgm:spPr/>
    </dgm:pt>
    <dgm:pt modelId="{CFEB383B-A45D-4305-9263-D46CF119FDEF}" type="pres">
      <dgm:prSet presAssocID="{181D761F-1740-47D0-B7D8-4D87C9418555}" presName="node" presStyleLbl="node1" presStyleIdx="5" presStyleCnt="6">
        <dgm:presLayoutVars>
          <dgm:bulletEnabled val="1"/>
        </dgm:presLayoutVars>
      </dgm:prSet>
      <dgm:spPr/>
    </dgm:pt>
    <dgm:pt modelId="{7CEED423-7F35-4271-88E2-6A0545A306CF}" type="pres">
      <dgm:prSet presAssocID="{181D761F-1740-47D0-B7D8-4D87C9418555}" presName="spNode" presStyleCnt="0"/>
      <dgm:spPr/>
    </dgm:pt>
    <dgm:pt modelId="{CFF60F6E-0EAF-436C-86FC-2A5B3D3FB210}" type="pres">
      <dgm:prSet presAssocID="{A47181A1-476E-4390-8F8C-19AAC7377CCC}" presName="sibTrans" presStyleLbl="sibTrans1D1" presStyleIdx="5" presStyleCnt="6"/>
      <dgm:spPr/>
    </dgm:pt>
  </dgm:ptLst>
  <dgm:cxnLst>
    <dgm:cxn modelId="{823CD405-567A-4949-B272-EF3A169A6BAB}" srcId="{3AD5E04B-A2CA-4FE3-AEE5-7AAC0C122225}" destId="{9F7888A1-A54F-4FD5-AD0B-B73AD4D3505F}" srcOrd="1" destOrd="0" parTransId="{70E5D7B9-2F7B-426E-841A-F91F3BAFBBCE}" sibTransId="{53876BA0-172D-4747-9B70-49CE550F4269}"/>
    <dgm:cxn modelId="{80C66018-C6AF-494D-9C87-9BE163989F4E}" type="presOf" srcId="{3D70DEF8-32AD-4FAA-B82A-DA16A31131F3}" destId="{2FA53A17-A9D0-41ED-960A-1F32512137AE}" srcOrd="0" destOrd="0" presId="urn:microsoft.com/office/officeart/2005/8/layout/cycle6"/>
    <dgm:cxn modelId="{18967B2C-190C-48B5-8689-D40E45A949A9}" srcId="{3AD5E04B-A2CA-4FE3-AEE5-7AAC0C122225}" destId="{181D761F-1740-47D0-B7D8-4D87C9418555}" srcOrd="5" destOrd="0" parTransId="{4818C65B-7A90-4B74-AC75-59F5FEE6EF5F}" sibTransId="{A47181A1-476E-4390-8F8C-19AAC7377CCC}"/>
    <dgm:cxn modelId="{7AC3B245-F9BB-4A23-ABD3-C60FCC60A994}" type="presOf" srcId="{181D761F-1740-47D0-B7D8-4D87C9418555}" destId="{CFEB383B-A45D-4305-9263-D46CF119FDEF}" srcOrd="0" destOrd="0" presId="urn:microsoft.com/office/officeart/2005/8/layout/cycle6"/>
    <dgm:cxn modelId="{560B7D4E-A410-458E-996B-E52EED7E4D21}" type="presOf" srcId="{3AD5E04B-A2CA-4FE3-AEE5-7AAC0C122225}" destId="{8ED47DF1-9586-4B7B-A1AF-E77951EF60FB}" srcOrd="0" destOrd="0" presId="urn:microsoft.com/office/officeart/2005/8/layout/cycle6"/>
    <dgm:cxn modelId="{241FD970-07F3-4D7E-B75B-710AA6974690}" type="presOf" srcId="{FBF9E74A-8D3C-4FE5-87B2-B44D877914B5}" destId="{BD8723D9-AF92-4EDB-8BA1-F67A97041E6E}" srcOrd="0" destOrd="0" presId="urn:microsoft.com/office/officeart/2005/8/layout/cycle6"/>
    <dgm:cxn modelId="{473AB754-4EA0-4216-84CC-BCAC54C84C45}" type="presOf" srcId="{247A4304-4E44-491D-8287-8859D830DA03}" destId="{3A07297E-548C-4E74-8B02-FF50FF67E2EF}" srcOrd="0" destOrd="0" presId="urn:microsoft.com/office/officeart/2005/8/layout/cycle6"/>
    <dgm:cxn modelId="{5EC31355-AF87-4877-9674-A7B5E7D75207}" type="presOf" srcId="{DEC1C2E8-5520-44DC-ADAF-B0B6426DA712}" destId="{3DF9A52F-1999-4648-B20D-E4939F337464}" srcOrd="0" destOrd="0" presId="urn:microsoft.com/office/officeart/2005/8/layout/cycle6"/>
    <dgm:cxn modelId="{BC24C357-62A1-4400-B0EF-F08403898596}" type="presOf" srcId="{1FFC596F-D833-4E62-A2A3-D25D8C255494}" destId="{2259FA83-4008-414E-9CBD-9883E2964240}" srcOrd="0" destOrd="0" presId="urn:microsoft.com/office/officeart/2005/8/layout/cycle6"/>
    <dgm:cxn modelId="{67894781-B626-4013-A5EC-C19537666BC5}" type="presOf" srcId="{53876BA0-172D-4747-9B70-49CE550F4269}" destId="{670CB759-8B6F-4209-A871-B41C4E8156A5}" srcOrd="0" destOrd="0" presId="urn:microsoft.com/office/officeart/2005/8/layout/cycle6"/>
    <dgm:cxn modelId="{97CC6CA2-5CAD-4134-948D-2DA91E55AABC}" type="presOf" srcId="{A47181A1-476E-4390-8F8C-19AAC7377CCC}" destId="{CFF60F6E-0EAF-436C-86FC-2A5B3D3FB210}" srcOrd="0" destOrd="0" presId="urn:microsoft.com/office/officeart/2005/8/layout/cycle6"/>
    <dgm:cxn modelId="{E7E73FC2-583D-4C3B-9C93-DD3608F865FA}" type="presOf" srcId="{AC8EC910-9DC6-4C1A-A944-CAF7BD784A6D}" destId="{658C9853-9B75-44C8-8A79-F63FDB6C109A}" srcOrd="0" destOrd="0" presId="urn:microsoft.com/office/officeart/2005/8/layout/cycle6"/>
    <dgm:cxn modelId="{086D2CD2-7256-454E-9975-C40EA27B3187}" type="presOf" srcId="{9F7888A1-A54F-4FD5-AD0B-B73AD4D3505F}" destId="{F213B44F-1496-458A-88DC-7D8423632565}" srcOrd="0" destOrd="0" presId="urn:microsoft.com/office/officeart/2005/8/layout/cycle6"/>
    <dgm:cxn modelId="{A04081E1-78C3-4CA2-8900-DD2331CB6497}" type="presOf" srcId="{04C138C4-4DC3-4968-BBBE-EEC3B68984BC}" destId="{4CC5B193-4D20-4DD4-99AA-EEF52D97837E}" srcOrd="0" destOrd="0" presId="urn:microsoft.com/office/officeart/2005/8/layout/cycle6"/>
    <dgm:cxn modelId="{1E22F5E7-BBFD-4AA5-B386-4B9A1577FE2C}" srcId="{3AD5E04B-A2CA-4FE3-AEE5-7AAC0C122225}" destId="{247A4304-4E44-491D-8287-8859D830DA03}" srcOrd="0" destOrd="0" parTransId="{18B0ADA0-F9E6-47E2-AD7A-348E4293A199}" sibTransId="{FBF9E74A-8D3C-4FE5-87B2-B44D877914B5}"/>
    <dgm:cxn modelId="{6C2F9BEC-C7D8-438B-AE4C-A67DCFA0DE82}" srcId="{3AD5E04B-A2CA-4FE3-AEE5-7AAC0C122225}" destId="{3D70DEF8-32AD-4FAA-B82A-DA16A31131F3}" srcOrd="4" destOrd="0" parTransId="{2F5EF81B-CC7B-4E22-A858-4D31E88F230C}" sibTransId="{AC8EC910-9DC6-4C1A-A944-CAF7BD784A6D}"/>
    <dgm:cxn modelId="{8F0148EF-9DA8-4218-94F9-31406CF222E1}" srcId="{3AD5E04B-A2CA-4FE3-AEE5-7AAC0C122225}" destId="{B8BC2015-FCE5-48A6-91D1-CA83F7AFE296}" srcOrd="2" destOrd="0" parTransId="{9A715C01-08C0-4087-9219-1E7D0670D976}" sibTransId="{DEC1C2E8-5520-44DC-ADAF-B0B6426DA712}"/>
    <dgm:cxn modelId="{203DD2F6-96D9-4C79-AC48-D871399891E0}" type="presOf" srcId="{B8BC2015-FCE5-48A6-91D1-CA83F7AFE296}" destId="{EC49B285-CB60-46B8-B6CB-817C4C8CED0E}" srcOrd="0" destOrd="0" presId="urn:microsoft.com/office/officeart/2005/8/layout/cycle6"/>
    <dgm:cxn modelId="{A1DB30FC-C727-4CBF-8A11-859800395C14}" srcId="{3AD5E04B-A2CA-4FE3-AEE5-7AAC0C122225}" destId="{1FFC596F-D833-4E62-A2A3-D25D8C255494}" srcOrd="3" destOrd="0" parTransId="{AD044C80-E2E0-4C10-A0C1-43EE9B848B9E}" sibTransId="{04C138C4-4DC3-4968-BBBE-EEC3B68984BC}"/>
    <dgm:cxn modelId="{C506D2FD-66D5-4533-B177-9F44F0F1806C}" type="presParOf" srcId="{8ED47DF1-9586-4B7B-A1AF-E77951EF60FB}" destId="{3A07297E-548C-4E74-8B02-FF50FF67E2EF}" srcOrd="0" destOrd="0" presId="urn:microsoft.com/office/officeart/2005/8/layout/cycle6"/>
    <dgm:cxn modelId="{DD18D469-939C-4BFA-95DF-59540B45722F}" type="presParOf" srcId="{8ED47DF1-9586-4B7B-A1AF-E77951EF60FB}" destId="{F52F71D6-EF01-4EB2-AF2B-1263443EA143}" srcOrd="1" destOrd="0" presId="urn:microsoft.com/office/officeart/2005/8/layout/cycle6"/>
    <dgm:cxn modelId="{0028519C-A71C-469A-8957-592AD74E3B58}" type="presParOf" srcId="{8ED47DF1-9586-4B7B-A1AF-E77951EF60FB}" destId="{BD8723D9-AF92-4EDB-8BA1-F67A97041E6E}" srcOrd="2" destOrd="0" presId="urn:microsoft.com/office/officeart/2005/8/layout/cycle6"/>
    <dgm:cxn modelId="{7BD29775-2426-41C4-845E-753284F2E620}" type="presParOf" srcId="{8ED47DF1-9586-4B7B-A1AF-E77951EF60FB}" destId="{F213B44F-1496-458A-88DC-7D8423632565}" srcOrd="3" destOrd="0" presId="urn:microsoft.com/office/officeart/2005/8/layout/cycle6"/>
    <dgm:cxn modelId="{34301492-4A3F-4ED0-8B2D-4B26464B0694}" type="presParOf" srcId="{8ED47DF1-9586-4B7B-A1AF-E77951EF60FB}" destId="{D5093D54-5653-44EC-8C0E-03F535E229C7}" srcOrd="4" destOrd="0" presId="urn:microsoft.com/office/officeart/2005/8/layout/cycle6"/>
    <dgm:cxn modelId="{3E5FBCF4-0EF0-4DF2-B188-71DC57C2C92B}" type="presParOf" srcId="{8ED47DF1-9586-4B7B-A1AF-E77951EF60FB}" destId="{670CB759-8B6F-4209-A871-B41C4E8156A5}" srcOrd="5" destOrd="0" presId="urn:microsoft.com/office/officeart/2005/8/layout/cycle6"/>
    <dgm:cxn modelId="{6F71733E-FA95-4487-BE38-2929D23D78C8}" type="presParOf" srcId="{8ED47DF1-9586-4B7B-A1AF-E77951EF60FB}" destId="{EC49B285-CB60-46B8-B6CB-817C4C8CED0E}" srcOrd="6" destOrd="0" presId="urn:microsoft.com/office/officeart/2005/8/layout/cycle6"/>
    <dgm:cxn modelId="{B3CB0AA7-3B53-4B56-BAF1-E617047CCB86}" type="presParOf" srcId="{8ED47DF1-9586-4B7B-A1AF-E77951EF60FB}" destId="{1B2CFE09-9A7E-4CA3-8F61-0E2620314904}" srcOrd="7" destOrd="0" presId="urn:microsoft.com/office/officeart/2005/8/layout/cycle6"/>
    <dgm:cxn modelId="{71BF52BB-1C13-4524-B04D-0A48EFADA7AF}" type="presParOf" srcId="{8ED47DF1-9586-4B7B-A1AF-E77951EF60FB}" destId="{3DF9A52F-1999-4648-B20D-E4939F337464}" srcOrd="8" destOrd="0" presId="urn:microsoft.com/office/officeart/2005/8/layout/cycle6"/>
    <dgm:cxn modelId="{C84A0286-7212-40D9-8F53-189B59F2286B}" type="presParOf" srcId="{8ED47DF1-9586-4B7B-A1AF-E77951EF60FB}" destId="{2259FA83-4008-414E-9CBD-9883E2964240}" srcOrd="9" destOrd="0" presId="urn:microsoft.com/office/officeart/2005/8/layout/cycle6"/>
    <dgm:cxn modelId="{FB38D301-8586-4391-B666-D1DD3BD237AA}" type="presParOf" srcId="{8ED47DF1-9586-4B7B-A1AF-E77951EF60FB}" destId="{CBCCC821-C552-4E30-A19D-BB1017C0DC25}" srcOrd="10" destOrd="0" presId="urn:microsoft.com/office/officeart/2005/8/layout/cycle6"/>
    <dgm:cxn modelId="{E4D872B7-0603-4F46-A63C-6ECD03A5E5F7}" type="presParOf" srcId="{8ED47DF1-9586-4B7B-A1AF-E77951EF60FB}" destId="{4CC5B193-4D20-4DD4-99AA-EEF52D97837E}" srcOrd="11" destOrd="0" presId="urn:microsoft.com/office/officeart/2005/8/layout/cycle6"/>
    <dgm:cxn modelId="{8B0DDEE4-1736-49F7-B243-4EC291C2B985}" type="presParOf" srcId="{8ED47DF1-9586-4B7B-A1AF-E77951EF60FB}" destId="{2FA53A17-A9D0-41ED-960A-1F32512137AE}" srcOrd="12" destOrd="0" presId="urn:microsoft.com/office/officeart/2005/8/layout/cycle6"/>
    <dgm:cxn modelId="{19CC3EA2-573E-4C2C-B93F-E47324CA1827}" type="presParOf" srcId="{8ED47DF1-9586-4B7B-A1AF-E77951EF60FB}" destId="{98E7C202-2366-4815-B5D0-5201794EB027}" srcOrd="13" destOrd="0" presId="urn:microsoft.com/office/officeart/2005/8/layout/cycle6"/>
    <dgm:cxn modelId="{50C96DE1-D0C9-4C51-BA6B-E7935D2CBDAC}" type="presParOf" srcId="{8ED47DF1-9586-4B7B-A1AF-E77951EF60FB}" destId="{658C9853-9B75-44C8-8A79-F63FDB6C109A}" srcOrd="14" destOrd="0" presId="urn:microsoft.com/office/officeart/2005/8/layout/cycle6"/>
    <dgm:cxn modelId="{A69D72E9-8FE6-4160-A613-C088F7992F25}" type="presParOf" srcId="{8ED47DF1-9586-4B7B-A1AF-E77951EF60FB}" destId="{CFEB383B-A45D-4305-9263-D46CF119FDEF}" srcOrd="15" destOrd="0" presId="urn:microsoft.com/office/officeart/2005/8/layout/cycle6"/>
    <dgm:cxn modelId="{F4502652-276D-4C8E-B9E0-3276F4EDB1E7}" type="presParOf" srcId="{8ED47DF1-9586-4B7B-A1AF-E77951EF60FB}" destId="{7CEED423-7F35-4271-88E2-6A0545A306CF}" srcOrd="16" destOrd="0" presId="urn:microsoft.com/office/officeart/2005/8/layout/cycle6"/>
    <dgm:cxn modelId="{577F829C-8842-4CFE-9B1F-CE91CA27332D}" type="presParOf" srcId="{8ED47DF1-9586-4B7B-A1AF-E77951EF60FB}" destId="{CFF60F6E-0EAF-436C-86FC-2A5B3D3FB210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19D535-1C4A-4734-A30C-E89DCFE4200F}">
      <dsp:nvSpPr>
        <dsp:cNvPr id="0" name=""/>
        <dsp:cNvSpPr/>
      </dsp:nvSpPr>
      <dsp:spPr>
        <a:xfrm>
          <a:off x="1476" y="2910898"/>
          <a:ext cx="1737678" cy="695071"/>
        </a:xfrm>
        <a:prstGeom prst="homePlat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6022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>
              <a:solidFill>
                <a:srgbClr val="FFFFFF"/>
              </a:solidFill>
            </a:rPr>
            <a:t>1819</a:t>
          </a:r>
        </a:p>
      </dsp:txBody>
      <dsp:txXfrm>
        <a:off x="1476" y="2910898"/>
        <a:ext cx="1563910" cy="695071"/>
      </dsp:txXfrm>
    </dsp:sp>
    <dsp:sp modelId="{9FE694DB-A5D1-4806-9F8E-37FCE85D30E0}">
      <dsp:nvSpPr>
        <dsp:cNvPr id="0" name=""/>
        <dsp:cNvSpPr/>
      </dsp:nvSpPr>
      <dsp:spPr>
        <a:xfrm>
          <a:off x="1391619" y="2910898"/>
          <a:ext cx="1737678" cy="695071"/>
        </a:xfrm>
        <a:prstGeom prst="chevron">
          <a:avLst/>
        </a:prstGeom>
        <a:solidFill>
          <a:schemeClr val="accent5">
            <a:shade val="50000"/>
            <a:hueOff val="2987"/>
            <a:satOff val="996"/>
            <a:lumOff val="112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1936</a:t>
          </a:r>
        </a:p>
      </dsp:txBody>
      <dsp:txXfrm>
        <a:off x="1739155" y="2910898"/>
        <a:ext cx="1042607" cy="695071"/>
      </dsp:txXfrm>
    </dsp:sp>
    <dsp:sp modelId="{578C842A-1917-4171-96E2-AE3A55EA11C3}">
      <dsp:nvSpPr>
        <dsp:cNvPr id="0" name=""/>
        <dsp:cNvSpPr/>
      </dsp:nvSpPr>
      <dsp:spPr>
        <a:xfrm>
          <a:off x="2781762" y="2910898"/>
          <a:ext cx="1737678" cy="695071"/>
        </a:xfrm>
        <a:prstGeom prst="chevron">
          <a:avLst/>
        </a:prstGeom>
        <a:solidFill>
          <a:schemeClr val="accent5">
            <a:shade val="50000"/>
            <a:hueOff val="5974"/>
            <a:satOff val="1993"/>
            <a:lumOff val="22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>
              <a:solidFill>
                <a:srgbClr val="FFFFFF"/>
              </a:solidFill>
            </a:rPr>
            <a:t>1971</a:t>
          </a:r>
        </a:p>
      </dsp:txBody>
      <dsp:txXfrm>
        <a:off x="3129298" y="2910898"/>
        <a:ext cx="1042607" cy="695071"/>
      </dsp:txXfrm>
    </dsp:sp>
    <dsp:sp modelId="{A218F50C-BF60-46E7-BA77-616B34D971E5}">
      <dsp:nvSpPr>
        <dsp:cNvPr id="0" name=""/>
        <dsp:cNvSpPr/>
      </dsp:nvSpPr>
      <dsp:spPr>
        <a:xfrm>
          <a:off x="4171905" y="2910898"/>
          <a:ext cx="1737678" cy="695071"/>
        </a:xfrm>
        <a:prstGeom prst="chevron">
          <a:avLst/>
        </a:prstGeom>
        <a:solidFill>
          <a:schemeClr val="accent5">
            <a:shade val="50000"/>
            <a:hueOff val="8961"/>
            <a:satOff val="2989"/>
            <a:lumOff val="338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1987</a:t>
          </a:r>
        </a:p>
      </dsp:txBody>
      <dsp:txXfrm>
        <a:off x="4519441" y="2910898"/>
        <a:ext cx="1042607" cy="695071"/>
      </dsp:txXfrm>
    </dsp:sp>
    <dsp:sp modelId="{9A5DE233-EAFD-432A-A9A5-4510C6CC4116}">
      <dsp:nvSpPr>
        <dsp:cNvPr id="0" name=""/>
        <dsp:cNvSpPr/>
      </dsp:nvSpPr>
      <dsp:spPr>
        <a:xfrm>
          <a:off x="5562048" y="2910898"/>
          <a:ext cx="1737678" cy="695071"/>
        </a:xfrm>
        <a:prstGeom prst="chevron">
          <a:avLst/>
        </a:prstGeom>
        <a:solidFill>
          <a:schemeClr val="accent5">
            <a:shade val="50000"/>
            <a:hueOff val="8961"/>
            <a:satOff val="2989"/>
            <a:lumOff val="338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/>
            <a:t>1990</a:t>
          </a:r>
        </a:p>
      </dsp:txBody>
      <dsp:txXfrm>
        <a:off x="5909584" y="2910898"/>
        <a:ext cx="1042607" cy="695071"/>
      </dsp:txXfrm>
    </dsp:sp>
    <dsp:sp modelId="{11F10DA3-360D-4C96-8F9E-64C0B9369B03}">
      <dsp:nvSpPr>
        <dsp:cNvPr id="0" name=""/>
        <dsp:cNvSpPr/>
      </dsp:nvSpPr>
      <dsp:spPr>
        <a:xfrm>
          <a:off x="6952191" y="2910898"/>
          <a:ext cx="1737678" cy="695071"/>
        </a:xfrm>
        <a:prstGeom prst="chevron">
          <a:avLst/>
        </a:prstGeom>
        <a:solidFill>
          <a:schemeClr val="accent5">
            <a:shade val="50000"/>
            <a:hueOff val="5974"/>
            <a:satOff val="1993"/>
            <a:lumOff val="22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>
              <a:solidFill>
                <a:srgbClr val="FFFFFF"/>
              </a:solidFill>
            </a:rPr>
            <a:t>2010</a:t>
          </a:r>
        </a:p>
      </dsp:txBody>
      <dsp:txXfrm>
        <a:off x="7299727" y="2910898"/>
        <a:ext cx="1042607" cy="695071"/>
      </dsp:txXfrm>
    </dsp:sp>
    <dsp:sp modelId="{02C64086-F71B-49E9-B2E8-C8F337C1E4CE}">
      <dsp:nvSpPr>
        <dsp:cNvPr id="0" name=""/>
        <dsp:cNvSpPr/>
      </dsp:nvSpPr>
      <dsp:spPr>
        <a:xfrm>
          <a:off x="8342334" y="2910898"/>
          <a:ext cx="1737678" cy="695071"/>
        </a:xfrm>
        <a:prstGeom prst="chevron">
          <a:avLst/>
        </a:prstGeom>
        <a:solidFill>
          <a:schemeClr val="accent5">
            <a:shade val="50000"/>
            <a:hueOff val="2987"/>
            <a:satOff val="996"/>
            <a:lumOff val="112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2017" tIns="88011" rIns="44006" bIns="88011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b="1" kern="1200">
              <a:solidFill>
                <a:srgbClr val="FFFFFF"/>
              </a:solidFill>
            </a:rPr>
            <a:t>2023</a:t>
          </a:r>
        </a:p>
      </dsp:txBody>
      <dsp:txXfrm>
        <a:off x="8689870" y="2910898"/>
        <a:ext cx="1042607" cy="695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7297E-548C-4E74-8B02-FF50FF67E2EF}">
      <dsp:nvSpPr>
        <dsp:cNvPr id="0" name=""/>
        <dsp:cNvSpPr/>
      </dsp:nvSpPr>
      <dsp:spPr>
        <a:xfrm>
          <a:off x="2571935" y="1970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 IngéBlue</a:t>
          </a:r>
          <a:br>
            <a:rPr lang="fr-FR" sz="1600" kern="1200">
              <a:latin typeface="Marianne"/>
            </a:rPr>
          </a:br>
          <a:r>
            <a:rPr lang="fr-FR" sz="1600" kern="1200">
              <a:latin typeface="Marianne"/>
            </a:rPr>
            <a:t>(14 membres)</a:t>
          </a:r>
          <a:endParaRPr lang="fr-FR" sz="1600" kern="1200"/>
        </a:p>
      </dsp:txBody>
      <dsp:txXfrm>
        <a:off x="2615120" y="45155"/>
        <a:ext cx="1274635" cy="798283"/>
      </dsp:txXfrm>
    </dsp:sp>
    <dsp:sp modelId="{BD8723D9-AF92-4EDB-8BA1-F67A97041E6E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2771563" y="117351"/>
              </a:moveTo>
              <a:arcTo wR="2082382" hR="2082382" stAng="17359616" swAng="149931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13B44F-1496-458A-88DC-7D8423632565}">
      <dsp:nvSpPr>
        <dsp:cNvPr id="0" name=""/>
        <dsp:cNvSpPr/>
      </dsp:nvSpPr>
      <dsp:spPr>
        <a:xfrm>
          <a:off x="4375331" y="1043161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Mers et Océans</a:t>
          </a:r>
          <a:endParaRPr lang="fr-FR" sz="1600" kern="1200"/>
        </a:p>
      </dsp:txBody>
      <dsp:txXfrm>
        <a:off x="4418516" y="1086346"/>
        <a:ext cx="1274635" cy="798283"/>
      </dsp:txXfrm>
    </dsp:sp>
    <dsp:sp modelId="{670CB759-8B6F-4209-A871-B41C4E8156A5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4080205" y="1494999"/>
              </a:moveTo>
              <a:arcTo wR="2082382" hR="2082382" stAng="20616963" swAng="196607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49B285-CB60-46B8-B6CB-817C4C8CED0E}">
      <dsp:nvSpPr>
        <dsp:cNvPr id="0" name=""/>
        <dsp:cNvSpPr/>
      </dsp:nvSpPr>
      <dsp:spPr>
        <a:xfrm>
          <a:off x="4375331" y="3125544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MEET2050 (Gican, CMF)</a:t>
          </a:r>
          <a:endParaRPr lang="fr-FR" sz="1600" kern="1200"/>
        </a:p>
      </dsp:txBody>
      <dsp:txXfrm>
        <a:off x="4418516" y="3168729"/>
        <a:ext cx="1274635" cy="798283"/>
      </dsp:txXfrm>
    </dsp:sp>
    <dsp:sp modelId="{3DF9A52F-1999-4648-B20D-E4939F337464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3537153" y="3572335"/>
              </a:moveTo>
              <a:arcTo wR="2082382" hR="2082382" stAng="2741070" swAng="149931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9FA83-4008-414E-9CBD-9883E2964240}">
      <dsp:nvSpPr>
        <dsp:cNvPr id="0" name=""/>
        <dsp:cNvSpPr/>
      </dsp:nvSpPr>
      <dsp:spPr>
        <a:xfrm>
          <a:off x="2571935" y="4166735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RESISTANCE </a:t>
          </a:r>
        </a:p>
      </dsp:txBody>
      <dsp:txXfrm>
        <a:off x="2615120" y="4209920"/>
        <a:ext cx="1274635" cy="798283"/>
      </dsp:txXfrm>
    </dsp:sp>
    <dsp:sp modelId="{4CC5B193-4D20-4DD4-99AA-EEF52D97837E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1393201" y="4047413"/>
              </a:moveTo>
              <a:arcTo wR="2082382" hR="2082382" stAng="6559616" swAng="149931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A53A17-A9D0-41ED-960A-1F32512137AE}">
      <dsp:nvSpPr>
        <dsp:cNvPr id="0" name=""/>
        <dsp:cNvSpPr/>
      </dsp:nvSpPr>
      <dsp:spPr>
        <a:xfrm>
          <a:off x="768539" y="3125544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Bassin de robotique (CPER)</a:t>
          </a:r>
          <a:endParaRPr lang="fr-FR" sz="1600" kern="1200"/>
        </a:p>
      </dsp:txBody>
      <dsp:txXfrm>
        <a:off x="811724" y="3168729"/>
        <a:ext cx="1274635" cy="798283"/>
      </dsp:txXfrm>
    </dsp:sp>
    <dsp:sp modelId="{658C9853-9B75-44C8-8A79-F63FDB6C109A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84559" y="2669765"/>
              </a:moveTo>
              <a:arcTo wR="2082382" hR="2082382" stAng="9816963" swAng="196607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EB383B-A45D-4305-9263-D46CF119FDEF}">
      <dsp:nvSpPr>
        <dsp:cNvPr id="0" name=""/>
        <dsp:cNvSpPr/>
      </dsp:nvSpPr>
      <dsp:spPr>
        <a:xfrm>
          <a:off x="768539" y="1043161"/>
          <a:ext cx="1361005" cy="88465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Marianne"/>
            </a:rPr>
            <a:t>Grands Fonds</a:t>
          </a:r>
        </a:p>
      </dsp:txBody>
      <dsp:txXfrm>
        <a:off x="811724" y="1086346"/>
        <a:ext cx="1274635" cy="798283"/>
      </dsp:txXfrm>
    </dsp:sp>
    <dsp:sp modelId="{CFF60F6E-0EAF-436C-86FC-2A5B3D3FB210}">
      <dsp:nvSpPr>
        <dsp:cNvPr id="0" name=""/>
        <dsp:cNvSpPr/>
      </dsp:nvSpPr>
      <dsp:spPr>
        <a:xfrm>
          <a:off x="1170055" y="444297"/>
          <a:ext cx="4164765" cy="4164765"/>
        </a:xfrm>
        <a:custGeom>
          <a:avLst/>
          <a:gdLst/>
          <a:ahLst/>
          <a:cxnLst/>
          <a:rect l="0" t="0" r="0" b="0"/>
          <a:pathLst>
            <a:path>
              <a:moveTo>
                <a:pt x="627611" y="592430"/>
              </a:moveTo>
              <a:arcTo wR="2082382" hR="2082382" stAng="13541070" swAng="1499314"/>
            </a:path>
          </a:pathLst>
        </a:custGeom>
        <a:noFill/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2138" tIns="46069" rIns="92138" bIns="46069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2138" tIns="46069" rIns="92138" bIns="46069" rtlCol="0"/>
          <a:lstStyle>
            <a:lvl1pPr algn="r">
              <a:defRPr sz="1300"/>
            </a:lvl1pPr>
          </a:lstStyle>
          <a:p>
            <a:fld id="{0FC87038-9828-4656-AF5F-FC8161ADFC23}" type="datetimeFigureOut">
              <a:rPr lang="fr-FR" smtClean="0"/>
              <a:t>12/01/2024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277354"/>
            <a:ext cx="3924300" cy="649299"/>
          </a:xfrm>
          <a:prstGeom prst="rect">
            <a:avLst/>
          </a:prstGeom>
        </p:spPr>
        <p:txBody>
          <a:bodyPr vert="horz" lIns="92138" tIns="46069" rIns="92138" bIns="46069" rtlCol="0" anchor="b"/>
          <a:lstStyle>
            <a:lvl1pPr algn="l">
              <a:defRPr sz="1300"/>
            </a:lvl1pPr>
          </a:lstStyle>
          <a:p>
            <a:pPr>
              <a:defRPr/>
            </a:pPr>
            <a:r>
              <a:rPr lang="fr-FR"/>
              <a:t>Présentation ENSTA Bretagne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98"/>
            <a:ext cx="2889938" cy="498055"/>
          </a:xfrm>
          <a:prstGeom prst="rect">
            <a:avLst/>
          </a:prstGeom>
        </p:spPr>
        <p:txBody>
          <a:bodyPr vert="horz" lIns="92138" tIns="46069" rIns="92138" bIns="46069" rtlCol="0" anchor="b"/>
          <a:lstStyle>
            <a:lvl1pPr algn="r">
              <a:defRPr sz="1300"/>
            </a:lvl1pPr>
          </a:lstStyle>
          <a:p>
            <a:fld id="{CE030EEE-CBB9-41FE-A8FF-C6852082DC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397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2138" tIns="46069" rIns="92138" bIns="4606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2138" tIns="46069" rIns="92138" bIns="4606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DCD9E97-3F12-4246-8877-96596BB7FBCE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8" tIns="46069" rIns="92138" bIns="4606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2138" tIns="46069" rIns="92138" bIns="46069" rtlCol="0"/>
          <a:lstStyle/>
          <a:p>
            <a:pPr lvl="0"/>
            <a:r>
              <a:rPr lang="fr-FR" noProof="0"/>
              <a:t>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98"/>
            <a:ext cx="2889938" cy="498055"/>
          </a:xfrm>
          <a:prstGeom prst="rect">
            <a:avLst/>
          </a:prstGeom>
        </p:spPr>
        <p:txBody>
          <a:bodyPr vert="horz" lIns="92138" tIns="46069" rIns="92138" bIns="4606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777607" y="9428598"/>
            <a:ext cx="2889938" cy="498055"/>
          </a:xfrm>
          <a:prstGeom prst="rect">
            <a:avLst/>
          </a:prstGeom>
        </p:spPr>
        <p:txBody>
          <a:bodyPr vert="horz" wrap="square" lIns="92138" tIns="46069" rIns="92138" bIns="460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14874DF7-4C84-47DC-80E4-A89226AADF4D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776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600"/>
              <a:t>Et tendance très favorable pour la promotion 2023 qui vient de soutenir ses PFE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74DF7-4C84-47DC-80E4-A89226AADF4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08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74DF7-4C84-47DC-80E4-A89226AADF4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286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FFE78-BAC6-478F-8735-ADFEB7F80123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244AF-6165-4187-9A15-5937F44FF3D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2A594-F46C-41D3-AEFC-80DD6B43FAAB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40287-9DF1-408B-A238-99CAF04B3D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3647-43CE-475A-A103-DE47F6CD4663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3542A-1E61-4909-8D31-683D32BEED2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CE76A-0A06-4110-8DF5-FB12D799167A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95E0A-702F-4D58-BD7D-2AB5BB47857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043E3-C040-4A9E-8DE3-70870DD15219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620D0-7F20-4847-836C-50A12410B1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FEBB9-1E91-4896-81BB-7617E7B55146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E060E-15CC-461C-9F00-6769F4EBF7C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novation et Recherch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9ED292CB-BE3E-CC1B-956C-D590A5F86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1506" y="713481"/>
            <a:ext cx="10068533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00739A"/>
                </a:solidFill>
                <a:latin typeface="Space Grotesk" pitchFamily="2" charset="0"/>
                <a:cs typeface="Space Grotesk" pitchFamily="2" charset="0"/>
              </a:defRPr>
            </a:lvl1pPr>
          </a:lstStyle>
          <a:p>
            <a:pPr lvl="0"/>
            <a:r>
              <a:rPr lang="fr-FR"/>
              <a:t>Titre a</a:t>
            </a:r>
          </a:p>
        </p:txBody>
      </p:sp>
    </p:spTree>
    <p:extLst>
      <p:ext uri="{BB962C8B-B14F-4D97-AF65-F5344CB8AC3E}">
        <p14:creationId xmlns:p14="http://schemas.microsoft.com/office/powerpoint/2010/main" val="3416637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A1AC-EDAA-4D0E-BCDD-6409F01BB130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5755B4-197E-425D-9884-BEE9B5D305C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AA83-8956-4E69-AA76-74CB75942DA6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CE383-A1C9-4528-86F0-5A55DF193B08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311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A155-3897-49A3-932D-12540A8185FB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9E499-3208-40CF-BB61-F73029D0E84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062B5-1DB1-484C-9D03-CF3C6BF7F8AD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3E133-B84C-41A3-8076-E58EB7C6D8C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162925" y="4510088"/>
            <a:ext cx="4029075" cy="1703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ED6B61"/>
          </a:solidFill>
          <a:ln w="127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0521" y="225686"/>
            <a:ext cx="5668279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40520" y="1825625"/>
            <a:ext cx="5668280" cy="416982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2133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9AE34-04CC-4D57-8742-53D75AD8C86B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6B121-8C28-491F-8351-A489BC391BB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2381-5F5F-451E-B6B2-462397F76062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B070CA-7300-48B5-8B0B-DD5D740F776E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D220-11B7-4F97-A6AE-94AF23F10AC5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69B76-1613-4869-AABE-C6D690757F3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230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Triangle rectangle 3"/>
          <p:cNvSpPr/>
          <p:nvPr userDrawn="1"/>
        </p:nvSpPr>
        <p:spPr>
          <a:xfrm rot="10800000">
            <a:off x="7070725" y="0"/>
            <a:ext cx="5121275" cy="1719263"/>
          </a:xfrm>
          <a:prstGeom prst="rtTriangle">
            <a:avLst/>
          </a:prstGeom>
          <a:solidFill>
            <a:srgbClr val="44596C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Triangle rectangle 4"/>
          <p:cNvSpPr/>
          <p:nvPr userDrawn="1"/>
        </p:nvSpPr>
        <p:spPr>
          <a:xfrm rot="10800000" flipH="1">
            <a:off x="-23813" y="0"/>
            <a:ext cx="9750426" cy="3522663"/>
          </a:xfrm>
          <a:prstGeom prst="rtTriangle">
            <a:avLst/>
          </a:prstGeom>
          <a:solidFill>
            <a:srgbClr val="01A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bg1"/>
          </a:solidFill>
        </p:grpSpPr>
        <p:sp>
          <p:nvSpPr>
            <p:cNvPr id="7" name="Rectangle 6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8" name="Forme libre : forme 31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9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9A355-BC14-45EA-9E31-90A638108078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2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D3791-0826-48C5-B5E9-0FB6702BE9C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218238"/>
            <a:ext cx="12192000" cy="639762"/>
          </a:xfrm>
          <a:prstGeom prst="rect">
            <a:avLst/>
          </a:prstGeom>
          <a:solidFill>
            <a:srgbClr val="35C0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027" name="Espace réservé du titre 1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225425"/>
            <a:ext cx="117078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8" name="Espace réservé du text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1300" y="1685925"/>
            <a:ext cx="1170781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1300" y="6356350"/>
            <a:ext cx="95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D809CFF-10A1-482D-B759-5D3016599FE6}" type="datetimeFigureOut">
              <a:rPr lang="fr-FR"/>
              <a:pPr>
                <a:defRPr/>
              </a:pPr>
              <a:t>12/01/2024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5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908675" y="6356350"/>
            <a:ext cx="374650" cy="374650"/>
          </a:xfrm>
          <a:prstGeom prst="ellipse">
            <a:avLst/>
          </a:prstGeom>
          <a:noFill/>
          <a:ln>
            <a:solidFill>
              <a:srgbClr val="005E6A"/>
            </a:solidFill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5E6A"/>
                </a:solidFill>
                <a:latin typeface="Segoe UI" pitchFamily="34" charset="0"/>
              </a:defRPr>
            </a:lvl1pPr>
          </a:lstStyle>
          <a:p>
            <a:fld id="{E1465CC2-E161-4C4E-B3E7-42673E66796B}" type="slidenum">
              <a:rPr lang="fr-FR"/>
              <a:pPr/>
              <a:t>‹N°›</a:t>
            </a:fld>
            <a:endParaRPr lang="fr-FR"/>
          </a:p>
        </p:txBody>
      </p:sp>
      <p:sp>
        <p:nvSpPr>
          <p:cNvPr id="1032" name="Graphique 138"/>
          <p:cNvSpPr>
            <a:spLocks/>
          </p:cNvSpPr>
          <p:nvPr userDrawn="1"/>
        </p:nvSpPr>
        <p:spPr bwMode="auto">
          <a:xfrm>
            <a:off x="8756650" y="5797550"/>
            <a:ext cx="3435350" cy="1060450"/>
          </a:xfrm>
          <a:custGeom>
            <a:avLst/>
            <a:gdLst>
              <a:gd name="T0" fmla="*/ 25865 w 4010025"/>
              <a:gd name="T1" fmla="*/ 898400 h 1238250"/>
              <a:gd name="T2" fmla="*/ 1560296 w 4010025"/>
              <a:gd name="T3" fmla="*/ 339520 h 1238250"/>
              <a:gd name="T4" fmla="*/ 1276479 w 4010025"/>
              <a:gd name="T5" fmla="*/ 435927 h 1238250"/>
              <a:gd name="T6" fmla="*/ 1440758 w 4010025"/>
              <a:gd name="T7" fmla="*/ 438721 h 1238250"/>
              <a:gd name="T8" fmla="*/ 1358269 w 4010025"/>
              <a:gd name="T9" fmla="*/ 498801 h 1238250"/>
              <a:gd name="T10" fmla="*/ 1498779 w 4010025"/>
              <a:gd name="T11" fmla="*/ 499500 h 1238250"/>
              <a:gd name="T12" fmla="*/ 1412796 w 4010025"/>
              <a:gd name="T13" fmla="*/ 546305 h 1238250"/>
              <a:gd name="T14" fmla="*/ 1115695 w 4010025"/>
              <a:gd name="T15" fmla="*/ 692313 h 1238250"/>
              <a:gd name="T16" fmla="*/ 1926602 w 4010025"/>
              <a:gd name="T17" fmla="*/ 396805 h 1238250"/>
              <a:gd name="T18" fmla="*/ 2782249 w 4010025"/>
              <a:gd name="T19" fmla="*/ 454789 h 1238250"/>
              <a:gd name="T20" fmla="*/ 2945129 w 4010025"/>
              <a:gd name="T21" fmla="*/ 437323 h 1238250"/>
              <a:gd name="T22" fmla="*/ 2945129 w 4010025"/>
              <a:gd name="T23" fmla="*/ 354889 h 1238250"/>
              <a:gd name="T24" fmla="*/ 2945828 w 4010025"/>
              <a:gd name="T25" fmla="*/ 245907 h 1238250"/>
              <a:gd name="T26" fmla="*/ 2211817 w 4010025"/>
              <a:gd name="T27" fmla="*/ 301796 h 1238250"/>
              <a:gd name="T28" fmla="*/ 2106260 w 4010025"/>
              <a:gd name="T29" fmla="*/ 275947 h 1238250"/>
              <a:gd name="T30" fmla="*/ 2001402 w 4010025"/>
              <a:gd name="T31" fmla="*/ 254989 h 1238250"/>
              <a:gd name="T32" fmla="*/ 2457886 w 4010025"/>
              <a:gd name="T33" fmla="*/ 379340 h 1238250"/>
              <a:gd name="T34" fmla="*/ 1639988 w 4010025"/>
              <a:gd name="T35" fmla="*/ 442912 h 1238250"/>
              <a:gd name="T36" fmla="*/ 1835725 w 4010025"/>
              <a:gd name="T37" fmla="*/ 377943 h 1238250"/>
              <a:gd name="T38" fmla="*/ 1911922 w 4010025"/>
              <a:gd name="T39" fmla="*/ 324849 h 1238250"/>
              <a:gd name="T40" fmla="*/ 1923107 w 4010025"/>
              <a:gd name="T41" fmla="*/ 345108 h 1238250"/>
              <a:gd name="T42" fmla="*/ 2015383 w 4010025"/>
              <a:gd name="T43" fmla="*/ 334629 h 1238250"/>
              <a:gd name="T44" fmla="*/ 2092978 w 4010025"/>
              <a:gd name="T45" fmla="*/ 354191 h 1238250"/>
              <a:gd name="T46" fmla="*/ 2166379 w 4010025"/>
              <a:gd name="T47" fmla="*/ 349999 h 1238250"/>
              <a:gd name="T48" fmla="*/ 2019577 w 4010025"/>
              <a:gd name="T49" fmla="*/ 331836 h 1238250"/>
              <a:gd name="T50" fmla="*/ 1914719 w 4010025"/>
              <a:gd name="T51" fmla="*/ 297603 h 1238250"/>
              <a:gd name="T52" fmla="*/ 1911223 w 4010025"/>
              <a:gd name="T53" fmla="*/ 344411 h 1238250"/>
              <a:gd name="T54" fmla="*/ 1728070 w 4010025"/>
              <a:gd name="T55" fmla="*/ 414968 h 1238250"/>
              <a:gd name="T56" fmla="*/ 1788888 w 4010025"/>
              <a:gd name="T57" fmla="*/ 407284 h 1238250"/>
              <a:gd name="T58" fmla="*/ 1932894 w 4010025"/>
              <a:gd name="T59" fmla="*/ 378641 h 1238250"/>
              <a:gd name="T60" fmla="*/ 2070608 w 4010025"/>
              <a:gd name="T61" fmla="*/ 355588 h 1238250"/>
              <a:gd name="T62" fmla="*/ 2127232 w 4010025"/>
              <a:gd name="T63" fmla="*/ 360478 h 1238250"/>
              <a:gd name="T64" fmla="*/ 2295006 w 4010025"/>
              <a:gd name="T65" fmla="*/ 370957 h 1238250"/>
              <a:gd name="T66" fmla="*/ 2360717 w 4010025"/>
              <a:gd name="T67" fmla="*/ 356985 h 1238250"/>
              <a:gd name="T68" fmla="*/ 2178263 w 4010025"/>
              <a:gd name="T69" fmla="*/ 332534 h 1238250"/>
              <a:gd name="T70" fmla="*/ 2066414 w 4010025"/>
              <a:gd name="T71" fmla="*/ 294111 h 1238250"/>
              <a:gd name="T72" fmla="*/ 1966449 w 4010025"/>
              <a:gd name="T73" fmla="*/ 299700 h 1238250"/>
              <a:gd name="T74" fmla="*/ 1642086 w 4010025"/>
              <a:gd name="T75" fmla="*/ 275947 h 1238250"/>
              <a:gd name="T76" fmla="*/ 32856 w 4010025"/>
              <a:gd name="T77" fmla="*/ 895606 h 1238250"/>
              <a:gd name="T78" fmla="*/ 1821045 w 4010025"/>
              <a:gd name="T79" fmla="*/ 360478 h 1238250"/>
              <a:gd name="T80" fmla="*/ 1729468 w 4010025"/>
              <a:gd name="T81" fmla="*/ 385627 h 1238250"/>
              <a:gd name="T82" fmla="*/ 1631599 w 4010025"/>
              <a:gd name="T83" fmla="*/ 445009 h 1238250"/>
              <a:gd name="T84" fmla="*/ 1468020 w 4010025"/>
              <a:gd name="T85" fmla="*/ 521156 h 1238250"/>
              <a:gd name="T86" fmla="*/ 1550509 w 4010025"/>
              <a:gd name="T87" fmla="*/ 484828 h 1238250"/>
              <a:gd name="T88" fmla="*/ 1695215 w 4010025"/>
              <a:gd name="T89" fmla="*/ 443611 h 1238250"/>
              <a:gd name="T90" fmla="*/ 1759527 w 4010025"/>
              <a:gd name="T91" fmla="*/ 419160 h 1238250"/>
              <a:gd name="T92" fmla="*/ 1878367 w 4010025"/>
              <a:gd name="T93" fmla="*/ 399599 h 1238250"/>
              <a:gd name="T94" fmla="*/ 1973439 w 4010025"/>
              <a:gd name="T95" fmla="*/ 383532 h 1238250"/>
              <a:gd name="T96" fmla="*/ 2028664 w 4010025"/>
              <a:gd name="T97" fmla="*/ 367463 h 1238250"/>
              <a:gd name="T98" fmla="*/ 2080395 w 4010025"/>
              <a:gd name="T99" fmla="*/ 378641 h 1238250"/>
              <a:gd name="T100" fmla="*/ 2185953 w 4010025"/>
              <a:gd name="T101" fmla="*/ 372354 h 1238250"/>
              <a:gd name="T102" fmla="*/ 2308987 w 4010025"/>
              <a:gd name="T103" fmla="*/ 374450 h 1238250"/>
              <a:gd name="T104" fmla="*/ 2485848 w 4010025"/>
              <a:gd name="T105" fmla="*/ 389819 h 1238250"/>
              <a:gd name="T106" fmla="*/ 2534083 w 4010025"/>
              <a:gd name="T107" fmla="*/ 397504 h 1238250"/>
              <a:gd name="T108" fmla="*/ 2561346 w 4010025"/>
              <a:gd name="T109" fmla="*/ 396805 h 1238250"/>
              <a:gd name="T110" fmla="*/ 2414544 w 4010025"/>
              <a:gd name="T111" fmla="*/ 367463 h 1238250"/>
              <a:gd name="T112" fmla="*/ 2276130 w 4010025"/>
              <a:gd name="T113" fmla="*/ 336027 h 1238250"/>
              <a:gd name="T114" fmla="*/ 2206924 w 4010025"/>
              <a:gd name="T115" fmla="*/ 302494 h 1238250"/>
              <a:gd name="T116" fmla="*/ 2060122 w 4010025"/>
              <a:gd name="T117" fmla="*/ 292014 h 12382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4010025" h="1238250">
                <a:moveTo>
                  <a:pt x="4013835" y="3810"/>
                </a:moveTo>
                <a:lnTo>
                  <a:pt x="4013835" y="0"/>
                </a:lnTo>
                <a:cubicBezTo>
                  <a:pt x="3874770" y="11430"/>
                  <a:pt x="3737610" y="31433"/>
                  <a:pt x="3602355" y="60008"/>
                </a:cubicBezTo>
                <a:cubicBezTo>
                  <a:pt x="3305175" y="122873"/>
                  <a:pt x="3016568" y="223838"/>
                  <a:pt x="2732723" y="345758"/>
                </a:cubicBezTo>
                <a:cubicBezTo>
                  <a:pt x="2603183" y="319088"/>
                  <a:pt x="2474595" y="298133"/>
                  <a:pt x="2347913" y="284798"/>
                </a:cubicBezTo>
                <a:cubicBezTo>
                  <a:pt x="2107883" y="260985"/>
                  <a:pt x="1881188" y="274320"/>
                  <a:pt x="1666875" y="319088"/>
                </a:cubicBezTo>
                <a:cubicBezTo>
                  <a:pt x="1115378" y="435293"/>
                  <a:pt x="630555" y="755333"/>
                  <a:pt x="140970" y="1148715"/>
                </a:cubicBezTo>
                <a:cubicBezTo>
                  <a:pt x="138113" y="1150620"/>
                  <a:pt x="136208" y="1152525"/>
                  <a:pt x="133350" y="1154430"/>
                </a:cubicBezTo>
                <a:cubicBezTo>
                  <a:pt x="89535" y="1183005"/>
                  <a:pt x="44768" y="1212533"/>
                  <a:pt x="0" y="1241108"/>
                </a:cubicBezTo>
                <a:lnTo>
                  <a:pt x="10478" y="1241108"/>
                </a:lnTo>
                <a:cubicBezTo>
                  <a:pt x="21908" y="1233488"/>
                  <a:pt x="34290" y="1225868"/>
                  <a:pt x="45720" y="1217295"/>
                </a:cubicBezTo>
                <a:cubicBezTo>
                  <a:pt x="41910" y="1220153"/>
                  <a:pt x="39053" y="1222058"/>
                  <a:pt x="35243" y="1224915"/>
                </a:cubicBezTo>
                <a:cubicBezTo>
                  <a:pt x="31433" y="1227773"/>
                  <a:pt x="27623" y="1229678"/>
                  <a:pt x="23813" y="1232535"/>
                </a:cubicBezTo>
                <a:cubicBezTo>
                  <a:pt x="19050" y="1235393"/>
                  <a:pt x="15240" y="1237298"/>
                  <a:pt x="10478" y="1240155"/>
                </a:cubicBezTo>
                <a:lnTo>
                  <a:pt x="12383" y="1240155"/>
                </a:lnTo>
                <a:lnTo>
                  <a:pt x="15240" y="1240155"/>
                </a:lnTo>
                <a:lnTo>
                  <a:pt x="16193" y="1240155"/>
                </a:lnTo>
                <a:cubicBezTo>
                  <a:pt x="18098" y="1239203"/>
                  <a:pt x="19050" y="1238250"/>
                  <a:pt x="20955" y="1237298"/>
                </a:cubicBezTo>
                <a:cubicBezTo>
                  <a:pt x="32385" y="1230630"/>
                  <a:pt x="42863" y="1223963"/>
                  <a:pt x="54293" y="1217295"/>
                </a:cubicBezTo>
                <a:cubicBezTo>
                  <a:pt x="44768" y="1224915"/>
                  <a:pt x="34290" y="1232535"/>
                  <a:pt x="24765" y="1240155"/>
                </a:cubicBezTo>
                <a:lnTo>
                  <a:pt x="31433" y="1240155"/>
                </a:lnTo>
                <a:lnTo>
                  <a:pt x="33338" y="1240155"/>
                </a:lnTo>
                <a:cubicBezTo>
                  <a:pt x="578168" y="943928"/>
                  <a:pt x="1100138" y="641985"/>
                  <a:pt x="1685925" y="519113"/>
                </a:cubicBezTo>
                <a:cubicBezTo>
                  <a:pt x="1828800" y="489585"/>
                  <a:pt x="1974533" y="468630"/>
                  <a:pt x="2125980" y="462915"/>
                </a:cubicBezTo>
                <a:cubicBezTo>
                  <a:pt x="2240280" y="458153"/>
                  <a:pt x="2356485" y="459105"/>
                  <a:pt x="2472690" y="462915"/>
                </a:cubicBezTo>
                <a:cubicBezTo>
                  <a:pt x="2453640" y="472440"/>
                  <a:pt x="2434590" y="481013"/>
                  <a:pt x="2414588" y="490538"/>
                </a:cubicBezTo>
                <a:cubicBezTo>
                  <a:pt x="2298383" y="491490"/>
                  <a:pt x="2183130" y="495300"/>
                  <a:pt x="2069783" y="504825"/>
                </a:cubicBezTo>
                <a:cubicBezTo>
                  <a:pt x="1945958" y="513398"/>
                  <a:pt x="1824990" y="532448"/>
                  <a:pt x="1707833" y="557213"/>
                </a:cubicBezTo>
                <a:cubicBezTo>
                  <a:pt x="1126808" y="681038"/>
                  <a:pt x="604838" y="968693"/>
                  <a:pt x="61913" y="1241108"/>
                </a:cubicBezTo>
                <a:lnTo>
                  <a:pt x="70485" y="1241108"/>
                </a:lnTo>
                <a:cubicBezTo>
                  <a:pt x="611505" y="969645"/>
                  <a:pt x="1130618" y="683895"/>
                  <a:pt x="1709738" y="561975"/>
                </a:cubicBezTo>
                <a:cubicBezTo>
                  <a:pt x="1828800" y="537210"/>
                  <a:pt x="1948815" y="518160"/>
                  <a:pt x="2071688" y="509588"/>
                </a:cubicBezTo>
                <a:cubicBezTo>
                  <a:pt x="2182178" y="501015"/>
                  <a:pt x="2294573" y="497205"/>
                  <a:pt x="2406968" y="496253"/>
                </a:cubicBezTo>
                <a:cubicBezTo>
                  <a:pt x="2389823" y="504825"/>
                  <a:pt x="2371725" y="513398"/>
                  <a:pt x="2354580" y="521970"/>
                </a:cubicBezTo>
                <a:cubicBezTo>
                  <a:pt x="2240280" y="527685"/>
                  <a:pt x="2126933" y="536258"/>
                  <a:pt x="2015490" y="549593"/>
                </a:cubicBezTo>
                <a:cubicBezTo>
                  <a:pt x="1921193" y="561023"/>
                  <a:pt x="1829753" y="575310"/>
                  <a:pt x="1739265" y="594360"/>
                </a:cubicBezTo>
                <a:cubicBezTo>
                  <a:pt x="1164908" y="715328"/>
                  <a:pt x="643890" y="988695"/>
                  <a:pt x="105728" y="1241108"/>
                </a:cubicBezTo>
                <a:lnTo>
                  <a:pt x="117158" y="1241108"/>
                </a:lnTo>
                <a:cubicBezTo>
                  <a:pt x="653415" y="989648"/>
                  <a:pt x="1170623" y="718185"/>
                  <a:pt x="1742123" y="598170"/>
                </a:cubicBezTo>
                <a:cubicBezTo>
                  <a:pt x="1832610" y="579120"/>
                  <a:pt x="1924050" y="563880"/>
                  <a:pt x="2016443" y="553403"/>
                </a:cubicBezTo>
                <a:cubicBezTo>
                  <a:pt x="2125028" y="541020"/>
                  <a:pt x="2235518" y="532448"/>
                  <a:pt x="2346008" y="526733"/>
                </a:cubicBezTo>
                <a:cubicBezTo>
                  <a:pt x="2328863" y="535305"/>
                  <a:pt x="2312670" y="543878"/>
                  <a:pt x="2295525" y="551498"/>
                </a:cubicBezTo>
                <a:cubicBezTo>
                  <a:pt x="2184083" y="561975"/>
                  <a:pt x="2072640" y="575310"/>
                  <a:pt x="1962150" y="592455"/>
                </a:cubicBezTo>
                <a:cubicBezTo>
                  <a:pt x="1902143" y="601028"/>
                  <a:pt x="1845945" y="612458"/>
                  <a:pt x="1786890" y="624840"/>
                </a:cubicBezTo>
                <a:cubicBezTo>
                  <a:pt x="1218248" y="744855"/>
                  <a:pt x="701040" y="1004888"/>
                  <a:pt x="167640" y="1241108"/>
                </a:cubicBezTo>
                <a:lnTo>
                  <a:pt x="183833" y="1241108"/>
                </a:lnTo>
                <a:cubicBezTo>
                  <a:pt x="713423" y="1006793"/>
                  <a:pt x="1226820" y="749618"/>
                  <a:pt x="1789748" y="630555"/>
                </a:cubicBezTo>
                <a:cubicBezTo>
                  <a:pt x="1846898" y="618173"/>
                  <a:pt x="1905953" y="608648"/>
                  <a:pt x="1963103" y="598170"/>
                </a:cubicBezTo>
                <a:cubicBezTo>
                  <a:pt x="2068830" y="581978"/>
                  <a:pt x="2174558" y="568643"/>
                  <a:pt x="2281238" y="558165"/>
                </a:cubicBezTo>
                <a:cubicBezTo>
                  <a:pt x="2265998" y="565785"/>
                  <a:pt x="2250758" y="573405"/>
                  <a:pt x="2234565" y="581978"/>
                </a:cubicBezTo>
                <a:cubicBezTo>
                  <a:pt x="2124075" y="597218"/>
                  <a:pt x="2014538" y="615315"/>
                  <a:pt x="1905953" y="636270"/>
                </a:cubicBezTo>
                <a:cubicBezTo>
                  <a:pt x="1887855" y="640080"/>
                  <a:pt x="1867853" y="644843"/>
                  <a:pt x="1848803" y="648653"/>
                </a:cubicBezTo>
                <a:cubicBezTo>
                  <a:pt x="1284923" y="767715"/>
                  <a:pt x="769620" y="1018223"/>
                  <a:pt x="240030" y="1241108"/>
                </a:cubicBezTo>
                <a:lnTo>
                  <a:pt x="250508" y="1241108"/>
                </a:lnTo>
                <a:cubicBezTo>
                  <a:pt x="777240" y="1018223"/>
                  <a:pt x="1289685" y="769620"/>
                  <a:pt x="1848803" y="652463"/>
                </a:cubicBezTo>
                <a:cubicBezTo>
                  <a:pt x="1866900" y="648653"/>
                  <a:pt x="1887855" y="643890"/>
                  <a:pt x="1905953" y="640080"/>
                </a:cubicBezTo>
                <a:cubicBezTo>
                  <a:pt x="2011680" y="620078"/>
                  <a:pt x="2117408" y="601980"/>
                  <a:pt x="2224088" y="586740"/>
                </a:cubicBezTo>
                <a:cubicBezTo>
                  <a:pt x="2208848" y="594360"/>
                  <a:pt x="2192655" y="602933"/>
                  <a:pt x="2177415" y="610553"/>
                </a:cubicBezTo>
                <a:cubicBezTo>
                  <a:pt x="2122170" y="621030"/>
                  <a:pt x="2066925" y="632460"/>
                  <a:pt x="2011680" y="643890"/>
                </a:cubicBezTo>
                <a:cubicBezTo>
                  <a:pt x="1958340" y="655320"/>
                  <a:pt x="1904048" y="666750"/>
                  <a:pt x="1850708" y="680085"/>
                </a:cubicBezTo>
                <a:cubicBezTo>
                  <a:pt x="1319213" y="802958"/>
                  <a:pt x="825818" y="1034415"/>
                  <a:pt x="321945" y="1242060"/>
                </a:cubicBezTo>
                <a:lnTo>
                  <a:pt x="331470" y="1242060"/>
                </a:lnTo>
                <a:cubicBezTo>
                  <a:pt x="831533" y="1036320"/>
                  <a:pt x="1321118" y="807720"/>
                  <a:pt x="1848803" y="684848"/>
                </a:cubicBezTo>
                <a:cubicBezTo>
                  <a:pt x="1902143" y="671513"/>
                  <a:pt x="1955483" y="660083"/>
                  <a:pt x="2009775" y="648653"/>
                </a:cubicBezTo>
                <a:cubicBezTo>
                  <a:pt x="2061210" y="638175"/>
                  <a:pt x="2111693" y="627698"/>
                  <a:pt x="2163128" y="618173"/>
                </a:cubicBezTo>
                <a:cubicBezTo>
                  <a:pt x="2146935" y="626745"/>
                  <a:pt x="2130743" y="635318"/>
                  <a:pt x="2114550" y="643890"/>
                </a:cubicBezTo>
                <a:cubicBezTo>
                  <a:pt x="2006918" y="669608"/>
                  <a:pt x="1899285" y="696278"/>
                  <a:pt x="1791653" y="724853"/>
                </a:cubicBezTo>
                <a:cubicBezTo>
                  <a:pt x="1343978" y="847725"/>
                  <a:pt x="923925" y="1060133"/>
                  <a:pt x="496253" y="1242060"/>
                </a:cubicBezTo>
                <a:lnTo>
                  <a:pt x="511493" y="1242060"/>
                </a:lnTo>
                <a:cubicBezTo>
                  <a:pt x="935355" y="1061085"/>
                  <a:pt x="1352550" y="850583"/>
                  <a:pt x="1796415" y="730568"/>
                </a:cubicBezTo>
                <a:cubicBezTo>
                  <a:pt x="1895475" y="702945"/>
                  <a:pt x="1994535" y="678180"/>
                  <a:pt x="2094548" y="654368"/>
                </a:cubicBezTo>
                <a:cubicBezTo>
                  <a:pt x="2077403" y="662940"/>
                  <a:pt x="2060258" y="672465"/>
                  <a:pt x="2042160" y="681038"/>
                </a:cubicBezTo>
                <a:cubicBezTo>
                  <a:pt x="1941195" y="709613"/>
                  <a:pt x="1840230" y="740093"/>
                  <a:pt x="1740218" y="771525"/>
                </a:cubicBezTo>
                <a:cubicBezTo>
                  <a:pt x="1346835" y="895350"/>
                  <a:pt x="971550" y="1078230"/>
                  <a:pt x="590550" y="1242060"/>
                </a:cubicBezTo>
                <a:lnTo>
                  <a:pt x="599123" y="1242060"/>
                </a:lnTo>
                <a:cubicBezTo>
                  <a:pt x="977265" y="1080135"/>
                  <a:pt x="1350645" y="899160"/>
                  <a:pt x="1741170" y="776288"/>
                </a:cubicBezTo>
                <a:cubicBezTo>
                  <a:pt x="1835468" y="746760"/>
                  <a:pt x="1929765" y="718185"/>
                  <a:pt x="2024063" y="691515"/>
                </a:cubicBezTo>
                <a:cubicBezTo>
                  <a:pt x="2014538" y="696278"/>
                  <a:pt x="2004060" y="701993"/>
                  <a:pt x="1994535" y="707708"/>
                </a:cubicBezTo>
                <a:cubicBezTo>
                  <a:pt x="1890713" y="741998"/>
                  <a:pt x="1787843" y="778193"/>
                  <a:pt x="1684973" y="814388"/>
                </a:cubicBezTo>
                <a:cubicBezTo>
                  <a:pt x="1324928" y="942975"/>
                  <a:pt x="974408" y="1099185"/>
                  <a:pt x="620078" y="1243013"/>
                </a:cubicBezTo>
                <a:lnTo>
                  <a:pt x="636270" y="1243013"/>
                </a:lnTo>
                <a:cubicBezTo>
                  <a:pt x="985838" y="1101090"/>
                  <a:pt x="1331595" y="946785"/>
                  <a:pt x="1686878" y="821055"/>
                </a:cubicBezTo>
                <a:cubicBezTo>
                  <a:pt x="1778318" y="788670"/>
                  <a:pt x="1869758" y="757238"/>
                  <a:pt x="1961198" y="725805"/>
                </a:cubicBezTo>
                <a:cubicBezTo>
                  <a:pt x="1948815" y="732473"/>
                  <a:pt x="1937385" y="738188"/>
                  <a:pt x="1925003" y="744855"/>
                </a:cubicBezTo>
                <a:cubicBezTo>
                  <a:pt x="1826895" y="782955"/>
                  <a:pt x="1727835" y="821055"/>
                  <a:pt x="1629728" y="860108"/>
                </a:cubicBezTo>
                <a:cubicBezTo>
                  <a:pt x="1325880" y="981075"/>
                  <a:pt x="1025843" y="1117283"/>
                  <a:pt x="723900" y="1243013"/>
                </a:cubicBezTo>
                <a:lnTo>
                  <a:pt x="731520" y="1243013"/>
                </a:lnTo>
                <a:cubicBezTo>
                  <a:pt x="1030605" y="1118235"/>
                  <a:pt x="1327785" y="982980"/>
                  <a:pt x="1629728" y="862013"/>
                </a:cubicBezTo>
                <a:cubicBezTo>
                  <a:pt x="1723073" y="824865"/>
                  <a:pt x="1816418" y="788670"/>
                  <a:pt x="1909763" y="752475"/>
                </a:cubicBezTo>
                <a:cubicBezTo>
                  <a:pt x="1907858" y="753428"/>
                  <a:pt x="1905953" y="754380"/>
                  <a:pt x="1904048" y="755333"/>
                </a:cubicBezTo>
                <a:cubicBezTo>
                  <a:pt x="1792605" y="803910"/>
                  <a:pt x="1682115" y="852488"/>
                  <a:pt x="1570673" y="902018"/>
                </a:cubicBezTo>
                <a:cubicBezTo>
                  <a:pt x="1316355" y="1014413"/>
                  <a:pt x="1062990" y="1132523"/>
                  <a:pt x="807720" y="1242060"/>
                </a:cubicBezTo>
                <a:lnTo>
                  <a:pt x="822960" y="1242060"/>
                </a:lnTo>
                <a:cubicBezTo>
                  <a:pt x="1074420" y="1133475"/>
                  <a:pt x="1323975" y="1017270"/>
                  <a:pt x="1575435" y="906780"/>
                </a:cubicBezTo>
                <a:cubicBezTo>
                  <a:pt x="1652588" y="872490"/>
                  <a:pt x="1730693" y="838200"/>
                  <a:pt x="1808798" y="803910"/>
                </a:cubicBezTo>
                <a:cubicBezTo>
                  <a:pt x="1712595" y="850583"/>
                  <a:pt x="1616393" y="897255"/>
                  <a:pt x="1520190" y="943928"/>
                </a:cubicBezTo>
                <a:cubicBezTo>
                  <a:pt x="1312545" y="1044893"/>
                  <a:pt x="1105853" y="1146810"/>
                  <a:pt x="897255" y="1242060"/>
                </a:cubicBezTo>
                <a:lnTo>
                  <a:pt x="906780" y="1242060"/>
                </a:lnTo>
                <a:cubicBezTo>
                  <a:pt x="1112520" y="1147763"/>
                  <a:pt x="1315403" y="1047750"/>
                  <a:pt x="1518285" y="948690"/>
                </a:cubicBezTo>
                <a:cubicBezTo>
                  <a:pt x="1605915" y="905828"/>
                  <a:pt x="1692593" y="862965"/>
                  <a:pt x="1780223" y="821055"/>
                </a:cubicBezTo>
                <a:cubicBezTo>
                  <a:pt x="1512570" y="963930"/>
                  <a:pt x="1244918" y="1109663"/>
                  <a:pt x="973455" y="1242060"/>
                </a:cubicBezTo>
                <a:lnTo>
                  <a:pt x="983933" y="1242060"/>
                </a:lnTo>
                <a:cubicBezTo>
                  <a:pt x="1286828" y="1094423"/>
                  <a:pt x="1584008" y="930593"/>
                  <a:pt x="1882140" y="771525"/>
                </a:cubicBezTo>
                <a:cubicBezTo>
                  <a:pt x="1945005" y="743903"/>
                  <a:pt x="2008823" y="717233"/>
                  <a:pt x="2071688" y="689610"/>
                </a:cubicBezTo>
                <a:cubicBezTo>
                  <a:pt x="2088833" y="682943"/>
                  <a:pt x="2105025" y="677228"/>
                  <a:pt x="2122170" y="670560"/>
                </a:cubicBezTo>
                <a:cubicBezTo>
                  <a:pt x="2181225" y="651510"/>
                  <a:pt x="2241233" y="632460"/>
                  <a:pt x="2300288" y="614363"/>
                </a:cubicBezTo>
                <a:cubicBezTo>
                  <a:pt x="2353628" y="600075"/>
                  <a:pt x="2406968" y="586740"/>
                  <a:pt x="2460308" y="573405"/>
                </a:cubicBezTo>
                <a:cubicBezTo>
                  <a:pt x="2515553" y="561975"/>
                  <a:pt x="2569845" y="551498"/>
                  <a:pt x="2625090" y="541020"/>
                </a:cubicBezTo>
                <a:cubicBezTo>
                  <a:pt x="2646045" y="538163"/>
                  <a:pt x="2667953" y="535305"/>
                  <a:pt x="2688908" y="532448"/>
                </a:cubicBezTo>
                <a:cubicBezTo>
                  <a:pt x="2721293" y="529590"/>
                  <a:pt x="2753678" y="526733"/>
                  <a:pt x="2786063" y="523875"/>
                </a:cubicBezTo>
                <a:cubicBezTo>
                  <a:pt x="2845118" y="521018"/>
                  <a:pt x="2905125" y="519113"/>
                  <a:pt x="2964180" y="516255"/>
                </a:cubicBezTo>
                <a:cubicBezTo>
                  <a:pt x="3007043" y="516255"/>
                  <a:pt x="3048953" y="517208"/>
                  <a:pt x="3091815" y="518160"/>
                </a:cubicBezTo>
                <a:cubicBezTo>
                  <a:pt x="3148013" y="521018"/>
                  <a:pt x="3203258" y="524828"/>
                  <a:pt x="3259455" y="528638"/>
                </a:cubicBezTo>
                <a:cubicBezTo>
                  <a:pt x="3276600" y="530543"/>
                  <a:pt x="3293745" y="532448"/>
                  <a:pt x="3310890" y="534353"/>
                </a:cubicBezTo>
                <a:cubicBezTo>
                  <a:pt x="3390900" y="545783"/>
                  <a:pt x="3469958" y="558165"/>
                  <a:pt x="3549968" y="569595"/>
                </a:cubicBezTo>
                <a:cubicBezTo>
                  <a:pt x="3573780" y="574358"/>
                  <a:pt x="3597593" y="578168"/>
                  <a:pt x="3621405" y="582930"/>
                </a:cubicBezTo>
                <a:cubicBezTo>
                  <a:pt x="3649980" y="589598"/>
                  <a:pt x="3679508" y="596265"/>
                  <a:pt x="3708083" y="601980"/>
                </a:cubicBezTo>
                <a:cubicBezTo>
                  <a:pt x="3810000" y="628650"/>
                  <a:pt x="3911918" y="654368"/>
                  <a:pt x="4012883" y="678180"/>
                </a:cubicBezTo>
                <a:lnTo>
                  <a:pt x="4012883" y="674370"/>
                </a:lnTo>
                <a:cubicBezTo>
                  <a:pt x="3939540" y="657225"/>
                  <a:pt x="3865245" y="639128"/>
                  <a:pt x="3790950" y="620078"/>
                </a:cubicBezTo>
                <a:cubicBezTo>
                  <a:pt x="3865245" y="636270"/>
                  <a:pt x="3938588" y="650558"/>
                  <a:pt x="4012883" y="664845"/>
                </a:cubicBezTo>
                <a:lnTo>
                  <a:pt x="4012883" y="662940"/>
                </a:lnTo>
                <a:cubicBezTo>
                  <a:pt x="3921443" y="645795"/>
                  <a:pt x="3830003" y="626745"/>
                  <a:pt x="3738563" y="606743"/>
                </a:cubicBezTo>
                <a:cubicBezTo>
                  <a:pt x="3728085" y="603885"/>
                  <a:pt x="3717608" y="601028"/>
                  <a:pt x="3706178" y="598170"/>
                </a:cubicBezTo>
                <a:cubicBezTo>
                  <a:pt x="3809048" y="616268"/>
                  <a:pt x="3910965" y="633413"/>
                  <a:pt x="4012883" y="647700"/>
                </a:cubicBezTo>
                <a:lnTo>
                  <a:pt x="4012883" y="641985"/>
                </a:lnTo>
                <a:cubicBezTo>
                  <a:pt x="3901440" y="625793"/>
                  <a:pt x="3789045" y="607695"/>
                  <a:pt x="3676650" y="587693"/>
                </a:cubicBezTo>
                <a:cubicBezTo>
                  <a:pt x="3789045" y="602933"/>
                  <a:pt x="3901440" y="616268"/>
                  <a:pt x="4012883" y="626745"/>
                </a:cubicBezTo>
                <a:lnTo>
                  <a:pt x="4012883" y="621983"/>
                </a:lnTo>
                <a:cubicBezTo>
                  <a:pt x="3881438" y="609600"/>
                  <a:pt x="3749040" y="592455"/>
                  <a:pt x="3617595" y="574358"/>
                </a:cubicBezTo>
                <a:cubicBezTo>
                  <a:pt x="3601403" y="569595"/>
                  <a:pt x="3585210" y="565785"/>
                  <a:pt x="3569018" y="561023"/>
                </a:cubicBezTo>
                <a:cubicBezTo>
                  <a:pt x="3717608" y="575310"/>
                  <a:pt x="3865245" y="588645"/>
                  <a:pt x="4012883" y="596265"/>
                </a:cubicBezTo>
                <a:lnTo>
                  <a:pt x="4012883" y="590550"/>
                </a:lnTo>
                <a:cubicBezTo>
                  <a:pt x="3854768" y="581978"/>
                  <a:pt x="3694748" y="567690"/>
                  <a:pt x="3535680" y="551498"/>
                </a:cubicBezTo>
                <a:cubicBezTo>
                  <a:pt x="3526155" y="548640"/>
                  <a:pt x="3515678" y="545783"/>
                  <a:pt x="3506153" y="542925"/>
                </a:cubicBezTo>
                <a:cubicBezTo>
                  <a:pt x="3675698" y="552450"/>
                  <a:pt x="3844290" y="561023"/>
                  <a:pt x="4012883" y="563880"/>
                </a:cubicBezTo>
                <a:lnTo>
                  <a:pt x="4012883" y="560070"/>
                </a:lnTo>
                <a:cubicBezTo>
                  <a:pt x="3838575" y="557213"/>
                  <a:pt x="3662363" y="548640"/>
                  <a:pt x="3487103" y="538163"/>
                </a:cubicBezTo>
                <a:cubicBezTo>
                  <a:pt x="3469958" y="533400"/>
                  <a:pt x="3453765" y="528638"/>
                  <a:pt x="3436620" y="524828"/>
                </a:cubicBezTo>
                <a:cubicBezTo>
                  <a:pt x="3629025" y="527685"/>
                  <a:pt x="3821430" y="530543"/>
                  <a:pt x="4012883" y="526733"/>
                </a:cubicBezTo>
                <a:lnTo>
                  <a:pt x="4012883" y="522923"/>
                </a:lnTo>
                <a:cubicBezTo>
                  <a:pt x="3816668" y="526733"/>
                  <a:pt x="3619500" y="524828"/>
                  <a:pt x="3422333" y="521018"/>
                </a:cubicBezTo>
                <a:cubicBezTo>
                  <a:pt x="3404235" y="516255"/>
                  <a:pt x="3386138" y="511493"/>
                  <a:pt x="3368040" y="505778"/>
                </a:cubicBezTo>
                <a:cubicBezTo>
                  <a:pt x="3583305" y="500063"/>
                  <a:pt x="3798570" y="495300"/>
                  <a:pt x="4012883" y="483870"/>
                </a:cubicBezTo>
                <a:lnTo>
                  <a:pt x="4012883" y="480060"/>
                </a:lnTo>
                <a:cubicBezTo>
                  <a:pt x="3792855" y="491490"/>
                  <a:pt x="3572828" y="496253"/>
                  <a:pt x="3352800" y="501968"/>
                </a:cubicBezTo>
                <a:cubicBezTo>
                  <a:pt x="3333750" y="496253"/>
                  <a:pt x="3314700" y="491490"/>
                  <a:pt x="3294698" y="486728"/>
                </a:cubicBezTo>
                <a:cubicBezTo>
                  <a:pt x="3533775" y="470535"/>
                  <a:pt x="3772853" y="456248"/>
                  <a:pt x="4012883" y="438150"/>
                </a:cubicBezTo>
                <a:lnTo>
                  <a:pt x="4012883" y="435293"/>
                </a:lnTo>
                <a:cubicBezTo>
                  <a:pt x="3770948" y="454343"/>
                  <a:pt x="3529013" y="468630"/>
                  <a:pt x="3287078" y="484823"/>
                </a:cubicBezTo>
                <a:cubicBezTo>
                  <a:pt x="3267075" y="479108"/>
                  <a:pt x="3246120" y="473393"/>
                  <a:pt x="3226118" y="468630"/>
                </a:cubicBezTo>
                <a:cubicBezTo>
                  <a:pt x="3487103" y="440055"/>
                  <a:pt x="3749993" y="415290"/>
                  <a:pt x="4012883" y="388620"/>
                </a:cubicBezTo>
                <a:lnTo>
                  <a:pt x="4012883" y="381000"/>
                </a:lnTo>
                <a:cubicBezTo>
                  <a:pt x="3746183" y="408623"/>
                  <a:pt x="3479483" y="433388"/>
                  <a:pt x="3214688" y="462915"/>
                </a:cubicBezTo>
                <a:cubicBezTo>
                  <a:pt x="3197543" y="458153"/>
                  <a:pt x="3180398" y="453390"/>
                  <a:pt x="3163253" y="449580"/>
                </a:cubicBezTo>
                <a:cubicBezTo>
                  <a:pt x="3445193" y="406718"/>
                  <a:pt x="3728085" y="369570"/>
                  <a:pt x="4013835" y="335280"/>
                </a:cubicBezTo>
                <a:lnTo>
                  <a:pt x="4013835" y="329565"/>
                </a:lnTo>
                <a:cubicBezTo>
                  <a:pt x="3724275" y="363855"/>
                  <a:pt x="3435668" y="401955"/>
                  <a:pt x="3148965" y="445770"/>
                </a:cubicBezTo>
                <a:cubicBezTo>
                  <a:pt x="3131820" y="441008"/>
                  <a:pt x="3114675" y="437198"/>
                  <a:pt x="3097530" y="432435"/>
                </a:cubicBezTo>
                <a:cubicBezTo>
                  <a:pt x="3400425" y="373380"/>
                  <a:pt x="3705225" y="323850"/>
                  <a:pt x="4013835" y="282893"/>
                </a:cubicBezTo>
                <a:lnTo>
                  <a:pt x="4013835" y="279083"/>
                </a:lnTo>
                <a:cubicBezTo>
                  <a:pt x="3702368" y="320040"/>
                  <a:pt x="3393758" y="369570"/>
                  <a:pt x="3088005" y="430530"/>
                </a:cubicBezTo>
                <a:cubicBezTo>
                  <a:pt x="3068003" y="425768"/>
                  <a:pt x="3047048" y="420053"/>
                  <a:pt x="3027045" y="415290"/>
                </a:cubicBezTo>
                <a:cubicBezTo>
                  <a:pt x="3128010" y="390525"/>
                  <a:pt x="3228975" y="367665"/>
                  <a:pt x="3330893" y="346710"/>
                </a:cubicBezTo>
                <a:cubicBezTo>
                  <a:pt x="3555683" y="299085"/>
                  <a:pt x="3783330" y="260033"/>
                  <a:pt x="4013835" y="228600"/>
                </a:cubicBezTo>
                <a:lnTo>
                  <a:pt x="4013835" y="221933"/>
                </a:lnTo>
                <a:cubicBezTo>
                  <a:pt x="3783330" y="253365"/>
                  <a:pt x="3555683" y="292418"/>
                  <a:pt x="3329940" y="340043"/>
                </a:cubicBezTo>
                <a:cubicBezTo>
                  <a:pt x="3224213" y="361950"/>
                  <a:pt x="3119438" y="385763"/>
                  <a:pt x="3013710" y="411480"/>
                </a:cubicBezTo>
                <a:cubicBezTo>
                  <a:pt x="2992755" y="405765"/>
                  <a:pt x="2971800" y="401003"/>
                  <a:pt x="2950845" y="396240"/>
                </a:cubicBezTo>
                <a:cubicBezTo>
                  <a:pt x="3139440" y="341948"/>
                  <a:pt x="3329940" y="293370"/>
                  <a:pt x="3521393" y="253365"/>
                </a:cubicBezTo>
                <a:cubicBezTo>
                  <a:pt x="3684270" y="219075"/>
                  <a:pt x="3848100" y="190500"/>
                  <a:pt x="4013835" y="168593"/>
                </a:cubicBezTo>
                <a:lnTo>
                  <a:pt x="4013835" y="166688"/>
                </a:lnTo>
                <a:cubicBezTo>
                  <a:pt x="3848100" y="188595"/>
                  <a:pt x="3684270" y="217170"/>
                  <a:pt x="3521393" y="251460"/>
                </a:cubicBezTo>
                <a:cubicBezTo>
                  <a:pt x="3328035" y="292418"/>
                  <a:pt x="3136583" y="340995"/>
                  <a:pt x="2947035" y="396240"/>
                </a:cubicBezTo>
                <a:cubicBezTo>
                  <a:pt x="2925128" y="391478"/>
                  <a:pt x="2904173" y="385763"/>
                  <a:pt x="2883218" y="381000"/>
                </a:cubicBezTo>
                <a:cubicBezTo>
                  <a:pt x="3116580" y="302895"/>
                  <a:pt x="3352800" y="236220"/>
                  <a:pt x="3591878" y="185738"/>
                </a:cubicBezTo>
                <a:cubicBezTo>
                  <a:pt x="3730943" y="156210"/>
                  <a:pt x="3871913" y="132398"/>
                  <a:pt x="4013835" y="114300"/>
                </a:cubicBezTo>
                <a:lnTo>
                  <a:pt x="4013835" y="108585"/>
                </a:lnTo>
                <a:cubicBezTo>
                  <a:pt x="3870960" y="126683"/>
                  <a:pt x="3729990" y="150495"/>
                  <a:pt x="3589020" y="180023"/>
                </a:cubicBezTo>
                <a:cubicBezTo>
                  <a:pt x="3345180" y="228600"/>
                  <a:pt x="3106103" y="297180"/>
                  <a:pt x="2869883" y="376238"/>
                </a:cubicBezTo>
                <a:cubicBezTo>
                  <a:pt x="2848928" y="371475"/>
                  <a:pt x="2827973" y="366713"/>
                  <a:pt x="2807018" y="361950"/>
                </a:cubicBezTo>
                <a:cubicBezTo>
                  <a:pt x="3070860" y="260985"/>
                  <a:pt x="3338513" y="177165"/>
                  <a:pt x="3612833" y="119063"/>
                </a:cubicBezTo>
                <a:cubicBezTo>
                  <a:pt x="3744278" y="91440"/>
                  <a:pt x="3877628" y="70485"/>
                  <a:pt x="4013835" y="56198"/>
                </a:cubicBezTo>
                <a:lnTo>
                  <a:pt x="4013835" y="52388"/>
                </a:lnTo>
                <a:cubicBezTo>
                  <a:pt x="3879533" y="66675"/>
                  <a:pt x="3745230" y="87630"/>
                  <a:pt x="3613785" y="115253"/>
                </a:cubicBezTo>
                <a:cubicBezTo>
                  <a:pt x="3337560" y="173355"/>
                  <a:pt x="3068003" y="259080"/>
                  <a:pt x="2801303" y="360998"/>
                </a:cubicBezTo>
                <a:cubicBezTo>
                  <a:pt x="2780348" y="356235"/>
                  <a:pt x="2760345" y="352425"/>
                  <a:pt x="2740343" y="347663"/>
                </a:cubicBezTo>
                <a:cubicBezTo>
                  <a:pt x="3022283" y="225743"/>
                  <a:pt x="3308985" y="125730"/>
                  <a:pt x="3605213" y="63818"/>
                </a:cubicBezTo>
                <a:cubicBezTo>
                  <a:pt x="3739515" y="35243"/>
                  <a:pt x="3875723" y="15240"/>
                  <a:pt x="4013835" y="3810"/>
                </a:cubicBezTo>
                <a:close/>
                <a:moveTo>
                  <a:pt x="1669733" y="322898"/>
                </a:moveTo>
                <a:cubicBezTo>
                  <a:pt x="1884045" y="278130"/>
                  <a:pt x="2110740" y="263843"/>
                  <a:pt x="2350770" y="288608"/>
                </a:cubicBezTo>
                <a:cubicBezTo>
                  <a:pt x="2474595" y="300990"/>
                  <a:pt x="2600325" y="321945"/>
                  <a:pt x="2727008" y="347663"/>
                </a:cubicBezTo>
                <a:cubicBezTo>
                  <a:pt x="2707958" y="356235"/>
                  <a:pt x="2688908" y="363855"/>
                  <a:pt x="2669858" y="372428"/>
                </a:cubicBezTo>
                <a:cubicBezTo>
                  <a:pt x="2543175" y="351473"/>
                  <a:pt x="2417445" y="335280"/>
                  <a:pt x="2294573" y="327660"/>
                </a:cubicBezTo>
                <a:cubicBezTo>
                  <a:pt x="2074545" y="312420"/>
                  <a:pt x="1865948" y="330518"/>
                  <a:pt x="1666875" y="372428"/>
                </a:cubicBezTo>
                <a:cubicBezTo>
                  <a:pt x="1145858" y="481965"/>
                  <a:pt x="682943" y="762953"/>
                  <a:pt x="215265" y="1096328"/>
                </a:cubicBezTo>
                <a:cubicBezTo>
                  <a:pt x="679133" y="728663"/>
                  <a:pt x="1143953" y="433388"/>
                  <a:pt x="1669733" y="322898"/>
                </a:cubicBezTo>
                <a:close/>
                <a:moveTo>
                  <a:pt x="3240405" y="502920"/>
                </a:moveTo>
                <a:cubicBezTo>
                  <a:pt x="3221355" y="499110"/>
                  <a:pt x="3202305" y="495300"/>
                  <a:pt x="3182303" y="492443"/>
                </a:cubicBezTo>
                <a:cubicBezTo>
                  <a:pt x="3196590" y="491490"/>
                  <a:pt x="3211830" y="490538"/>
                  <a:pt x="3226118" y="489585"/>
                </a:cubicBezTo>
                <a:cubicBezTo>
                  <a:pt x="3244215" y="493395"/>
                  <a:pt x="3263265" y="498158"/>
                  <a:pt x="3281363" y="501968"/>
                </a:cubicBezTo>
                <a:cubicBezTo>
                  <a:pt x="3268028" y="501968"/>
                  <a:pt x="3253740" y="502920"/>
                  <a:pt x="3240405" y="502920"/>
                </a:cubicBezTo>
                <a:close/>
                <a:moveTo>
                  <a:pt x="3298508" y="505778"/>
                </a:moveTo>
                <a:cubicBezTo>
                  <a:pt x="3315653" y="509588"/>
                  <a:pt x="3332798" y="513398"/>
                  <a:pt x="3348990" y="517208"/>
                </a:cubicBezTo>
                <a:cubicBezTo>
                  <a:pt x="3337560" y="517208"/>
                  <a:pt x="3326130" y="517208"/>
                  <a:pt x="3313748" y="516255"/>
                </a:cubicBezTo>
                <a:cubicBezTo>
                  <a:pt x="3295650" y="512445"/>
                  <a:pt x="3277553" y="509588"/>
                  <a:pt x="3259455" y="505778"/>
                </a:cubicBezTo>
                <a:cubicBezTo>
                  <a:pt x="3273743" y="506730"/>
                  <a:pt x="3286125" y="506730"/>
                  <a:pt x="3298508" y="505778"/>
                </a:cubicBezTo>
                <a:close/>
                <a:moveTo>
                  <a:pt x="2250758" y="597218"/>
                </a:moveTo>
                <a:cubicBezTo>
                  <a:pt x="2265045" y="590550"/>
                  <a:pt x="2280285" y="583883"/>
                  <a:pt x="2294573" y="577215"/>
                </a:cubicBezTo>
                <a:cubicBezTo>
                  <a:pt x="2310765" y="575310"/>
                  <a:pt x="2326958" y="572453"/>
                  <a:pt x="2343150" y="570548"/>
                </a:cubicBezTo>
                <a:cubicBezTo>
                  <a:pt x="2327910" y="576263"/>
                  <a:pt x="2312670" y="582930"/>
                  <a:pt x="2297430" y="588645"/>
                </a:cubicBezTo>
                <a:cubicBezTo>
                  <a:pt x="2282190" y="591503"/>
                  <a:pt x="2265998" y="594360"/>
                  <a:pt x="2250758" y="597218"/>
                </a:cubicBezTo>
                <a:close/>
                <a:moveTo>
                  <a:pt x="2278380" y="596265"/>
                </a:moveTo>
                <a:cubicBezTo>
                  <a:pt x="2262188" y="602933"/>
                  <a:pt x="2246948" y="609600"/>
                  <a:pt x="2230755" y="615315"/>
                </a:cubicBezTo>
                <a:cubicBezTo>
                  <a:pt x="2216468" y="618173"/>
                  <a:pt x="2202180" y="621983"/>
                  <a:pt x="2187893" y="624840"/>
                </a:cubicBezTo>
                <a:cubicBezTo>
                  <a:pt x="2203133" y="617220"/>
                  <a:pt x="2218373" y="610553"/>
                  <a:pt x="2234565" y="603885"/>
                </a:cubicBezTo>
                <a:cubicBezTo>
                  <a:pt x="2248853" y="601980"/>
                  <a:pt x="2264093" y="599123"/>
                  <a:pt x="2278380" y="596265"/>
                </a:cubicBezTo>
                <a:close/>
                <a:moveTo>
                  <a:pt x="3016568" y="485775"/>
                </a:moveTo>
                <a:cubicBezTo>
                  <a:pt x="3002280" y="483870"/>
                  <a:pt x="2987040" y="481965"/>
                  <a:pt x="2972753" y="480060"/>
                </a:cubicBezTo>
                <a:cubicBezTo>
                  <a:pt x="2991803" y="477203"/>
                  <a:pt x="3010853" y="473393"/>
                  <a:pt x="3030855" y="470535"/>
                </a:cubicBezTo>
                <a:cubicBezTo>
                  <a:pt x="3046095" y="473393"/>
                  <a:pt x="3062288" y="476250"/>
                  <a:pt x="3077528" y="479108"/>
                </a:cubicBezTo>
                <a:cubicBezTo>
                  <a:pt x="3056573" y="481013"/>
                  <a:pt x="3036570" y="482918"/>
                  <a:pt x="3016568" y="485775"/>
                </a:cubicBezTo>
                <a:close/>
                <a:moveTo>
                  <a:pt x="3091815" y="481013"/>
                </a:moveTo>
                <a:cubicBezTo>
                  <a:pt x="3110865" y="484823"/>
                  <a:pt x="3130868" y="487680"/>
                  <a:pt x="3149918" y="491490"/>
                </a:cubicBezTo>
                <a:cubicBezTo>
                  <a:pt x="3129915" y="492443"/>
                  <a:pt x="3110865" y="494348"/>
                  <a:pt x="3090863" y="495300"/>
                </a:cubicBezTo>
                <a:cubicBezTo>
                  <a:pt x="3071813" y="492443"/>
                  <a:pt x="3051810" y="489585"/>
                  <a:pt x="3032760" y="486728"/>
                </a:cubicBezTo>
                <a:cubicBezTo>
                  <a:pt x="3052763" y="485775"/>
                  <a:pt x="3071813" y="482918"/>
                  <a:pt x="3091815" y="481013"/>
                </a:cubicBezTo>
                <a:close/>
                <a:moveTo>
                  <a:pt x="2501265" y="515303"/>
                </a:moveTo>
                <a:cubicBezTo>
                  <a:pt x="2518410" y="508635"/>
                  <a:pt x="2535555" y="501968"/>
                  <a:pt x="2552700" y="496253"/>
                </a:cubicBezTo>
                <a:cubicBezTo>
                  <a:pt x="2572703" y="496253"/>
                  <a:pt x="2592705" y="497205"/>
                  <a:pt x="2611755" y="497205"/>
                </a:cubicBezTo>
                <a:cubicBezTo>
                  <a:pt x="2594610" y="502920"/>
                  <a:pt x="2577465" y="508635"/>
                  <a:pt x="2560320" y="514350"/>
                </a:cubicBezTo>
                <a:cubicBezTo>
                  <a:pt x="2541270" y="514350"/>
                  <a:pt x="2521268" y="515303"/>
                  <a:pt x="2501265" y="515303"/>
                </a:cubicBezTo>
                <a:close/>
                <a:moveTo>
                  <a:pt x="2547938" y="518160"/>
                </a:moveTo>
                <a:cubicBezTo>
                  <a:pt x="2531745" y="523875"/>
                  <a:pt x="2516505" y="528638"/>
                  <a:pt x="2500313" y="534353"/>
                </a:cubicBezTo>
                <a:cubicBezTo>
                  <a:pt x="2481263" y="535305"/>
                  <a:pt x="2461260" y="537210"/>
                  <a:pt x="2442210" y="539115"/>
                </a:cubicBezTo>
                <a:cubicBezTo>
                  <a:pt x="2458403" y="532448"/>
                  <a:pt x="2474595" y="526733"/>
                  <a:pt x="2490788" y="520065"/>
                </a:cubicBezTo>
                <a:cubicBezTo>
                  <a:pt x="2508885" y="519113"/>
                  <a:pt x="2528888" y="519113"/>
                  <a:pt x="2547938" y="518160"/>
                </a:cubicBezTo>
                <a:close/>
                <a:moveTo>
                  <a:pt x="2615565" y="465773"/>
                </a:moveTo>
                <a:cubicBezTo>
                  <a:pt x="2595563" y="464820"/>
                  <a:pt x="2576513" y="463868"/>
                  <a:pt x="2556510" y="462915"/>
                </a:cubicBezTo>
                <a:cubicBezTo>
                  <a:pt x="2572703" y="456248"/>
                  <a:pt x="2588895" y="449580"/>
                  <a:pt x="2605088" y="442913"/>
                </a:cubicBezTo>
                <a:cubicBezTo>
                  <a:pt x="2625090" y="444818"/>
                  <a:pt x="2644140" y="446723"/>
                  <a:pt x="2664143" y="448628"/>
                </a:cubicBezTo>
                <a:cubicBezTo>
                  <a:pt x="2647950" y="453390"/>
                  <a:pt x="2631758" y="460058"/>
                  <a:pt x="2615565" y="465773"/>
                </a:cubicBezTo>
                <a:close/>
                <a:moveTo>
                  <a:pt x="2679383" y="449580"/>
                </a:moveTo>
                <a:cubicBezTo>
                  <a:pt x="2700338" y="451485"/>
                  <a:pt x="2720340" y="453390"/>
                  <a:pt x="2741295" y="456248"/>
                </a:cubicBezTo>
                <a:cubicBezTo>
                  <a:pt x="2726055" y="461010"/>
                  <a:pt x="2709863" y="465773"/>
                  <a:pt x="2694623" y="470535"/>
                </a:cubicBezTo>
                <a:cubicBezTo>
                  <a:pt x="2673668" y="469583"/>
                  <a:pt x="2652713" y="467678"/>
                  <a:pt x="2632710" y="466725"/>
                </a:cubicBezTo>
                <a:cubicBezTo>
                  <a:pt x="2647950" y="461010"/>
                  <a:pt x="2663190" y="455295"/>
                  <a:pt x="2679383" y="449580"/>
                </a:cubicBezTo>
                <a:close/>
                <a:moveTo>
                  <a:pt x="2620328" y="470535"/>
                </a:moveTo>
                <a:cubicBezTo>
                  <a:pt x="2640330" y="471488"/>
                  <a:pt x="2661285" y="473393"/>
                  <a:pt x="2681288" y="474345"/>
                </a:cubicBezTo>
                <a:cubicBezTo>
                  <a:pt x="2662238" y="480060"/>
                  <a:pt x="2643188" y="486728"/>
                  <a:pt x="2624138" y="493395"/>
                </a:cubicBezTo>
                <a:cubicBezTo>
                  <a:pt x="2604135" y="493395"/>
                  <a:pt x="2583180" y="492443"/>
                  <a:pt x="2563178" y="492443"/>
                </a:cubicBezTo>
                <a:cubicBezTo>
                  <a:pt x="2582228" y="484823"/>
                  <a:pt x="2601278" y="478155"/>
                  <a:pt x="2620328" y="470535"/>
                </a:cubicBezTo>
                <a:close/>
                <a:moveTo>
                  <a:pt x="2618423" y="497205"/>
                </a:moveTo>
                <a:cubicBezTo>
                  <a:pt x="2637473" y="497205"/>
                  <a:pt x="2655570" y="498158"/>
                  <a:pt x="2674620" y="498158"/>
                </a:cubicBezTo>
                <a:cubicBezTo>
                  <a:pt x="2657475" y="502920"/>
                  <a:pt x="2640330" y="507683"/>
                  <a:pt x="2623185" y="512445"/>
                </a:cubicBezTo>
                <a:cubicBezTo>
                  <a:pt x="2604135" y="512445"/>
                  <a:pt x="2586038" y="513398"/>
                  <a:pt x="2566988" y="513398"/>
                </a:cubicBezTo>
                <a:cubicBezTo>
                  <a:pt x="2584133" y="508635"/>
                  <a:pt x="2601278" y="502920"/>
                  <a:pt x="2618423" y="497205"/>
                </a:cubicBezTo>
                <a:close/>
                <a:moveTo>
                  <a:pt x="2629853" y="493395"/>
                </a:moveTo>
                <a:cubicBezTo>
                  <a:pt x="2648903" y="487680"/>
                  <a:pt x="2667953" y="481013"/>
                  <a:pt x="2687003" y="475298"/>
                </a:cubicBezTo>
                <a:cubicBezTo>
                  <a:pt x="2707005" y="476250"/>
                  <a:pt x="2726055" y="478155"/>
                  <a:pt x="2746058" y="479108"/>
                </a:cubicBezTo>
                <a:cubicBezTo>
                  <a:pt x="2727008" y="483870"/>
                  <a:pt x="2707005" y="489585"/>
                  <a:pt x="2687955" y="494348"/>
                </a:cubicBezTo>
                <a:cubicBezTo>
                  <a:pt x="2668905" y="494348"/>
                  <a:pt x="2648903" y="494348"/>
                  <a:pt x="2629853" y="493395"/>
                </a:cubicBezTo>
                <a:close/>
                <a:moveTo>
                  <a:pt x="2700338" y="470535"/>
                </a:moveTo>
                <a:cubicBezTo>
                  <a:pt x="2715578" y="465773"/>
                  <a:pt x="2730818" y="461010"/>
                  <a:pt x="2746058" y="456248"/>
                </a:cubicBezTo>
                <a:cubicBezTo>
                  <a:pt x="2766060" y="458153"/>
                  <a:pt x="2785110" y="461010"/>
                  <a:pt x="2805113" y="462915"/>
                </a:cubicBezTo>
                <a:cubicBezTo>
                  <a:pt x="2789873" y="466725"/>
                  <a:pt x="2775585" y="470535"/>
                  <a:pt x="2760345" y="474345"/>
                </a:cubicBezTo>
                <a:cubicBezTo>
                  <a:pt x="2740343" y="473393"/>
                  <a:pt x="2720340" y="472440"/>
                  <a:pt x="2700338" y="470535"/>
                </a:cubicBezTo>
                <a:close/>
                <a:moveTo>
                  <a:pt x="2822258" y="465773"/>
                </a:moveTo>
                <a:cubicBezTo>
                  <a:pt x="2841308" y="467678"/>
                  <a:pt x="2860358" y="470535"/>
                  <a:pt x="2879408" y="472440"/>
                </a:cubicBezTo>
                <a:cubicBezTo>
                  <a:pt x="2866073" y="475298"/>
                  <a:pt x="2851785" y="478155"/>
                  <a:pt x="2838450" y="481013"/>
                </a:cubicBezTo>
                <a:cubicBezTo>
                  <a:pt x="2819400" y="479108"/>
                  <a:pt x="2799398" y="478155"/>
                  <a:pt x="2780348" y="476250"/>
                </a:cubicBezTo>
                <a:cubicBezTo>
                  <a:pt x="2793683" y="472440"/>
                  <a:pt x="2807970" y="468630"/>
                  <a:pt x="2822258" y="465773"/>
                </a:cubicBezTo>
                <a:close/>
                <a:moveTo>
                  <a:pt x="2891790" y="474345"/>
                </a:moveTo>
                <a:cubicBezTo>
                  <a:pt x="2906078" y="476250"/>
                  <a:pt x="2920365" y="478155"/>
                  <a:pt x="2934653" y="480060"/>
                </a:cubicBezTo>
                <a:cubicBezTo>
                  <a:pt x="2921318" y="481965"/>
                  <a:pt x="2907983" y="484823"/>
                  <a:pt x="2894648" y="486728"/>
                </a:cubicBezTo>
                <a:cubicBezTo>
                  <a:pt x="2880360" y="485775"/>
                  <a:pt x="2866073" y="483870"/>
                  <a:pt x="2851785" y="482918"/>
                </a:cubicBezTo>
                <a:cubicBezTo>
                  <a:pt x="2865120" y="480060"/>
                  <a:pt x="2878455" y="477203"/>
                  <a:pt x="2891790" y="474345"/>
                </a:cubicBezTo>
                <a:close/>
                <a:moveTo>
                  <a:pt x="2955608" y="481965"/>
                </a:moveTo>
                <a:cubicBezTo>
                  <a:pt x="2968943" y="483870"/>
                  <a:pt x="2983230" y="485775"/>
                  <a:pt x="2996565" y="487680"/>
                </a:cubicBezTo>
                <a:cubicBezTo>
                  <a:pt x="2984183" y="489585"/>
                  <a:pt x="2972753" y="490538"/>
                  <a:pt x="2960370" y="492443"/>
                </a:cubicBezTo>
                <a:cubicBezTo>
                  <a:pt x="2946083" y="491490"/>
                  <a:pt x="2932748" y="489585"/>
                  <a:pt x="2918460" y="488633"/>
                </a:cubicBezTo>
                <a:cubicBezTo>
                  <a:pt x="2931795" y="485775"/>
                  <a:pt x="2944178" y="483870"/>
                  <a:pt x="2955608" y="481965"/>
                </a:cubicBezTo>
                <a:close/>
                <a:moveTo>
                  <a:pt x="2951798" y="477203"/>
                </a:moveTo>
                <a:cubicBezTo>
                  <a:pt x="2936558" y="475298"/>
                  <a:pt x="2921318" y="473393"/>
                  <a:pt x="2906078" y="471488"/>
                </a:cubicBezTo>
                <a:cubicBezTo>
                  <a:pt x="2911793" y="470535"/>
                  <a:pt x="2917508" y="468630"/>
                  <a:pt x="2922270" y="467678"/>
                </a:cubicBezTo>
                <a:cubicBezTo>
                  <a:pt x="2936558" y="464820"/>
                  <a:pt x="2949893" y="461963"/>
                  <a:pt x="2964180" y="459105"/>
                </a:cubicBezTo>
                <a:cubicBezTo>
                  <a:pt x="2980373" y="461963"/>
                  <a:pt x="2995613" y="464820"/>
                  <a:pt x="3011805" y="467678"/>
                </a:cubicBezTo>
                <a:cubicBezTo>
                  <a:pt x="2991803" y="470535"/>
                  <a:pt x="2971800" y="473393"/>
                  <a:pt x="2951798" y="477203"/>
                </a:cubicBezTo>
                <a:close/>
                <a:moveTo>
                  <a:pt x="2921318" y="462915"/>
                </a:moveTo>
                <a:cubicBezTo>
                  <a:pt x="2911793" y="464820"/>
                  <a:pt x="2902268" y="466725"/>
                  <a:pt x="2892743" y="468630"/>
                </a:cubicBezTo>
                <a:cubicBezTo>
                  <a:pt x="2873693" y="465773"/>
                  <a:pt x="2853690" y="463868"/>
                  <a:pt x="2834640" y="461010"/>
                </a:cubicBezTo>
                <a:cubicBezTo>
                  <a:pt x="2854643" y="456248"/>
                  <a:pt x="2873693" y="450533"/>
                  <a:pt x="2893695" y="445770"/>
                </a:cubicBezTo>
                <a:cubicBezTo>
                  <a:pt x="2913698" y="448628"/>
                  <a:pt x="2932748" y="452438"/>
                  <a:pt x="2952750" y="455295"/>
                </a:cubicBezTo>
                <a:cubicBezTo>
                  <a:pt x="2942273" y="459105"/>
                  <a:pt x="2931795" y="461010"/>
                  <a:pt x="2921318" y="462915"/>
                </a:cubicBezTo>
                <a:close/>
                <a:moveTo>
                  <a:pt x="2817495" y="460058"/>
                </a:moveTo>
                <a:cubicBezTo>
                  <a:pt x="2797493" y="457200"/>
                  <a:pt x="2777490" y="455295"/>
                  <a:pt x="2756535" y="453390"/>
                </a:cubicBezTo>
                <a:cubicBezTo>
                  <a:pt x="2776538" y="446723"/>
                  <a:pt x="2796540" y="441008"/>
                  <a:pt x="2816543" y="435293"/>
                </a:cubicBezTo>
                <a:cubicBezTo>
                  <a:pt x="2837498" y="438150"/>
                  <a:pt x="2857500" y="441960"/>
                  <a:pt x="2878455" y="444818"/>
                </a:cubicBezTo>
                <a:cubicBezTo>
                  <a:pt x="2858453" y="449580"/>
                  <a:pt x="2838450" y="454343"/>
                  <a:pt x="2817495" y="460058"/>
                </a:cubicBezTo>
                <a:close/>
                <a:moveTo>
                  <a:pt x="2751773" y="452438"/>
                </a:moveTo>
                <a:cubicBezTo>
                  <a:pt x="2730818" y="450533"/>
                  <a:pt x="2709863" y="447675"/>
                  <a:pt x="2688908" y="445770"/>
                </a:cubicBezTo>
                <a:cubicBezTo>
                  <a:pt x="2708910" y="438150"/>
                  <a:pt x="2728913" y="431483"/>
                  <a:pt x="2748915" y="424815"/>
                </a:cubicBezTo>
                <a:cubicBezTo>
                  <a:pt x="2769870" y="427673"/>
                  <a:pt x="2790825" y="430530"/>
                  <a:pt x="2811780" y="434340"/>
                </a:cubicBezTo>
                <a:cubicBezTo>
                  <a:pt x="2792730" y="440055"/>
                  <a:pt x="2771775" y="445770"/>
                  <a:pt x="2751773" y="452438"/>
                </a:cubicBezTo>
                <a:close/>
                <a:moveTo>
                  <a:pt x="2674620" y="443865"/>
                </a:moveTo>
                <a:cubicBezTo>
                  <a:pt x="2654618" y="441960"/>
                  <a:pt x="2634615" y="440055"/>
                  <a:pt x="2614613" y="438150"/>
                </a:cubicBezTo>
                <a:cubicBezTo>
                  <a:pt x="2634615" y="429578"/>
                  <a:pt x="2654618" y="421958"/>
                  <a:pt x="2674620" y="413385"/>
                </a:cubicBezTo>
                <a:cubicBezTo>
                  <a:pt x="2694623" y="416243"/>
                  <a:pt x="2714625" y="419100"/>
                  <a:pt x="2735580" y="421958"/>
                </a:cubicBezTo>
                <a:cubicBezTo>
                  <a:pt x="2714625" y="429578"/>
                  <a:pt x="2694623" y="437198"/>
                  <a:pt x="2674620" y="443865"/>
                </a:cubicBezTo>
                <a:close/>
                <a:moveTo>
                  <a:pt x="2607945" y="438150"/>
                </a:moveTo>
                <a:cubicBezTo>
                  <a:pt x="2588895" y="436245"/>
                  <a:pt x="2568893" y="434340"/>
                  <a:pt x="2549843" y="433388"/>
                </a:cubicBezTo>
                <a:cubicBezTo>
                  <a:pt x="2569845" y="423863"/>
                  <a:pt x="2589848" y="415290"/>
                  <a:pt x="2608898" y="405765"/>
                </a:cubicBezTo>
                <a:cubicBezTo>
                  <a:pt x="2628900" y="408623"/>
                  <a:pt x="2647950" y="410528"/>
                  <a:pt x="2667953" y="413385"/>
                </a:cubicBezTo>
                <a:cubicBezTo>
                  <a:pt x="2647950" y="421005"/>
                  <a:pt x="2627948" y="429578"/>
                  <a:pt x="2607945" y="438150"/>
                </a:cubicBezTo>
                <a:close/>
                <a:moveTo>
                  <a:pt x="2598420" y="441960"/>
                </a:moveTo>
                <a:cubicBezTo>
                  <a:pt x="2582228" y="448628"/>
                  <a:pt x="2566035" y="455295"/>
                  <a:pt x="2548890" y="462915"/>
                </a:cubicBezTo>
                <a:cubicBezTo>
                  <a:pt x="2529840" y="461963"/>
                  <a:pt x="2510790" y="461010"/>
                  <a:pt x="2491740" y="461010"/>
                </a:cubicBezTo>
                <a:cubicBezTo>
                  <a:pt x="2507933" y="453390"/>
                  <a:pt x="2524125" y="445770"/>
                  <a:pt x="2540318" y="438150"/>
                </a:cubicBezTo>
                <a:cubicBezTo>
                  <a:pt x="2560320" y="438150"/>
                  <a:pt x="2579370" y="440055"/>
                  <a:pt x="2598420" y="441960"/>
                </a:cubicBezTo>
                <a:close/>
                <a:moveTo>
                  <a:pt x="2604135" y="469583"/>
                </a:moveTo>
                <a:cubicBezTo>
                  <a:pt x="2584133" y="477203"/>
                  <a:pt x="2565083" y="483870"/>
                  <a:pt x="2545080" y="491490"/>
                </a:cubicBezTo>
                <a:cubicBezTo>
                  <a:pt x="2526030" y="491490"/>
                  <a:pt x="2506980" y="491490"/>
                  <a:pt x="2488883" y="490538"/>
                </a:cubicBezTo>
                <a:cubicBezTo>
                  <a:pt x="2507933" y="481965"/>
                  <a:pt x="2526983" y="474345"/>
                  <a:pt x="2546985" y="465773"/>
                </a:cubicBezTo>
                <a:cubicBezTo>
                  <a:pt x="2565083" y="467678"/>
                  <a:pt x="2585085" y="468630"/>
                  <a:pt x="2604135" y="469583"/>
                </a:cubicBezTo>
                <a:close/>
                <a:moveTo>
                  <a:pt x="2534603" y="496253"/>
                </a:moveTo>
                <a:cubicBezTo>
                  <a:pt x="2516505" y="502920"/>
                  <a:pt x="2499360" y="509588"/>
                  <a:pt x="2481263" y="516255"/>
                </a:cubicBezTo>
                <a:cubicBezTo>
                  <a:pt x="2463165" y="517208"/>
                  <a:pt x="2445068" y="517208"/>
                  <a:pt x="2426970" y="518160"/>
                </a:cubicBezTo>
                <a:cubicBezTo>
                  <a:pt x="2444115" y="510540"/>
                  <a:pt x="2462213" y="502920"/>
                  <a:pt x="2479358" y="495300"/>
                </a:cubicBezTo>
                <a:cubicBezTo>
                  <a:pt x="2497455" y="495300"/>
                  <a:pt x="2515553" y="496253"/>
                  <a:pt x="2534603" y="496253"/>
                </a:cubicBezTo>
                <a:close/>
                <a:moveTo>
                  <a:pt x="2469833" y="521018"/>
                </a:moveTo>
                <a:cubicBezTo>
                  <a:pt x="2452688" y="527685"/>
                  <a:pt x="2435543" y="534353"/>
                  <a:pt x="2419350" y="541020"/>
                </a:cubicBezTo>
                <a:cubicBezTo>
                  <a:pt x="2402205" y="541973"/>
                  <a:pt x="2384108" y="543878"/>
                  <a:pt x="2366963" y="545783"/>
                </a:cubicBezTo>
                <a:cubicBezTo>
                  <a:pt x="2383155" y="538163"/>
                  <a:pt x="2400300" y="531495"/>
                  <a:pt x="2416493" y="523875"/>
                </a:cubicBezTo>
                <a:cubicBezTo>
                  <a:pt x="2434590" y="521970"/>
                  <a:pt x="2451735" y="521018"/>
                  <a:pt x="2469833" y="521018"/>
                </a:cubicBezTo>
                <a:close/>
                <a:moveTo>
                  <a:pt x="2401253" y="547688"/>
                </a:moveTo>
                <a:cubicBezTo>
                  <a:pt x="2386013" y="553403"/>
                  <a:pt x="2369820" y="560070"/>
                  <a:pt x="2354580" y="565785"/>
                </a:cubicBezTo>
                <a:cubicBezTo>
                  <a:pt x="2338388" y="567690"/>
                  <a:pt x="2321243" y="569595"/>
                  <a:pt x="2305050" y="572453"/>
                </a:cubicBezTo>
                <a:cubicBezTo>
                  <a:pt x="2320290" y="565785"/>
                  <a:pt x="2335530" y="559118"/>
                  <a:pt x="2350770" y="552450"/>
                </a:cubicBezTo>
                <a:cubicBezTo>
                  <a:pt x="2367915" y="550545"/>
                  <a:pt x="2385060" y="548640"/>
                  <a:pt x="2401253" y="547688"/>
                </a:cubicBezTo>
                <a:close/>
                <a:moveTo>
                  <a:pt x="2368868" y="567690"/>
                </a:moveTo>
                <a:cubicBezTo>
                  <a:pt x="2386965" y="565785"/>
                  <a:pt x="2405063" y="562928"/>
                  <a:pt x="2423160" y="561023"/>
                </a:cubicBezTo>
                <a:cubicBezTo>
                  <a:pt x="2410778" y="565785"/>
                  <a:pt x="2397443" y="569595"/>
                  <a:pt x="2385060" y="574358"/>
                </a:cubicBezTo>
                <a:cubicBezTo>
                  <a:pt x="2366010" y="577215"/>
                  <a:pt x="2347913" y="581025"/>
                  <a:pt x="2328863" y="583883"/>
                </a:cubicBezTo>
                <a:cubicBezTo>
                  <a:pt x="2342198" y="578168"/>
                  <a:pt x="2355533" y="572453"/>
                  <a:pt x="2368868" y="567690"/>
                </a:cubicBezTo>
                <a:close/>
                <a:moveTo>
                  <a:pt x="2381250" y="562928"/>
                </a:moveTo>
                <a:cubicBezTo>
                  <a:pt x="2395538" y="557213"/>
                  <a:pt x="2409825" y="551498"/>
                  <a:pt x="2424113" y="545783"/>
                </a:cubicBezTo>
                <a:cubicBezTo>
                  <a:pt x="2443163" y="543878"/>
                  <a:pt x="2461260" y="542925"/>
                  <a:pt x="2480310" y="541020"/>
                </a:cubicBezTo>
                <a:cubicBezTo>
                  <a:pt x="2466023" y="545783"/>
                  <a:pt x="2451735" y="550545"/>
                  <a:pt x="2437448" y="555308"/>
                </a:cubicBezTo>
                <a:cubicBezTo>
                  <a:pt x="2418398" y="558165"/>
                  <a:pt x="2400300" y="560070"/>
                  <a:pt x="2381250" y="562928"/>
                </a:cubicBezTo>
                <a:close/>
                <a:moveTo>
                  <a:pt x="2488883" y="540068"/>
                </a:moveTo>
                <a:cubicBezTo>
                  <a:pt x="2505075" y="539115"/>
                  <a:pt x="2522220" y="537210"/>
                  <a:pt x="2538413" y="536258"/>
                </a:cubicBezTo>
                <a:cubicBezTo>
                  <a:pt x="2525078" y="540068"/>
                  <a:pt x="2510790" y="543878"/>
                  <a:pt x="2497455" y="547688"/>
                </a:cubicBezTo>
                <a:cubicBezTo>
                  <a:pt x="2480310" y="549593"/>
                  <a:pt x="2464118" y="551498"/>
                  <a:pt x="2446973" y="553403"/>
                </a:cubicBezTo>
                <a:cubicBezTo>
                  <a:pt x="2460308" y="549593"/>
                  <a:pt x="2474595" y="544830"/>
                  <a:pt x="2488883" y="540068"/>
                </a:cubicBezTo>
                <a:close/>
                <a:moveTo>
                  <a:pt x="2507933" y="533400"/>
                </a:moveTo>
                <a:cubicBezTo>
                  <a:pt x="2523173" y="528638"/>
                  <a:pt x="2538413" y="522923"/>
                  <a:pt x="2554605" y="518160"/>
                </a:cubicBezTo>
                <a:cubicBezTo>
                  <a:pt x="2572703" y="518160"/>
                  <a:pt x="2590800" y="517208"/>
                  <a:pt x="2607945" y="517208"/>
                </a:cubicBezTo>
                <a:cubicBezTo>
                  <a:pt x="2592705" y="521970"/>
                  <a:pt x="2576513" y="525780"/>
                  <a:pt x="2561273" y="530543"/>
                </a:cubicBezTo>
                <a:cubicBezTo>
                  <a:pt x="2544128" y="531495"/>
                  <a:pt x="2526030" y="532448"/>
                  <a:pt x="2507933" y="533400"/>
                </a:cubicBezTo>
                <a:close/>
                <a:moveTo>
                  <a:pt x="2633663" y="516255"/>
                </a:moveTo>
                <a:cubicBezTo>
                  <a:pt x="2650808" y="516255"/>
                  <a:pt x="2667000" y="515303"/>
                  <a:pt x="2684145" y="515303"/>
                </a:cubicBezTo>
                <a:cubicBezTo>
                  <a:pt x="2669858" y="518160"/>
                  <a:pt x="2656523" y="521970"/>
                  <a:pt x="2642235" y="524828"/>
                </a:cubicBezTo>
                <a:cubicBezTo>
                  <a:pt x="2625090" y="525780"/>
                  <a:pt x="2607945" y="526733"/>
                  <a:pt x="2591753" y="527685"/>
                </a:cubicBezTo>
                <a:cubicBezTo>
                  <a:pt x="2605088" y="524828"/>
                  <a:pt x="2619375" y="520065"/>
                  <a:pt x="2633663" y="516255"/>
                </a:cubicBezTo>
                <a:close/>
                <a:moveTo>
                  <a:pt x="2648903" y="512445"/>
                </a:moveTo>
                <a:cubicBezTo>
                  <a:pt x="2665095" y="507683"/>
                  <a:pt x="2680335" y="503873"/>
                  <a:pt x="2696528" y="499110"/>
                </a:cubicBezTo>
                <a:cubicBezTo>
                  <a:pt x="2714625" y="500063"/>
                  <a:pt x="2731770" y="500063"/>
                  <a:pt x="2749868" y="501015"/>
                </a:cubicBezTo>
                <a:cubicBezTo>
                  <a:pt x="2734628" y="504825"/>
                  <a:pt x="2718435" y="508635"/>
                  <a:pt x="2703195" y="511493"/>
                </a:cubicBezTo>
                <a:cubicBezTo>
                  <a:pt x="2684145" y="511493"/>
                  <a:pt x="2666048" y="512445"/>
                  <a:pt x="2648903" y="512445"/>
                </a:cubicBezTo>
                <a:close/>
                <a:moveTo>
                  <a:pt x="2708910" y="495300"/>
                </a:moveTo>
                <a:cubicBezTo>
                  <a:pt x="2727960" y="490538"/>
                  <a:pt x="2746058" y="485775"/>
                  <a:pt x="2765108" y="480060"/>
                </a:cubicBezTo>
                <a:cubicBezTo>
                  <a:pt x="2784158" y="481013"/>
                  <a:pt x="2802255" y="482918"/>
                  <a:pt x="2821305" y="484823"/>
                </a:cubicBezTo>
                <a:cubicBezTo>
                  <a:pt x="2802255" y="488633"/>
                  <a:pt x="2783205" y="493395"/>
                  <a:pt x="2765108" y="497205"/>
                </a:cubicBezTo>
                <a:cubicBezTo>
                  <a:pt x="2746058" y="496253"/>
                  <a:pt x="2727008" y="496253"/>
                  <a:pt x="2708910" y="495300"/>
                </a:cubicBezTo>
                <a:close/>
                <a:moveTo>
                  <a:pt x="2834640" y="485775"/>
                </a:moveTo>
                <a:cubicBezTo>
                  <a:pt x="2847975" y="486728"/>
                  <a:pt x="2861310" y="487680"/>
                  <a:pt x="2874645" y="489585"/>
                </a:cubicBezTo>
                <a:cubicBezTo>
                  <a:pt x="2855595" y="492443"/>
                  <a:pt x="2836545" y="496253"/>
                  <a:pt x="2817495" y="499110"/>
                </a:cubicBezTo>
                <a:cubicBezTo>
                  <a:pt x="2805113" y="498158"/>
                  <a:pt x="2792730" y="498158"/>
                  <a:pt x="2779395" y="497205"/>
                </a:cubicBezTo>
                <a:cubicBezTo>
                  <a:pt x="2798445" y="494348"/>
                  <a:pt x="2816543" y="490538"/>
                  <a:pt x="2834640" y="485775"/>
                </a:cubicBezTo>
                <a:close/>
                <a:moveTo>
                  <a:pt x="2898458" y="491490"/>
                </a:moveTo>
                <a:cubicBezTo>
                  <a:pt x="2910840" y="492443"/>
                  <a:pt x="2923223" y="493395"/>
                  <a:pt x="2936558" y="495300"/>
                </a:cubicBezTo>
                <a:cubicBezTo>
                  <a:pt x="2917508" y="497205"/>
                  <a:pt x="2898458" y="500063"/>
                  <a:pt x="2879408" y="501968"/>
                </a:cubicBezTo>
                <a:cubicBezTo>
                  <a:pt x="2868930" y="501015"/>
                  <a:pt x="2857500" y="501015"/>
                  <a:pt x="2847023" y="500063"/>
                </a:cubicBezTo>
                <a:cubicBezTo>
                  <a:pt x="2864168" y="498158"/>
                  <a:pt x="2881313" y="494348"/>
                  <a:pt x="2898458" y="491490"/>
                </a:cubicBezTo>
                <a:close/>
                <a:moveTo>
                  <a:pt x="2956560" y="497205"/>
                </a:moveTo>
                <a:cubicBezTo>
                  <a:pt x="2973705" y="499110"/>
                  <a:pt x="2991803" y="500063"/>
                  <a:pt x="3008948" y="501968"/>
                </a:cubicBezTo>
                <a:cubicBezTo>
                  <a:pt x="2991803" y="502920"/>
                  <a:pt x="2974658" y="504825"/>
                  <a:pt x="2956560" y="505778"/>
                </a:cubicBezTo>
                <a:cubicBezTo>
                  <a:pt x="2939415" y="504825"/>
                  <a:pt x="2921318" y="503873"/>
                  <a:pt x="2904173" y="502920"/>
                </a:cubicBezTo>
                <a:cubicBezTo>
                  <a:pt x="2922270" y="501015"/>
                  <a:pt x="2939415" y="499110"/>
                  <a:pt x="2956560" y="497205"/>
                </a:cubicBezTo>
                <a:close/>
                <a:moveTo>
                  <a:pt x="2981325" y="494348"/>
                </a:moveTo>
                <a:cubicBezTo>
                  <a:pt x="2991803" y="493395"/>
                  <a:pt x="3003233" y="491490"/>
                  <a:pt x="3013710" y="490538"/>
                </a:cubicBezTo>
                <a:cubicBezTo>
                  <a:pt x="3031808" y="493395"/>
                  <a:pt x="3049905" y="495300"/>
                  <a:pt x="3068003" y="498158"/>
                </a:cubicBezTo>
                <a:cubicBezTo>
                  <a:pt x="3058478" y="499110"/>
                  <a:pt x="3049905" y="499110"/>
                  <a:pt x="3040380" y="500063"/>
                </a:cubicBezTo>
                <a:cubicBezTo>
                  <a:pt x="3021330" y="498158"/>
                  <a:pt x="3001328" y="496253"/>
                  <a:pt x="2981325" y="494348"/>
                </a:cubicBezTo>
                <a:close/>
                <a:moveTo>
                  <a:pt x="3080385" y="499110"/>
                </a:moveTo>
                <a:cubicBezTo>
                  <a:pt x="3095625" y="501015"/>
                  <a:pt x="3111818" y="503873"/>
                  <a:pt x="3127058" y="505778"/>
                </a:cubicBezTo>
                <a:cubicBezTo>
                  <a:pt x="3121343" y="505778"/>
                  <a:pt x="3115628" y="505778"/>
                  <a:pt x="3109913" y="506730"/>
                </a:cubicBezTo>
                <a:cubicBezTo>
                  <a:pt x="3091815" y="504825"/>
                  <a:pt x="3073718" y="502920"/>
                  <a:pt x="3055620" y="501015"/>
                </a:cubicBezTo>
                <a:cubicBezTo>
                  <a:pt x="3064193" y="501015"/>
                  <a:pt x="3072765" y="500063"/>
                  <a:pt x="3080385" y="499110"/>
                </a:cubicBezTo>
                <a:close/>
                <a:moveTo>
                  <a:pt x="3103245" y="498158"/>
                </a:moveTo>
                <a:cubicBezTo>
                  <a:pt x="3122295" y="497205"/>
                  <a:pt x="3141345" y="495300"/>
                  <a:pt x="3159443" y="494348"/>
                </a:cubicBezTo>
                <a:cubicBezTo>
                  <a:pt x="3177540" y="497205"/>
                  <a:pt x="3194685" y="501015"/>
                  <a:pt x="3212783" y="504825"/>
                </a:cubicBezTo>
                <a:cubicBezTo>
                  <a:pt x="3193733" y="505778"/>
                  <a:pt x="3174683" y="505778"/>
                  <a:pt x="3154680" y="506730"/>
                </a:cubicBezTo>
                <a:cubicBezTo>
                  <a:pt x="3138488" y="502920"/>
                  <a:pt x="3121343" y="500063"/>
                  <a:pt x="3103245" y="498158"/>
                </a:cubicBezTo>
                <a:close/>
                <a:moveTo>
                  <a:pt x="3171825" y="490538"/>
                </a:moveTo>
                <a:cubicBezTo>
                  <a:pt x="3150870" y="486728"/>
                  <a:pt x="3130868" y="482918"/>
                  <a:pt x="3109913" y="479108"/>
                </a:cubicBezTo>
                <a:cubicBezTo>
                  <a:pt x="3125153" y="477203"/>
                  <a:pt x="3141345" y="475298"/>
                  <a:pt x="3156585" y="473393"/>
                </a:cubicBezTo>
                <a:cubicBezTo>
                  <a:pt x="3176588" y="478155"/>
                  <a:pt x="3196590" y="481965"/>
                  <a:pt x="3216593" y="486728"/>
                </a:cubicBezTo>
                <a:cubicBezTo>
                  <a:pt x="3202305" y="488633"/>
                  <a:pt x="3187065" y="489585"/>
                  <a:pt x="3171825" y="490538"/>
                </a:cubicBezTo>
                <a:close/>
                <a:moveTo>
                  <a:pt x="3095625" y="476250"/>
                </a:moveTo>
                <a:cubicBezTo>
                  <a:pt x="3079433" y="473393"/>
                  <a:pt x="3063240" y="470535"/>
                  <a:pt x="3047048" y="467678"/>
                </a:cubicBezTo>
                <a:cubicBezTo>
                  <a:pt x="3063240" y="464820"/>
                  <a:pt x="3079433" y="462915"/>
                  <a:pt x="3095625" y="460058"/>
                </a:cubicBezTo>
                <a:cubicBezTo>
                  <a:pt x="3111818" y="463868"/>
                  <a:pt x="3128010" y="467678"/>
                  <a:pt x="3145155" y="471488"/>
                </a:cubicBezTo>
                <a:cubicBezTo>
                  <a:pt x="3128010" y="472440"/>
                  <a:pt x="3111818" y="474345"/>
                  <a:pt x="3095625" y="476250"/>
                </a:cubicBezTo>
                <a:close/>
                <a:moveTo>
                  <a:pt x="3028950" y="463868"/>
                </a:moveTo>
                <a:cubicBezTo>
                  <a:pt x="3012758" y="461010"/>
                  <a:pt x="2996565" y="458153"/>
                  <a:pt x="2980373" y="455295"/>
                </a:cubicBezTo>
                <a:cubicBezTo>
                  <a:pt x="2996565" y="451485"/>
                  <a:pt x="3013710" y="448628"/>
                  <a:pt x="3029903" y="444818"/>
                </a:cubicBezTo>
                <a:cubicBezTo>
                  <a:pt x="3046095" y="448628"/>
                  <a:pt x="3063240" y="452438"/>
                  <a:pt x="3079433" y="455295"/>
                </a:cubicBezTo>
                <a:cubicBezTo>
                  <a:pt x="3062288" y="459105"/>
                  <a:pt x="3045143" y="461010"/>
                  <a:pt x="3028950" y="463868"/>
                </a:cubicBezTo>
                <a:close/>
                <a:moveTo>
                  <a:pt x="2967990" y="453390"/>
                </a:moveTo>
                <a:cubicBezTo>
                  <a:pt x="2947988" y="449580"/>
                  <a:pt x="2927985" y="446723"/>
                  <a:pt x="2907983" y="442913"/>
                </a:cubicBezTo>
                <a:cubicBezTo>
                  <a:pt x="2925128" y="438150"/>
                  <a:pt x="2942273" y="434340"/>
                  <a:pt x="2959418" y="429578"/>
                </a:cubicBezTo>
                <a:cubicBezTo>
                  <a:pt x="2979420" y="433388"/>
                  <a:pt x="2999423" y="438150"/>
                  <a:pt x="3018473" y="441960"/>
                </a:cubicBezTo>
                <a:cubicBezTo>
                  <a:pt x="3002280" y="446723"/>
                  <a:pt x="2985135" y="449580"/>
                  <a:pt x="2967990" y="453390"/>
                </a:cubicBezTo>
                <a:close/>
                <a:moveTo>
                  <a:pt x="2892743" y="441008"/>
                </a:moveTo>
                <a:cubicBezTo>
                  <a:pt x="2871788" y="437198"/>
                  <a:pt x="2850833" y="434340"/>
                  <a:pt x="2829878" y="430530"/>
                </a:cubicBezTo>
                <a:cubicBezTo>
                  <a:pt x="2847975" y="424815"/>
                  <a:pt x="2865120" y="420053"/>
                  <a:pt x="2883218" y="414338"/>
                </a:cubicBezTo>
                <a:cubicBezTo>
                  <a:pt x="2904173" y="418148"/>
                  <a:pt x="2925128" y="422910"/>
                  <a:pt x="2946083" y="426720"/>
                </a:cubicBezTo>
                <a:cubicBezTo>
                  <a:pt x="2927985" y="431483"/>
                  <a:pt x="2909888" y="436245"/>
                  <a:pt x="2892743" y="441008"/>
                </a:cubicBezTo>
                <a:close/>
                <a:moveTo>
                  <a:pt x="2825115" y="429578"/>
                </a:moveTo>
                <a:cubicBezTo>
                  <a:pt x="2804160" y="425768"/>
                  <a:pt x="2782253" y="422910"/>
                  <a:pt x="2761298" y="420053"/>
                </a:cubicBezTo>
                <a:cubicBezTo>
                  <a:pt x="2779395" y="413385"/>
                  <a:pt x="2797493" y="407670"/>
                  <a:pt x="2815590" y="401003"/>
                </a:cubicBezTo>
                <a:cubicBezTo>
                  <a:pt x="2836545" y="404813"/>
                  <a:pt x="2858453" y="409575"/>
                  <a:pt x="2879408" y="413385"/>
                </a:cubicBezTo>
                <a:cubicBezTo>
                  <a:pt x="2860358" y="419100"/>
                  <a:pt x="2843213" y="424815"/>
                  <a:pt x="2825115" y="429578"/>
                </a:cubicBezTo>
                <a:close/>
                <a:moveTo>
                  <a:pt x="2747010" y="418148"/>
                </a:moveTo>
                <a:cubicBezTo>
                  <a:pt x="2726055" y="415290"/>
                  <a:pt x="2706053" y="412433"/>
                  <a:pt x="2685098" y="409575"/>
                </a:cubicBezTo>
                <a:cubicBezTo>
                  <a:pt x="2703195" y="401955"/>
                  <a:pt x="2721293" y="395288"/>
                  <a:pt x="2739390" y="387668"/>
                </a:cubicBezTo>
                <a:cubicBezTo>
                  <a:pt x="2760345" y="391478"/>
                  <a:pt x="2780348" y="395288"/>
                  <a:pt x="2801303" y="399098"/>
                </a:cubicBezTo>
                <a:cubicBezTo>
                  <a:pt x="2784158" y="405765"/>
                  <a:pt x="2765108" y="411480"/>
                  <a:pt x="2747010" y="418148"/>
                </a:cubicBezTo>
                <a:close/>
                <a:moveTo>
                  <a:pt x="2679383" y="408623"/>
                </a:moveTo>
                <a:cubicBezTo>
                  <a:pt x="2659380" y="405765"/>
                  <a:pt x="2639378" y="402908"/>
                  <a:pt x="2619375" y="401003"/>
                </a:cubicBezTo>
                <a:cubicBezTo>
                  <a:pt x="2637473" y="392430"/>
                  <a:pt x="2655570" y="384810"/>
                  <a:pt x="2673668" y="376238"/>
                </a:cubicBezTo>
                <a:cubicBezTo>
                  <a:pt x="2693670" y="379095"/>
                  <a:pt x="2713673" y="382905"/>
                  <a:pt x="2733675" y="386715"/>
                </a:cubicBezTo>
                <a:cubicBezTo>
                  <a:pt x="2715578" y="394335"/>
                  <a:pt x="2697480" y="401003"/>
                  <a:pt x="2679383" y="408623"/>
                </a:cubicBezTo>
                <a:close/>
                <a:moveTo>
                  <a:pt x="178118" y="1125855"/>
                </a:moveTo>
                <a:cubicBezTo>
                  <a:pt x="659130" y="782003"/>
                  <a:pt x="1132523" y="487680"/>
                  <a:pt x="1664970" y="375285"/>
                </a:cubicBezTo>
                <a:cubicBezTo>
                  <a:pt x="1864995" y="333375"/>
                  <a:pt x="2072640" y="317183"/>
                  <a:pt x="2292668" y="330518"/>
                </a:cubicBezTo>
                <a:cubicBezTo>
                  <a:pt x="2415540" y="339090"/>
                  <a:pt x="2539365" y="354330"/>
                  <a:pt x="2665095" y="375285"/>
                </a:cubicBezTo>
                <a:cubicBezTo>
                  <a:pt x="2646998" y="383858"/>
                  <a:pt x="2627948" y="391478"/>
                  <a:pt x="2609850" y="400050"/>
                </a:cubicBezTo>
                <a:cubicBezTo>
                  <a:pt x="2484120" y="384810"/>
                  <a:pt x="2360295" y="374333"/>
                  <a:pt x="2237423" y="370523"/>
                </a:cubicBezTo>
                <a:cubicBezTo>
                  <a:pt x="2038350" y="363855"/>
                  <a:pt x="1847850" y="381953"/>
                  <a:pt x="1664970" y="421005"/>
                </a:cubicBezTo>
                <a:cubicBezTo>
                  <a:pt x="1134428" y="531495"/>
                  <a:pt x="661035" y="813435"/>
                  <a:pt x="176213" y="1126808"/>
                </a:cubicBezTo>
                <a:cubicBezTo>
                  <a:pt x="176213" y="1126808"/>
                  <a:pt x="177165" y="1125855"/>
                  <a:pt x="178118" y="1125855"/>
                </a:cubicBezTo>
                <a:close/>
                <a:moveTo>
                  <a:pt x="135255" y="1160145"/>
                </a:moveTo>
                <a:cubicBezTo>
                  <a:pt x="632460" y="834390"/>
                  <a:pt x="1119188" y="541973"/>
                  <a:pt x="1664970" y="426720"/>
                </a:cubicBezTo>
                <a:cubicBezTo>
                  <a:pt x="1847850" y="388620"/>
                  <a:pt x="2038350" y="369570"/>
                  <a:pt x="2237423" y="376238"/>
                </a:cubicBezTo>
                <a:cubicBezTo>
                  <a:pt x="2356485" y="380048"/>
                  <a:pt x="2478405" y="389573"/>
                  <a:pt x="2600325" y="403860"/>
                </a:cubicBezTo>
                <a:cubicBezTo>
                  <a:pt x="2580323" y="413385"/>
                  <a:pt x="2560320" y="421958"/>
                  <a:pt x="2540318" y="431483"/>
                </a:cubicBezTo>
                <a:cubicBezTo>
                  <a:pt x="2419350" y="421958"/>
                  <a:pt x="2300288" y="417195"/>
                  <a:pt x="2181225" y="417195"/>
                </a:cubicBezTo>
                <a:cubicBezTo>
                  <a:pt x="2004060" y="418148"/>
                  <a:pt x="1836420" y="436245"/>
                  <a:pt x="1672590" y="470535"/>
                </a:cubicBezTo>
                <a:cubicBezTo>
                  <a:pt x="1111568" y="588645"/>
                  <a:pt x="613410" y="880110"/>
                  <a:pt x="98108" y="1188720"/>
                </a:cubicBezTo>
                <a:cubicBezTo>
                  <a:pt x="110490" y="1179195"/>
                  <a:pt x="122873" y="1169670"/>
                  <a:pt x="135255" y="1160145"/>
                </a:cubicBezTo>
                <a:close/>
                <a:moveTo>
                  <a:pt x="44768" y="1221105"/>
                </a:moveTo>
                <a:cubicBezTo>
                  <a:pt x="57150" y="1212533"/>
                  <a:pt x="69533" y="1203008"/>
                  <a:pt x="80963" y="1194435"/>
                </a:cubicBezTo>
                <a:cubicBezTo>
                  <a:pt x="86678" y="1190625"/>
                  <a:pt x="91440" y="1187768"/>
                  <a:pt x="96203" y="1183958"/>
                </a:cubicBezTo>
                <a:cubicBezTo>
                  <a:pt x="94298" y="1184910"/>
                  <a:pt x="93345" y="1185863"/>
                  <a:pt x="91440" y="1187768"/>
                </a:cubicBezTo>
                <a:cubicBezTo>
                  <a:pt x="83820" y="1194435"/>
                  <a:pt x="76200" y="1200150"/>
                  <a:pt x="67628" y="1206818"/>
                </a:cubicBezTo>
                <a:cubicBezTo>
                  <a:pt x="61913" y="1211580"/>
                  <a:pt x="53340" y="1216343"/>
                  <a:pt x="44768" y="1221105"/>
                </a:cubicBezTo>
                <a:close/>
                <a:moveTo>
                  <a:pt x="2125980" y="460058"/>
                </a:moveTo>
                <a:cubicBezTo>
                  <a:pt x="1974533" y="465773"/>
                  <a:pt x="1828800" y="486728"/>
                  <a:pt x="1685925" y="516255"/>
                </a:cubicBezTo>
                <a:cubicBezTo>
                  <a:pt x="1106805" y="638175"/>
                  <a:pt x="587693" y="935355"/>
                  <a:pt x="49530" y="1227773"/>
                </a:cubicBezTo>
                <a:cubicBezTo>
                  <a:pt x="60960" y="1219200"/>
                  <a:pt x="72390" y="1209675"/>
                  <a:pt x="83820" y="1201103"/>
                </a:cubicBezTo>
                <a:cubicBezTo>
                  <a:pt x="604838" y="891540"/>
                  <a:pt x="1107758" y="595313"/>
                  <a:pt x="1673543" y="476250"/>
                </a:cubicBezTo>
                <a:cubicBezTo>
                  <a:pt x="1838325" y="441960"/>
                  <a:pt x="2005965" y="423863"/>
                  <a:pt x="2182178" y="422910"/>
                </a:cubicBezTo>
                <a:cubicBezTo>
                  <a:pt x="2297430" y="422910"/>
                  <a:pt x="2413635" y="427673"/>
                  <a:pt x="2531745" y="437198"/>
                </a:cubicBezTo>
                <a:cubicBezTo>
                  <a:pt x="2515553" y="444818"/>
                  <a:pt x="2498408" y="452438"/>
                  <a:pt x="2482215" y="461010"/>
                </a:cubicBezTo>
                <a:cubicBezTo>
                  <a:pt x="2362200" y="455295"/>
                  <a:pt x="2243138" y="455295"/>
                  <a:pt x="2125980" y="460058"/>
                </a:cubicBezTo>
                <a:close/>
                <a:moveTo>
                  <a:pt x="2483168" y="464820"/>
                </a:moveTo>
                <a:cubicBezTo>
                  <a:pt x="2502218" y="465773"/>
                  <a:pt x="2520315" y="466725"/>
                  <a:pt x="2539365" y="466725"/>
                </a:cubicBezTo>
                <a:cubicBezTo>
                  <a:pt x="2520315" y="475298"/>
                  <a:pt x="2500313" y="482918"/>
                  <a:pt x="2481263" y="491490"/>
                </a:cubicBezTo>
                <a:cubicBezTo>
                  <a:pt x="2463165" y="491490"/>
                  <a:pt x="2445068" y="491490"/>
                  <a:pt x="2426970" y="491490"/>
                </a:cubicBezTo>
                <a:cubicBezTo>
                  <a:pt x="2445068" y="482918"/>
                  <a:pt x="2464118" y="473393"/>
                  <a:pt x="2483168" y="464820"/>
                </a:cubicBezTo>
                <a:close/>
                <a:moveTo>
                  <a:pt x="2417445" y="496253"/>
                </a:moveTo>
                <a:cubicBezTo>
                  <a:pt x="2435543" y="496253"/>
                  <a:pt x="2453640" y="496253"/>
                  <a:pt x="2470785" y="496253"/>
                </a:cubicBezTo>
                <a:cubicBezTo>
                  <a:pt x="2452688" y="503873"/>
                  <a:pt x="2435543" y="511493"/>
                  <a:pt x="2417445" y="519113"/>
                </a:cubicBezTo>
                <a:cubicBezTo>
                  <a:pt x="2400300" y="520065"/>
                  <a:pt x="2382203" y="521018"/>
                  <a:pt x="2365058" y="521970"/>
                </a:cubicBezTo>
                <a:cubicBezTo>
                  <a:pt x="2383155" y="512445"/>
                  <a:pt x="2400300" y="503873"/>
                  <a:pt x="2417445" y="496253"/>
                </a:cubicBezTo>
                <a:close/>
                <a:moveTo>
                  <a:pt x="2356485" y="525780"/>
                </a:moveTo>
                <a:cubicBezTo>
                  <a:pt x="2373630" y="524828"/>
                  <a:pt x="2390775" y="523875"/>
                  <a:pt x="2407920" y="522923"/>
                </a:cubicBezTo>
                <a:cubicBezTo>
                  <a:pt x="2390775" y="530543"/>
                  <a:pt x="2373630" y="538163"/>
                  <a:pt x="2357438" y="545783"/>
                </a:cubicBezTo>
                <a:cubicBezTo>
                  <a:pt x="2340293" y="547688"/>
                  <a:pt x="2324100" y="548640"/>
                  <a:pt x="2306955" y="550545"/>
                </a:cubicBezTo>
                <a:cubicBezTo>
                  <a:pt x="2323148" y="541973"/>
                  <a:pt x="2340293" y="533400"/>
                  <a:pt x="2356485" y="525780"/>
                </a:cubicBezTo>
                <a:close/>
                <a:moveTo>
                  <a:pt x="2292668" y="557213"/>
                </a:moveTo>
                <a:cubicBezTo>
                  <a:pt x="2308860" y="555308"/>
                  <a:pt x="2325053" y="554355"/>
                  <a:pt x="2341245" y="552450"/>
                </a:cubicBezTo>
                <a:cubicBezTo>
                  <a:pt x="2326005" y="559118"/>
                  <a:pt x="2309813" y="566738"/>
                  <a:pt x="2294573" y="573405"/>
                </a:cubicBezTo>
                <a:cubicBezTo>
                  <a:pt x="2278380" y="575310"/>
                  <a:pt x="2263140" y="577215"/>
                  <a:pt x="2246948" y="580073"/>
                </a:cubicBezTo>
                <a:cubicBezTo>
                  <a:pt x="2262188" y="572453"/>
                  <a:pt x="2277428" y="564833"/>
                  <a:pt x="2292668" y="557213"/>
                </a:cubicBezTo>
                <a:close/>
                <a:moveTo>
                  <a:pt x="2238375" y="584835"/>
                </a:moveTo>
                <a:cubicBezTo>
                  <a:pt x="2253615" y="582930"/>
                  <a:pt x="2268855" y="581025"/>
                  <a:pt x="2284095" y="578168"/>
                </a:cubicBezTo>
                <a:cubicBezTo>
                  <a:pt x="2268855" y="584835"/>
                  <a:pt x="2253615" y="592455"/>
                  <a:pt x="2238375" y="599123"/>
                </a:cubicBezTo>
                <a:cubicBezTo>
                  <a:pt x="2223135" y="601980"/>
                  <a:pt x="2207895" y="604838"/>
                  <a:pt x="2192655" y="607695"/>
                </a:cubicBezTo>
                <a:cubicBezTo>
                  <a:pt x="2207895" y="600075"/>
                  <a:pt x="2223135" y="592455"/>
                  <a:pt x="2238375" y="584835"/>
                </a:cubicBezTo>
                <a:close/>
                <a:moveTo>
                  <a:pt x="2180273" y="614363"/>
                </a:moveTo>
                <a:cubicBezTo>
                  <a:pt x="2194560" y="611505"/>
                  <a:pt x="2208848" y="608648"/>
                  <a:pt x="2223135" y="606743"/>
                </a:cubicBezTo>
                <a:cubicBezTo>
                  <a:pt x="2206943" y="614363"/>
                  <a:pt x="2190750" y="621983"/>
                  <a:pt x="2174558" y="629603"/>
                </a:cubicBezTo>
                <a:cubicBezTo>
                  <a:pt x="2161223" y="632460"/>
                  <a:pt x="2146935" y="636270"/>
                  <a:pt x="2133600" y="639128"/>
                </a:cubicBezTo>
                <a:cubicBezTo>
                  <a:pt x="2148840" y="630555"/>
                  <a:pt x="2164080" y="622935"/>
                  <a:pt x="2180273" y="614363"/>
                </a:cubicBezTo>
                <a:close/>
                <a:moveTo>
                  <a:pt x="2112645" y="649605"/>
                </a:moveTo>
                <a:cubicBezTo>
                  <a:pt x="2125028" y="646748"/>
                  <a:pt x="2136458" y="643890"/>
                  <a:pt x="2148840" y="641033"/>
                </a:cubicBezTo>
                <a:cubicBezTo>
                  <a:pt x="2130743" y="649605"/>
                  <a:pt x="2112645" y="658178"/>
                  <a:pt x="2094548" y="665798"/>
                </a:cubicBezTo>
                <a:cubicBezTo>
                  <a:pt x="2084070" y="668655"/>
                  <a:pt x="2073593" y="671513"/>
                  <a:pt x="2064068" y="674370"/>
                </a:cubicBezTo>
                <a:cubicBezTo>
                  <a:pt x="2080260" y="665798"/>
                  <a:pt x="2096453" y="658178"/>
                  <a:pt x="2112645" y="649605"/>
                </a:cubicBezTo>
                <a:close/>
                <a:moveTo>
                  <a:pt x="1965008" y="727710"/>
                </a:moveTo>
                <a:cubicBezTo>
                  <a:pt x="1963103" y="728663"/>
                  <a:pt x="1961198" y="729615"/>
                  <a:pt x="1959293" y="729615"/>
                </a:cubicBezTo>
                <a:cubicBezTo>
                  <a:pt x="1968818" y="724853"/>
                  <a:pt x="1977390" y="720090"/>
                  <a:pt x="1986915" y="715328"/>
                </a:cubicBezTo>
                <a:cubicBezTo>
                  <a:pt x="1991678" y="713423"/>
                  <a:pt x="1996440" y="712470"/>
                  <a:pt x="2000250" y="710565"/>
                </a:cubicBezTo>
                <a:cubicBezTo>
                  <a:pt x="1988820" y="716280"/>
                  <a:pt x="1977390" y="721995"/>
                  <a:pt x="1965008" y="727710"/>
                </a:cubicBezTo>
                <a:close/>
                <a:moveTo>
                  <a:pt x="2020253" y="697230"/>
                </a:moveTo>
                <a:cubicBezTo>
                  <a:pt x="2028825" y="692468"/>
                  <a:pt x="2037398" y="688658"/>
                  <a:pt x="2045970" y="683895"/>
                </a:cubicBezTo>
                <a:cubicBezTo>
                  <a:pt x="2054543" y="681038"/>
                  <a:pt x="2063115" y="679133"/>
                  <a:pt x="2071688" y="676275"/>
                </a:cubicBezTo>
                <a:cubicBezTo>
                  <a:pt x="2063115" y="680085"/>
                  <a:pt x="2054543" y="684848"/>
                  <a:pt x="2045970" y="688658"/>
                </a:cubicBezTo>
                <a:cubicBezTo>
                  <a:pt x="2037398" y="691515"/>
                  <a:pt x="2028825" y="694373"/>
                  <a:pt x="2020253" y="697230"/>
                </a:cubicBezTo>
                <a:close/>
                <a:moveTo>
                  <a:pt x="2090738" y="674370"/>
                </a:moveTo>
                <a:cubicBezTo>
                  <a:pt x="2084070" y="676275"/>
                  <a:pt x="2076450" y="679133"/>
                  <a:pt x="2069783" y="681038"/>
                </a:cubicBezTo>
                <a:cubicBezTo>
                  <a:pt x="2076450" y="678180"/>
                  <a:pt x="2083118" y="674370"/>
                  <a:pt x="2089785" y="671513"/>
                </a:cubicBezTo>
                <a:cubicBezTo>
                  <a:pt x="2096453" y="669608"/>
                  <a:pt x="2104073" y="667703"/>
                  <a:pt x="2110740" y="665798"/>
                </a:cubicBezTo>
                <a:cubicBezTo>
                  <a:pt x="2104073" y="668655"/>
                  <a:pt x="2097405" y="671513"/>
                  <a:pt x="2090738" y="674370"/>
                </a:cubicBezTo>
                <a:close/>
                <a:moveTo>
                  <a:pt x="2112645" y="661035"/>
                </a:moveTo>
                <a:cubicBezTo>
                  <a:pt x="2129790" y="653415"/>
                  <a:pt x="2145983" y="644843"/>
                  <a:pt x="2163128" y="637223"/>
                </a:cubicBezTo>
                <a:cubicBezTo>
                  <a:pt x="2174558" y="634365"/>
                  <a:pt x="2185988" y="631508"/>
                  <a:pt x="2198370" y="629603"/>
                </a:cubicBezTo>
                <a:cubicBezTo>
                  <a:pt x="2179320" y="637223"/>
                  <a:pt x="2161223" y="644843"/>
                  <a:pt x="2142173" y="652463"/>
                </a:cubicBezTo>
                <a:cubicBezTo>
                  <a:pt x="2131695" y="655320"/>
                  <a:pt x="2122170" y="658178"/>
                  <a:pt x="2112645" y="661035"/>
                </a:cubicBezTo>
                <a:close/>
                <a:moveTo>
                  <a:pt x="2193608" y="638175"/>
                </a:moveTo>
                <a:cubicBezTo>
                  <a:pt x="2207895" y="632460"/>
                  <a:pt x="2222183" y="626745"/>
                  <a:pt x="2236470" y="620078"/>
                </a:cubicBezTo>
                <a:cubicBezTo>
                  <a:pt x="2249805" y="617220"/>
                  <a:pt x="2264093" y="614363"/>
                  <a:pt x="2277428" y="610553"/>
                </a:cubicBezTo>
                <a:cubicBezTo>
                  <a:pt x="2262188" y="616268"/>
                  <a:pt x="2246948" y="621030"/>
                  <a:pt x="2231708" y="626745"/>
                </a:cubicBezTo>
                <a:cubicBezTo>
                  <a:pt x="2219325" y="631508"/>
                  <a:pt x="2205990" y="635318"/>
                  <a:pt x="2193608" y="638175"/>
                </a:cubicBezTo>
                <a:close/>
                <a:moveTo>
                  <a:pt x="2260283" y="620078"/>
                </a:moveTo>
                <a:cubicBezTo>
                  <a:pt x="2270760" y="616268"/>
                  <a:pt x="2282190" y="612458"/>
                  <a:pt x="2292668" y="608648"/>
                </a:cubicBezTo>
                <a:cubicBezTo>
                  <a:pt x="2298383" y="607695"/>
                  <a:pt x="2304098" y="605790"/>
                  <a:pt x="2309813" y="604838"/>
                </a:cubicBezTo>
                <a:cubicBezTo>
                  <a:pt x="2293620" y="609600"/>
                  <a:pt x="2277428" y="615315"/>
                  <a:pt x="2260283" y="620078"/>
                </a:cubicBezTo>
                <a:close/>
                <a:moveTo>
                  <a:pt x="2268855" y="607695"/>
                </a:moveTo>
                <a:cubicBezTo>
                  <a:pt x="2282190" y="601980"/>
                  <a:pt x="2296478" y="596265"/>
                  <a:pt x="2309813" y="591503"/>
                </a:cubicBezTo>
                <a:cubicBezTo>
                  <a:pt x="2326958" y="588645"/>
                  <a:pt x="2344103" y="585788"/>
                  <a:pt x="2361248" y="582930"/>
                </a:cubicBezTo>
                <a:cubicBezTo>
                  <a:pt x="2348865" y="587693"/>
                  <a:pt x="2335530" y="591503"/>
                  <a:pt x="2323148" y="596265"/>
                </a:cubicBezTo>
                <a:cubicBezTo>
                  <a:pt x="2305050" y="600075"/>
                  <a:pt x="2286953" y="603885"/>
                  <a:pt x="2268855" y="607695"/>
                </a:cubicBezTo>
                <a:close/>
                <a:moveTo>
                  <a:pt x="2381250" y="582930"/>
                </a:moveTo>
                <a:cubicBezTo>
                  <a:pt x="2366963" y="585788"/>
                  <a:pt x="2352675" y="588645"/>
                  <a:pt x="2338388" y="592455"/>
                </a:cubicBezTo>
                <a:cubicBezTo>
                  <a:pt x="2349818" y="588645"/>
                  <a:pt x="2362200" y="583883"/>
                  <a:pt x="2373630" y="580073"/>
                </a:cubicBezTo>
                <a:cubicBezTo>
                  <a:pt x="2386965" y="578168"/>
                  <a:pt x="2400300" y="575310"/>
                  <a:pt x="2413635" y="573405"/>
                </a:cubicBezTo>
                <a:cubicBezTo>
                  <a:pt x="2402205" y="577215"/>
                  <a:pt x="2391728" y="580073"/>
                  <a:pt x="2381250" y="582930"/>
                </a:cubicBezTo>
                <a:close/>
                <a:moveTo>
                  <a:pt x="2397443" y="571500"/>
                </a:moveTo>
                <a:cubicBezTo>
                  <a:pt x="2408873" y="567690"/>
                  <a:pt x="2421255" y="562928"/>
                  <a:pt x="2432685" y="559118"/>
                </a:cubicBezTo>
                <a:cubicBezTo>
                  <a:pt x="2447925" y="557213"/>
                  <a:pt x="2464118" y="555308"/>
                  <a:pt x="2479358" y="553403"/>
                </a:cubicBezTo>
                <a:cubicBezTo>
                  <a:pt x="2467928" y="557213"/>
                  <a:pt x="2456498" y="560070"/>
                  <a:pt x="2445068" y="563880"/>
                </a:cubicBezTo>
                <a:cubicBezTo>
                  <a:pt x="2429828" y="566738"/>
                  <a:pt x="2413635" y="569595"/>
                  <a:pt x="2397443" y="571500"/>
                </a:cubicBezTo>
                <a:close/>
                <a:moveTo>
                  <a:pt x="2450783" y="568643"/>
                </a:moveTo>
                <a:cubicBezTo>
                  <a:pt x="2454593" y="567690"/>
                  <a:pt x="2458403" y="566738"/>
                  <a:pt x="2462213" y="565785"/>
                </a:cubicBezTo>
                <a:cubicBezTo>
                  <a:pt x="2469833" y="564833"/>
                  <a:pt x="2477453" y="562928"/>
                  <a:pt x="2484120" y="561975"/>
                </a:cubicBezTo>
                <a:cubicBezTo>
                  <a:pt x="2473643" y="563880"/>
                  <a:pt x="2462213" y="566738"/>
                  <a:pt x="2450783" y="568643"/>
                </a:cubicBezTo>
                <a:close/>
                <a:moveTo>
                  <a:pt x="2545080" y="548640"/>
                </a:moveTo>
                <a:cubicBezTo>
                  <a:pt x="2527935" y="551498"/>
                  <a:pt x="2510790" y="553403"/>
                  <a:pt x="2493645" y="556260"/>
                </a:cubicBezTo>
                <a:cubicBezTo>
                  <a:pt x="2501265" y="554355"/>
                  <a:pt x="2508885" y="551498"/>
                  <a:pt x="2516505" y="549593"/>
                </a:cubicBezTo>
                <a:cubicBezTo>
                  <a:pt x="2530793" y="547688"/>
                  <a:pt x="2545080" y="546735"/>
                  <a:pt x="2559368" y="544830"/>
                </a:cubicBezTo>
                <a:cubicBezTo>
                  <a:pt x="2554605" y="545783"/>
                  <a:pt x="2549843" y="547688"/>
                  <a:pt x="2545080" y="548640"/>
                </a:cubicBezTo>
                <a:close/>
                <a:moveTo>
                  <a:pt x="2533650" y="544830"/>
                </a:moveTo>
                <a:cubicBezTo>
                  <a:pt x="2545080" y="541973"/>
                  <a:pt x="2556510" y="538163"/>
                  <a:pt x="2567940" y="535305"/>
                </a:cubicBezTo>
                <a:cubicBezTo>
                  <a:pt x="2583180" y="534353"/>
                  <a:pt x="2597468" y="533400"/>
                  <a:pt x="2612708" y="532448"/>
                </a:cubicBezTo>
                <a:cubicBezTo>
                  <a:pt x="2602230" y="535305"/>
                  <a:pt x="2591753" y="537210"/>
                  <a:pt x="2581275" y="540068"/>
                </a:cubicBezTo>
                <a:cubicBezTo>
                  <a:pt x="2565083" y="541020"/>
                  <a:pt x="2549843" y="542925"/>
                  <a:pt x="2533650" y="544830"/>
                </a:cubicBezTo>
                <a:close/>
                <a:moveTo>
                  <a:pt x="2617470" y="536258"/>
                </a:moveTo>
                <a:cubicBezTo>
                  <a:pt x="2615565" y="536258"/>
                  <a:pt x="2613660" y="536258"/>
                  <a:pt x="2611755" y="537210"/>
                </a:cubicBezTo>
                <a:cubicBezTo>
                  <a:pt x="2620328" y="535305"/>
                  <a:pt x="2628900" y="533400"/>
                  <a:pt x="2636520" y="531495"/>
                </a:cubicBezTo>
                <a:cubicBezTo>
                  <a:pt x="2640330" y="531495"/>
                  <a:pt x="2645093" y="531495"/>
                  <a:pt x="2648903" y="530543"/>
                </a:cubicBezTo>
                <a:cubicBezTo>
                  <a:pt x="2639378" y="531495"/>
                  <a:pt x="2628900" y="534353"/>
                  <a:pt x="2617470" y="536258"/>
                </a:cubicBezTo>
                <a:close/>
                <a:moveTo>
                  <a:pt x="2688908" y="522923"/>
                </a:moveTo>
                <a:cubicBezTo>
                  <a:pt x="2681288" y="522923"/>
                  <a:pt x="2673668" y="523875"/>
                  <a:pt x="2667000" y="523875"/>
                </a:cubicBezTo>
                <a:cubicBezTo>
                  <a:pt x="2679383" y="521018"/>
                  <a:pt x="2691765" y="518160"/>
                  <a:pt x="2704148" y="515303"/>
                </a:cubicBezTo>
                <a:cubicBezTo>
                  <a:pt x="2712720" y="515303"/>
                  <a:pt x="2721293" y="515303"/>
                  <a:pt x="2729865" y="515303"/>
                </a:cubicBezTo>
                <a:cubicBezTo>
                  <a:pt x="2715578" y="518160"/>
                  <a:pt x="2702243" y="520065"/>
                  <a:pt x="2688908" y="522923"/>
                </a:cubicBezTo>
                <a:close/>
                <a:moveTo>
                  <a:pt x="2744153" y="520065"/>
                </a:moveTo>
                <a:cubicBezTo>
                  <a:pt x="2741295" y="520065"/>
                  <a:pt x="2739390" y="520065"/>
                  <a:pt x="2736533" y="520065"/>
                </a:cubicBezTo>
                <a:cubicBezTo>
                  <a:pt x="2746058" y="518160"/>
                  <a:pt x="2755583" y="516255"/>
                  <a:pt x="2765108" y="515303"/>
                </a:cubicBezTo>
                <a:cubicBezTo>
                  <a:pt x="2770823" y="515303"/>
                  <a:pt x="2775585" y="515303"/>
                  <a:pt x="2781300" y="515303"/>
                </a:cubicBezTo>
                <a:cubicBezTo>
                  <a:pt x="2767965" y="516255"/>
                  <a:pt x="2756535" y="518160"/>
                  <a:pt x="2744153" y="520065"/>
                </a:cubicBezTo>
                <a:close/>
                <a:moveTo>
                  <a:pt x="2750820" y="511493"/>
                </a:moveTo>
                <a:cubicBezTo>
                  <a:pt x="2740343" y="511493"/>
                  <a:pt x="2730818" y="511493"/>
                  <a:pt x="2720340" y="511493"/>
                </a:cubicBezTo>
                <a:cubicBezTo>
                  <a:pt x="2734628" y="508635"/>
                  <a:pt x="2749868" y="504825"/>
                  <a:pt x="2764155" y="501015"/>
                </a:cubicBezTo>
                <a:cubicBezTo>
                  <a:pt x="2775585" y="501015"/>
                  <a:pt x="2787015" y="501968"/>
                  <a:pt x="2798445" y="501968"/>
                </a:cubicBezTo>
                <a:cubicBezTo>
                  <a:pt x="2783205" y="505778"/>
                  <a:pt x="2767013" y="508635"/>
                  <a:pt x="2750820" y="511493"/>
                </a:cubicBezTo>
                <a:close/>
                <a:moveTo>
                  <a:pt x="2827973" y="503873"/>
                </a:moveTo>
                <a:cubicBezTo>
                  <a:pt x="2837498" y="503873"/>
                  <a:pt x="2847023" y="504825"/>
                  <a:pt x="2855595" y="504825"/>
                </a:cubicBezTo>
                <a:cubicBezTo>
                  <a:pt x="2840355" y="506730"/>
                  <a:pt x="2825115" y="508635"/>
                  <a:pt x="2808923" y="510540"/>
                </a:cubicBezTo>
                <a:cubicBezTo>
                  <a:pt x="2801303" y="510540"/>
                  <a:pt x="2793683" y="510540"/>
                  <a:pt x="2786063" y="510540"/>
                </a:cubicBezTo>
                <a:cubicBezTo>
                  <a:pt x="2801303" y="508635"/>
                  <a:pt x="2814638" y="506730"/>
                  <a:pt x="2827973" y="503873"/>
                </a:cubicBezTo>
                <a:close/>
                <a:moveTo>
                  <a:pt x="2834640" y="516255"/>
                </a:moveTo>
                <a:cubicBezTo>
                  <a:pt x="2821305" y="517208"/>
                  <a:pt x="2807018" y="517208"/>
                  <a:pt x="2793683" y="518160"/>
                </a:cubicBezTo>
                <a:cubicBezTo>
                  <a:pt x="2800350" y="517208"/>
                  <a:pt x="2807018" y="516255"/>
                  <a:pt x="2813685" y="515303"/>
                </a:cubicBezTo>
                <a:cubicBezTo>
                  <a:pt x="2824163" y="515303"/>
                  <a:pt x="2834640" y="515303"/>
                  <a:pt x="2845118" y="515303"/>
                </a:cubicBezTo>
                <a:cubicBezTo>
                  <a:pt x="2841308" y="515303"/>
                  <a:pt x="2837498" y="515303"/>
                  <a:pt x="2834640" y="516255"/>
                </a:cubicBezTo>
                <a:close/>
                <a:moveTo>
                  <a:pt x="2843213" y="511493"/>
                </a:moveTo>
                <a:cubicBezTo>
                  <a:pt x="2855595" y="509588"/>
                  <a:pt x="2867978" y="508635"/>
                  <a:pt x="2881313" y="506730"/>
                </a:cubicBezTo>
                <a:cubicBezTo>
                  <a:pt x="2896553" y="507683"/>
                  <a:pt x="2910840" y="507683"/>
                  <a:pt x="2926080" y="508635"/>
                </a:cubicBezTo>
                <a:cubicBezTo>
                  <a:pt x="2913698" y="509588"/>
                  <a:pt x="2902268" y="510540"/>
                  <a:pt x="2889885" y="511493"/>
                </a:cubicBezTo>
                <a:cubicBezTo>
                  <a:pt x="2874645" y="511493"/>
                  <a:pt x="2859405" y="511493"/>
                  <a:pt x="2843213" y="511493"/>
                </a:cubicBezTo>
                <a:close/>
                <a:moveTo>
                  <a:pt x="2945130" y="511493"/>
                </a:moveTo>
                <a:cubicBezTo>
                  <a:pt x="2936558" y="511493"/>
                  <a:pt x="2928938" y="511493"/>
                  <a:pt x="2920365" y="511493"/>
                </a:cubicBezTo>
                <a:cubicBezTo>
                  <a:pt x="2928938" y="510540"/>
                  <a:pt x="2937510" y="510540"/>
                  <a:pt x="2946083" y="509588"/>
                </a:cubicBezTo>
                <a:cubicBezTo>
                  <a:pt x="2954655" y="509588"/>
                  <a:pt x="2962275" y="510540"/>
                  <a:pt x="2970848" y="510540"/>
                </a:cubicBezTo>
                <a:cubicBezTo>
                  <a:pt x="2962275" y="511493"/>
                  <a:pt x="2953703" y="511493"/>
                  <a:pt x="2945130" y="511493"/>
                </a:cubicBezTo>
                <a:close/>
                <a:moveTo>
                  <a:pt x="3019425" y="509588"/>
                </a:moveTo>
                <a:cubicBezTo>
                  <a:pt x="3006090" y="508635"/>
                  <a:pt x="2991803" y="507683"/>
                  <a:pt x="2978468" y="507683"/>
                </a:cubicBezTo>
                <a:cubicBezTo>
                  <a:pt x="2993708" y="506730"/>
                  <a:pt x="3009900" y="504825"/>
                  <a:pt x="3025140" y="503873"/>
                </a:cubicBezTo>
                <a:cubicBezTo>
                  <a:pt x="3039428" y="504825"/>
                  <a:pt x="3053715" y="506730"/>
                  <a:pt x="3068003" y="507683"/>
                </a:cubicBezTo>
                <a:cubicBezTo>
                  <a:pt x="3051810" y="508635"/>
                  <a:pt x="3035618" y="508635"/>
                  <a:pt x="3019425" y="509588"/>
                </a:cubicBezTo>
                <a:close/>
                <a:moveTo>
                  <a:pt x="3095625" y="513398"/>
                </a:moveTo>
                <a:cubicBezTo>
                  <a:pt x="3088005" y="513398"/>
                  <a:pt x="3080385" y="512445"/>
                  <a:pt x="3072765" y="512445"/>
                </a:cubicBezTo>
                <a:cubicBezTo>
                  <a:pt x="3083243" y="512445"/>
                  <a:pt x="3093720" y="511493"/>
                  <a:pt x="3104198" y="511493"/>
                </a:cubicBezTo>
                <a:cubicBezTo>
                  <a:pt x="3112770" y="512445"/>
                  <a:pt x="3122295" y="513398"/>
                  <a:pt x="3130868" y="514350"/>
                </a:cubicBezTo>
                <a:cubicBezTo>
                  <a:pt x="3119438" y="513398"/>
                  <a:pt x="3107055" y="513398"/>
                  <a:pt x="3095625" y="513398"/>
                </a:cubicBezTo>
                <a:close/>
                <a:moveTo>
                  <a:pt x="3146108" y="510540"/>
                </a:moveTo>
                <a:cubicBezTo>
                  <a:pt x="3148965" y="510540"/>
                  <a:pt x="3151823" y="510540"/>
                  <a:pt x="3154680" y="510540"/>
                </a:cubicBezTo>
                <a:cubicBezTo>
                  <a:pt x="3163253" y="511493"/>
                  <a:pt x="3172778" y="513398"/>
                  <a:pt x="3181350" y="514350"/>
                </a:cubicBezTo>
                <a:cubicBezTo>
                  <a:pt x="3168968" y="512445"/>
                  <a:pt x="3157538" y="511493"/>
                  <a:pt x="3146108" y="510540"/>
                </a:cubicBezTo>
                <a:close/>
                <a:moveTo>
                  <a:pt x="3182303" y="509588"/>
                </a:moveTo>
                <a:cubicBezTo>
                  <a:pt x="3199448" y="509588"/>
                  <a:pt x="3216593" y="508635"/>
                  <a:pt x="3234690" y="508635"/>
                </a:cubicBezTo>
                <a:cubicBezTo>
                  <a:pt x="3250883" y="511493"/>
                  <a:pt x="3266123" y="514350"/>
                  <a:pt x="3282315" y="517208"/>
                </a:cubicBezTo>
                <a:cubicBezTo>
                  <a:pt x="3264218" y="517208"/>
                  <a:pt x="3246120" y="516255"/>
                  <a:pt x="3228023" y="516255"/>
                </a:cubicBezTo>
                <a:cubicBezTo>
                  <a:pt x="3212783" y="513398"/>
                  <a:pt x="3197543" y="511493"/>
                  <a:pt x="3182303" y="509588"/>
                </a:cubicBezTo>
                <a:close/>
                <a:moveTo>
                  <a:pt x="3294698" y="525780"/>
                </a:moveTo>
                <a:cubicBezTo>
                  <a:pt x="3293745" y="525780"/>
                  <a:pt x="3293745" y="525780"/>
                  <a:pt x="3294698" y="525780"/>
                </a:cubicBezTo>
                <a:cubicBezTo>
                  <a:pt x="3282315" y="523875"/>
                  <a:pt x="3269933" y="521970"/>
                  <a:pt x="3258503" y="520065"/>
                </a:cubicBezTo>
                <a:cubicBezTo>
                  <a:pt x="3273743" y="520065"/>
                  <a:pt x="3289935" y="521018"/>
                  <a:pt x="3305175" y="521018"/>
                </a:cubicBezTo>
                <a:cubicBezTo>
                  <a:pt x="3318510" y="523875"/>
                  <a:pt x="3331845" y="525780"/>
                  <a:pt x="3344228" y="528638"/>
                </a:cubicBezTo>
                <a:cubicBezTo>
                  <a:pt x="3327083" y="527685"/>
                  <a:pt x="3310890" y="526733"/>
                  <a:pt x="3294698" y="525780"/>
                </a:cubicBezTo>
                <a:close/>
                <a:moveTo>
                  <a:pt x="3387090" y="531495"/>
                </a:moveTo>
                <a:cubicBezTo>
                  <a:pt x="3369945" y="528638"/>
                  <a:pt x="3353753" y="524828"/>
                  <a:pt x="3336608" y="521970"/>
                </a:cubicBezTo>
                <a:cubicBezTo>
                  <a:pt x="3347085" y="521970"/>
                  <a:pt x="3356610" y="521970"/>
                  <a:pt x="3367088" y="522923"/>
                </a:cubicBezTo>
                <a:cubicBezTo>
                  <a:pt x="3382328" y="526733"/>
                  <a:pt x="3397568" y="529590"/>
                  <a:pt x="3412808" y="533400"/>
                </a:cubicBezTo>
                <a:cubicBezTo>
                  <a:pt x="3404235" y="532448"/>
                  <a:pt x="3395663" y="531495"/>
                  <a:pt x="3387090" y="531495"/>
                </a:cubicBezTo>
                <a:close/>
                <a:moveTo>
                  <a:pt x="3423285" y="544830"/>
                </a:moveTo>
                <a:cubicBezTo>
                  <a:pt x="3427095" y="544830"/>
                  <a:pt x="3429953" y="545783"/>
                  <a:pt x="3433763" y="545783"/>
                </a:cubicBezTo>
                <a:cubicBezTo>
                  <a:pt x="3437573" y="546735"/>
                  <a:pt x="3440430" y="546735"/>
                  <a:pt x="3444240" y="547688"/>
                </a:cubicBezTo>
                <a:cubicBezTo>
                  <a:pt x="3436620" y="546735"/>
                  <a:pt x="3429953" y="545783"/>
                  <a:pt x="3423285" y="544830"/>
                </a:cubicBezTo>
                <a:close/>
                <a:moveTo>
                  <a:pt x="3433763" y="540068"/>
                </a:moveTo>
                <a:cubicBezTo>
                  <a:pt x="3429000" y="539115"/>
                  <a:pt x="3423285" y="538163"/>
                  <a:pt x="3418523" y="537210"/>
                </a:cubicBezTo>
                <a:cubicBezTo>
                  <a:pt x="3424238" y="537210"/>
                  <a:pt x="3430905" y="538163"/>
                  <a:pt x="3436620" y="538163"/>
                </a:cubicBezTo>
                <a:cubicBezTo>
                  <a:pt x="3442335" y="539115"/>
                  <a:pt x="3447098" y="541020"/>
                  <a:pt x="3452813" y="541973"/>
                </a:cubicBezTo>
                <a:cubicBezTo>
                  <a:pt x="3446145" y="541020"/>
                  <a:pt x="3440430" y="541020"/>
                  <a:pt x="3433763" y="540068"/>
                </a:cubicBezTo>
                <a:close/>
                <a:moveTo>
                  <a:pt x="3548063" y="557213"/>
                </a:moveTo>
                <a:cubicBezTo>
                  <a:pt x="3562350" y="561023"/>
                  <a:pt x="3575685" y="564833"/>
                  <a:pt x="3589973" y="568643"/>
                </a:cubicBezTo>
                <a:cubicBezTo>
                  <a:pt x="3584258" y="567690"/>
                  <a:pt x="3578543" y="566738"/>
                  <a:pt x="3572828" y="565785"/>
                </a:cubicBezTo>
                <a:cubicBezTo>
                  <a:pt x="3563303" y="563880"/>
                  <a:pt x="3553778" y="561975"/>
                  <a:pt x="3544253" y="560070"/>
                </a:cubicBezTo>
                <a:cubicBezTo>
                  <a:pt x="3533775" y="558165"/>
                  <a:pt x="3524250" y="555308"/>
                  <a:pt x="3513773" y="553403"/>
                </a:cubicBezTo>
                <a:cubicBezTo>
                  <a:pt x="3525203" y="555308"/>
                  <a:pt x="3536633" y="556260"/>
                  <a:pt x="3548063" y="557213"/>
                </a:cubicBezTo>
                <a:close/>
                <a:moveTo>
                  <a:pt x="3489960" y="541020"/>
                </a:moveTo>
                <a:cubicBezTo>
                  <a:pt x="3498533" y="542925"/>
                  <a:pt x="3507105" y="545783"/>
                  <a:pt x="3515678" y="547688"/>
                </a:cubicBezTo>
                <a:cubicBezTo>
                  <a:pt x="3500438" y="545783"/>
                  <a:pt x="3485198" y="544830"/>
                  <a:pt x="3469958" y="542925"/>
                </a:cubicBezTo>
                <a:cubicBezTo>
                  <a:pt x="3463290" y="541020"/>
                  <a:pt x="3456623" y="540068"/>
                  <a:pt x="3449003" y="538163"/>
                </a:cubicBezTo>
                <a:cubicBezTo>
                  <a:pt x="3463290" y="540068"/>
                  <a:pt x="3476625" y="540068"/>
                  <a:pt x="3489960" y="541020"/>
                </a:cubicBezTo>
                <a:close/>
                <a:moveTo>
                  <a:pt x="3424238" y="522923"/>
                </a:moveTo>
                <a:cubicBezTo>
                  <a:pt x="3440430" y="527685"/>
                  <a:pt x="3455670" y="531495"/>
                  <a:pt x="3471863" y="536258"/>
                </a:cubicBezTo>
                <a:cubicBezTo>
                  <a:pt x="3456623" y="535305"/>
                  <a:pt x="3442335" y="534353"/>
                  <a:pt x="3427095" y="533400"/>
                </a:cubicBezTo>
                <a:cubicBezTo>
                  <a:pt x="3410903" y="529590"/>
                  <a:pt x="3395663" y="525780"/>
                  <a:pt x="3379470" y="521970"/>
                </a:cubicBezTo>
                <a:cubicBezTo>
                  <a:pt x="3393758" y="522923"/>
                  <a:pt x="3408998" y="522923"/>
                  <a:pt x="3424238" y="522923"/>
                </a:cubicBezTo>
                <a:close/>
                <a:moveTo>
                  <a:pt x="3356610" y="504825"/>
                </a:moveTo>
                <a:cubicBezTo>
                  <a:pt x="3373755" y="509588"/>
                  <a:pt x="3391853" y="514350"/>
                  <a:pt x="3408998" y="519113"/>
                </a:cubicBezTo>
                <a:cubicBezTo>
                  <a:pt x="3392805" y="519113"/>
                  <a:pt x="3376613" y="518160"/>
                  <a:pt x="3360420" y="518160"/>
                </a:cubicBezTo>
                <a:cubicBezTo>
                  <a:pt x="3343275" y="514350"/>
                  <a:pt x="3325178" y="509588"/>
                  <a:pt x="3308033" y="505778"/>
                </a:cubicBezTo>
                <a:cubicBezTo>
                  <a:pt x="3324225" y="505778"/>
                  <a:pt x="3340418" y="504825"/>
                  <a:pt x="3356610" y="504825"/>
                </a:cubicBezTo>
                <a:close/>
                <a:moveTo>
                  <a:pt x="3341370" y="500063"/>
                </a:moveTo>
                <a:cubicBezTo>
                  <a:pt x="3324225" y="500063"/>
                  <a:pt x="3307080" y="501015"/>
                  <a:pt x="3289935" y="501015"/>
                </a:cubicBezTo>
                <a:cubicBezTo>
                  <a:pt x="3270885" y="496253"/>
                  <a:pt x="3251835" y="492443"/>
                  <a:pt x="3232785" y="487680"/>
                </a:cubicBezTo>
                <a:cubicBezTo>
                  <a:pt x="3249930" y="486728"/>
                  <a:pt x="3267075" y="485775"/>
                  <a:pt x="3284220" y="483870"/>
                </a:cubicBezTo>
                <a:cubicBezTo>
                  <a:pt x="3304223" y="490538"/>
                  <a:pt x="3322320" y="495300"/>
                  <a:pt x="3341370" y="500063"/>
                </a:cubicBezTo>
                <a:close/>
                <a:moveTo>
                  <a:pt x="3217545" y="466725"/>
                </a:moveTo>
                <a:cubicBezTo>
                  <a:pt x="3237548" y="472440"/>
                  <a:pt x="3257550" y="477203"/>
                  <a:pt x="3277553" y="482918"/>
                </a:cubicBezTo>
                <a:cubicBezTo>
                  <a:pt x="3260408" y="483870"/>
                  <a:pt x="3242310" y="484823"/>
                  <a:pt x="3225165" y="486728"/>
                </a:cubicBezTo>
                <a:cubicBezTo>
                  <a:pt x="3205163" y="481965"/>
                  <a:pt x="3184208" y="477203"/>
                  <a:pt x="3164205" y="472440"/>
                </a:cubicBezTo>
                <a:cubicBezTo>
                  <a:pt x="3182303" y="470535"/>
                  <a:pt x="3199448" y="468630"/>
                  <a:pt x="3217545" y="466725"/>
                </a:cubicBezTo>
                <a:close/>
                <a:moveTo>
                  <a:pt x="3154680" y="450533"/>
                </a:moveTo>
                <a:cubicBezTo>
                  <a:pt x="3171825" y="455295"/>
                  <a:pt x="3188970" y="459105"/>
                  <a:pt x="3205163" y="463868"/>
                </a:cubicBezTo>
                <a:cubicBezTo>
                  <a:pt x="3187065" y="465773"/>
                  <a:pt x="3168968" y="467678"/>
                  <a:pt x="3150870" y="469583"/>
                </a:cubicBezTo>
                <a:cubicBezTo>
                  <a:pt x="3134678" y="465773"/>
                  <a:pt x="3117533" y="461963"/>
                  <a:pt x="3101340" y="458153"/>
                </a:cubicBezTo>
                <a:cubicBezTo>
                  <a:pt x="3119438" y="456248"/>
                  <a:pt x="3137535" y="453390"/>
                  <a:pt x="3154680" y="450533"/>
                </a:cubicBezTo>
                <a:close/>
                <a:moveTo>
                  <a:pt x="3089910" y="433388"/>
                </a:moveTo>
                <a:cubicBezTo>
                  <a:pt x="3107055" y="438150"/>
                  <a:pt x="3124200" y="441960"/>
                  <a:pt x="3140393" y="446723"/>
                </a:cubicBezTo>
                <a:cubicBezTo>
                  <a:pt x="3122295" y="449580"/>
                  <a:pt x="3103245" y="452438"/>
                  <a:pt x="3085148" y="455295"/>
                </a:cubicBezTo>
                <a:cubicBezTo>
                  <a:pt x="3068003" y="451485"/>
                  <a:pt x="3051810" y="447675"/>
                  <a:pt x="3034665" y="443865"/>
                </a:cubicBezTo>
                <a:cubicBezTo>
                  <a:pt x="3053715" y="440055"/>
                  <a:pt x="3071813" y="437198"/>
                  <a:pt x="3089910" y="433388"/>
                </a:cubicBezTo>
                <a:close/>
                <a:moveTo>
                  <a:pt x="3020378" y="415290"/>
                </a:moveTo>
                <a:cubicBezTo>
                  <a:pt x="3040380" y="420053"/>
                  <a:pt x="3060383" y="425768"/>
                  <a:pt x="3080385" y="430530"/>
                </a:cubicBezTo>
                <a:cubicBezTo>
                  <a:pt x="3062288" y="434340"/>
                  <a:pt x="3043238" y="438150"/>
                  <a:pt x="3025140" y="441960"/>
                </a:cubicBezTo>
                <a:cubicBezTo>
                  <a:pt x="3005138" y="437198"/>
                  <a:pt x="2985135" y="433388"/>
                  <a:pt x="2965133" y="429578"/>
                </a:cubicBezTo>
                <a:cubicBezTo>
                  <a:pt x="2983230" y="424815"/>
                  <a:pt x="3001328" y="420053"/>
                  <a:pt x="3020378" y="415290"/>
                </a:cubicBezTo>
                <a:close/>
                <a:moveTo>
                  <a:pt x="3007043" y="412433"/>
                </a:moveTo>
                <a:cubicBezTo>
                  <a:pt x="2987993" y="417195"/>
                  <a:pt x="2969895" y="421958"/>
                  <a:pt x="2950845" y="426720"/>
                </a:cubicBezTo>
                <a:cubicBezTo>
                  <a:pt x="2929890" y="421958"/>
                  <a:pt x="2908935" y="418148"/>
                  <a:pt x="2887980" y="414338"/>
                </a:cubicBezTo>
                <a:cubicBezTo>
                  <a:pt x="2907030" y="408623"/>
                  <a:pt x="2925128" y="402908"/>
                  <a:pt x="2944178" y="398145"/>
                </a:cubicBezTo>
                <a:cubicBezTo>
                  <a:pt x="2965133" y="401955"/>
                  <a:pt x="2986088" y="406718"/>
                  <a:pt x="3007043" y="412433"/>
                </a:cubicBezTo>
                <a:close/>
                <a:moveTo>
                  <a:pt x="2876550" y="381000"/>
                </a:moveTo>
                <a:cubicBezTo>
                  <a:pt x="2897505" y="385763"/>
                  <a:pt x="2919413" y="390525"/>
                  <a:pt x="2940368" y="396240"/>
                </a:cubicBezTo>
                <a:cubicBezTo>
                  <a:pt x="2921318" y="401955"/>
                  <a:pt x="2902268" y="407670"/>
                  <a:pt x="2884170" y="412433"/>
                </a:cubicBezTo>
                <a:cubicBezTo>
                  <a:pt x="2863215" y="408623"/>
                  <a:pt x="2841308" y="403860"/>
                  <a:pt x="2820353" y="400050"/>
                </a:cubicBezTo>
                <a:cubicBezTo>
                  <a:pt x="2838450" y="393383"/>
                  <a:pt x="2857500" y="386715"/>
                  <a:pt x="2876550" y="381000"/>
                </a:cubicBezTo>
                <a:close/>
                <a:moveTo>
                  <a:pt x="2802255" y="363855"/>
                </a:moveTo>
                <a:cubicBezTo>
                  <a:pt x="2823210" y="368618"/>
                  <a:pt x="2843213" y="373380"/>
                  <a:pt x="2864168" y="378143"/>
                </a:cubicBezTo>
                <a:cubicBezTo>
                  <a:pt x="2845118" y="384810"/>
                  <a:pt x="2826068" y="391478"/>
                  <a:pt x="2807018" y="398145"/>
                </a:cubicBezTo>
                <a:cubicBezTo>
                  <a:pt x="2786063" y="394335"/>
                  <a:pt x="2766060" y="390525"/>
                  <a:pt x="2745105" y="386715"/>
                </a:cubicBezTo>
                <a:cubicBezTo>
                  <a:pt x="2763203" y="379095"/>
                  <a:pt x="2783205" y="371475"/>
                  <a:pt x="2802255" y="363855"/>
                </a:cubicBezTo>
                <a:close/>
                <a:moveTo>
                  <a:pt x="2795588" y="362903"/>
                </a:moveTo>
                <a:cubicBezTo>
                  <a:pt x="2776538" y="370523"/>
                  <a:pt x="2757488" y="378143"/>
                  <a:pt x="2738438" y="384810"/>
                </a:cubicBezTo>
                <a:cubicBezTo>
                  <a:pt x="2718435" y="381000"/>
                  <a:pt x="2698433" y="378143"/>
                  <a:pt x="2677478" y="374333"/>
                </a:cubicBezTo>
                <a:cubicBezTo>
                  <a:pt x="2696528" y="365760"/>
                  <a:pt x="2715578" y="357188"/>
                  <a:pt x="2734628" y="349568"/>
                </a:cubicBezTo>
                <a:cubicBezTo>
                  <a:pt x="2755583" y="354330"/>
                  <a:pt x="2775585" y="358140"/>
                  <a:pt x="2795588" y="362903"/>
                </a:cubicBezTo>
                <a:close/>
              </a:path>
            </a:pathLst>
          </a:custGeom>
          <a:solidFill>
            <a:srgbClr val="6CC3C7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grpSp>
        <p:nvGrpSpPr>
          <p:cNvPr id="23" name="Groupe 22"/>
          <p:cNvGrpSpPr/>
          <p:nvPr userDrawn="1"/>
        </p:nvGrpSpPr>
        <p:grpSpPr>
          <a:xfrm>
            <a:off x="1" y="0"/>
            <a:ext cx="573748" cy="401161"/>
            <a:chOff x="1" y="0"/>
            <a:chExt cx="573748" cy="401161"/>
          </a:xfrm>
          <a:solidFill>
            <a:schemeClr val="accent2"/>
          </a:solidFill>
        </p:grpSpPr>
        <p:sp>
          <p:nvSpPr>
            <p:cNvPr id="46" name="Rectangle 45"/>
            <p:cNvSpPr/>
            <p:nvPr/>
          </p:nvSpPr>
          <p:spPr>
            <a:xfrm rot="19098284">
              <a:off x="38753" y="206000"/>
              <a:ext cx="534996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7" name="Forme libre : forme 46"/>
            <p:cNvSpPr/>
            <p:nvPr/>
          </p:nvSpPr>
          <p:spPr>
            <a:xfrm flipH="1">
              <a:off x="1" y="0"/>
              <a:ext cx="450327" cy="401161"/>
            </a:xfrm>
            <a:custGeom>
              <a:avLst/>
              <a:gdLst>
                <a:gd name="connsiteX0" fmla="*/ 16236 w 450327"/>
                <a:gd name="connsiteY0" fmla="*/ 0 h 401161"/>
                <a:gd name="connsiteX1" fmla="*/ 0 w 450327"/>
                <a:gd name="connsiteY1" fmla="*/ 0 h 401161"/>
                <a:gd name="connsiteX2" fmla="*/ 450327 w 450327"/>
                <a:gd name="connsiteY2" fmla="*/ 401161 h 401161"/>
                <a:gd name="connsiteX3" fmla="*/ 450327 w 450327"/>
                <a:gd name="connsiteY3" fmla="*/ 386697 h 401161"/>
                <a:gd name="connsiteX4" fmla="*/ 16236 w 450327"/>
                <a:gd name="connsiteY4" fmla="*/ 0 h 4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327" h="401161">
                  <a:moveTo>
                    <a:pt x="16236" y="0"/>
                  </a:moveTo>
                  <a:lnTo>
                    <a:pt x="0" y="0"/>
                  </a:lnTo>
                  <a:lnTo>
                    <a:pt x="450327" y="401161"/>
                  </a:lnTo>
                  <a:lnTo>
                    <a:pt x="450327" y="386697"/>
                  </a:lnTo>
                  <a:lnTo>
                    <a:pt x="1623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grpSp>
        <p:nvGrpSpPr>
          <p:cNvPr id="60" name="Groupe 59"/>
          <p:cNvGrpSpPr/>
          <p:nvPr userDrawn="1"/>
        </p:nvGrpSpPr>
        <p:grpSpPr>
          <a:xfrm>
            <a:off x="10702210" y="6356348"/>
            <a:ext cx="1251503" cy="402307"/>
            <a:chOff x="0" y="1468794"/>
            <a:chExt cx="12190259" cy="39186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Forme libre : forme 60"/>
            <p:cNvSpPr/>
            <p:nvPr/>
          </p:nvSpPr>
          <p:spPr>
            <a:xfrm>
              <a:off x="4576133" y="3922858"/>
              <a:ext cx="780166" cy="1018175"/>
            </a:xfrm>
            <a:custGeom>
              <a:avLst/>
              <a:gdLst>
                <a:gd name="connsiteX0" fmla="*/ 577837 w 780166"/>
                <a:gd name="connsiteY0" fmla="*/ 485591 h 1018175"/>
                <a:gd name="connsiteX1" fmla="*/ 767113 w 780166"/>
                <a:gd name="connsiteY1" fmla="*/ 237139 h 1018175"/>
                <a:gd name="connsiteX2" fmla="*/ 476890 w 780166"/>
                <a:gd name="connsiteY2" fmla="*/ 0 h 1018175"/>
                <a:gd name="connsiteX3" fmla="*/ 0 w 780166"/>
                <a:gd name="connsiteY3" fmla="*/ 0 h 1018175"/>
                <a:gd name="connsiteX4" fmla="*/ 0 w 780166"/>
                <a:gd name="connsiteY4" fmla="*/ 1018176 h 1018175"/>
                <a:gd name="connsiteX5" fmla="*/ 462095 w 780166"/>
                <a:gd name="connsiteY5" fmla="*/ 1018176 h 1018175"/>
                <a:gd name="connsiteX6" fmla="*/ 780166 w 780166"/>
                <a:gd name="connsiteY6" fmla="*/ 717074 h 1018175"/>
                <a:gd name="connsiteX7" fmla="*/ 577837 w 780166"/>
                <a:gd name="connsiteY7" fmla="*/ 485591 h 1018175"/>
                <a:gd name="connsiteX8" fmla="*/ 453828 w 780166"/>
                <a:gd name="connsiteY8" fmla="*/ 854136 h 1018175"/>
                <a:gd name="connsiteX9" fmla="*/ 188406 w 780166"/>
                <a:gd name="connsiteY9" fmla="*/ 854136 h 1018175"/>
                <a:gd name="connsiteX10" fmla="*/ 188406 w 780166"/>
                <a:gd name="connsiteY10" fmla="*/ 164039 h 1018175"/>
                <a:gd name="connsiteX11" fmla="*/ 464706 w 780166"/>
                <a:gd name="connsiteY11" fmla="*/ 164039 h 1018175"/>
                <a:gd name="connsiteX12" fmla="*/ 570004 w 780166"/>
                <a:gd name="connsiteY12" fmla="*/ 249322 h 1018175"/>
                <a:gd name="connsiteX13" fmla="*/ 335041 w 780166"/>
                <a:gd name="connsiteY13" fmla="*/ 445996 h 1018175"/>
                <a:gd name="connsiteX14" fmla="*/ 335041 w 780166"/>
                <a:gd name="connsiteY14" fmla="*/ 567829 h 1018175"/>
                <a:gd name="connsiteX15" fmla="*/ 392042 w 780166"/>
                <a:gd name="connsiteY15" fmla="*/ 567829 h 1018175"/>
                <a:gd name="connsiteX16" fmla="*/ 579142 w 780166"/>
                <a:gd name="connsiteY16" fmla="*/ 726647 h 1018175"/>
                <a:gd name="connsiteX17" fmla="*/ 453828 w 780166"/>
                <a:gd name="connsiteY17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2" name="Forme libre : forme 61"/>
            <p:cNvSpPr/>
            <p:nvPr/>
          </p:nvSpPr>
          <p:spPr>
            <a:xfrm>
              <a:off x="5552537" y="3922858"/>
              <a:ext cx="854136" cy="1017740"/>
            </a:xfrm>
            <a:custGeom>
              <a:avLst/>
              <a:gdLst>
                <a:gd name="connsiteX0" fmla="*/ 774510 w 854136"/>
                <a:gd name="connsiteY0" fmla="*/ 272819 h 1017740"/>
                <a:gd name="connsiteX1" fmla="*/ 462530 w 854136"/>
                <a:gd name="connsiteY1" fmla="*/ 0 h 1017740"/>
                <a:gd name="connsiteX2" fmla="*/ 0 w 854136"/>
                <a:gd name="connsiteY2" fmla="*/ 0 h 1017740"/>
                <a:gd name="connsiteX3" fmla="*/ 0 w 854136"/>
                <a:gd name="connsiteY3" fmla="*/ 1016435 h 1017740"/>
                <a:gd name="connsiteX4" fmla="*/ 192322 w 854136"/>
                <a:gd name="connsiteY4" fmla="*/ 1016435 h 1017740"/>
                <a:gd name="connsiteX5" fmla="*/ 192322 w 854136"/>
                <a:gd name="connsiteY5" fmla="*/ 166215 h 1017740"/>
                <a:gd name="connsiteX6" fmla="*/ 450782 w 854136"/>
                <a:gd name="connsiteY6" fmla="*/ 166215 h 1017740"/>
                <a:gd name="connsiteX7" fmla="*/ 577402 w 854136"/>
                <a:gd name="connsiteY7" fmla="*/ 278475 h 1017740"/>
                <a:gd name="connsiteX8" fmla="*/ 306758 w 854136"/>
                <a:gd name="connsiteY8" fmla="*/ 488637 h 1017740"/>
                <a:gd name="connsiteX9" fmla="*/ 306758 w 854136"/>
                <a:gd name="connsiteY9" fmla="*/ 574355 h 1017740"/>
                <a:gd name="connsiteX10" fmla="*/ 616562 w 854136"/>
                <a:gd name="connsiteY10" fmla="*/ 1017741 h 1017740"/>
                <a:gd name="connsiteX11" fmla="*/ 854136 w 854136"/>
                <a:gd name="connsiteY11" fmla="*/ 1017741 h 1017740"/>
                <a:gd name="connsiteX12" fmla="*/ 531714 w 854136"/>
                <a:gd name="connsiteY12" fmla="*/ 577836 h 1017740"/>
                <a:gd name="connsiteX13" fmla="*/ 774510 w 854136"/>
                <a:gd name="connsiteY13" fmla="*/ 272819 h 101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3" name="Forme libre : forme 62"/>
            <p:cNvSpPr/>
            <p:nvPr/>
          </p:nvSpPr>
          <p:spPr>
            <a:xfrm>
              <a:off x="6531987" y="3922858"/>
              <a:ext cx="707066" cy="1018175"/>
            </a:xfrm>
            <a:custGeom>
              <a:avLst/>
              <a:gdLst>
                <a:gd name="connsiteX0" fmla="*/ 185361 w 707066"/>
                <a:gd name="connsiteY0" fmla="*/ 587409 h 1018175"/>
                <a:gd name="connsiteX1" fmla="*/ 672693 w 707066"/>
                <a:gd name="connsiteY1" fmla="*/ 587409 h 1018175"/>
                <a:gd name="connsiteX2" fmla="*/ 672693 w 707066"/>
                <a:gd name="connsiteY2" fmla="*/ 418583 h 1018175"/>
                <a:gd name="connsiteX3" fmla="*/ 187536 w 707066"/>
                <a:gd name="connsiteY3" fmla="*/ 418583 h 1018175"/>
                <a:gd name="connsiteX4" fmla="*/ 187536 w 707066"/>
                <a:gd name="connsiteY4" fmla="*/ 162299 h 1018175"/>
                <a:gd name="connsiteX5" fmla="*/ 697059 w 707066"/>
                <a:gd name="connsiteY5" fmla="*/ 162299 h 1018175"/>
                <a:gd name="connsiteX6" fmla="*/ 697059 w 707066"/>
                <a:gd name="connsiteY6" fmla="*/ 0 h 1018175"/>
                <a:gd name="connsiteX7" fmla="*/ 0 w 707066"/>
                <a:gd name="connsiteY7" fmla="*/ 0 h 1018175"/>
                <a:gd name="connsiteX8" fmla="*/ 0 w 707066"/>
                <a:gd name="connsiteY8" fmla="*/ 1018176 h 1018175"/>
                <a:gd name="connsiteX9" fmla="*/ 707066 w 707066"/>
                <a:gd name="connsiteY9" fmla="*/ 1018176 h 1018175"/>
                <a:gd name="connsiteX10" fmla="*/ 707066 w 707066"/>
                <a:gd name="connsiteY10" fmla="*/ 854136 h 1018175"/>
                <a:gd name="connsiteX11" fmla="*/ 185361 w 707066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4" name="Forme libre : forme 63"/>
            <p:cNvSpPr/>
            <p:nvPr/>
          </p:nvSpPr>
          <p:spPr>
            <a:xfrm>
              <a:off x="7343047" y="3922858"/>
              <a:ext cx="772334" cy="1018175"/>
            </a:xfrm>
            <a:custGeom>
              <a:avLst/>
              <a:gdLst>
                <a:gd name="connsiteX0" fmla="*/ 772334 w 772334"/>
                <a:gd name="connsiteY0" fmla="*/ 0 h 1018175"/>
                <a:gd name="connsiteX1" fmla="*/ 0 w 772334"/>
                <a:gd name="connsiteY1" fmla="*/ 0 h 1018175"/>
                <a:gd name="connsiteX2" fmla="*/ 0 w 772334"/>
                <a:gd name="connsiteY2" fmla="*/ 164039 h 1018175"/>
                <a:gd name="connsiteX3" fmla="*/ 291964 w 772334"/>
                <a:gd name="connsiteY3" fmla="*/ 164039 h 1018175"/>
                <a:gd name="connsiteX4" fmla="*/ 291964 w 772334"/>
                <a:gd name="connsiteY4" fmla="*/ 1018176 h 1018175"/>
                <a:gd name="connsiteX5" fmla="*/ 480370 w 772334"/>
                <a:gd name="connsiteY5" fmla="*/ 1018176 h 1018175"/>
                <a:gd name="connsiteX6" fmla="*/ 480370 w 772334"/>
                <a:gd name="connsiteY6" fmla="*/ 164039 h 1018175"/>
                <a:gd name="connsiteX7" fmla="*/ 772334 w 772334"/>
                <a:gd name="connsiteY7" fmla="*/ 164039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5" name="Forme libre : forme 64"/>
            <p:cNvSpPr/>
            <p:nvPr/>
          </p:nvSpPr>
          <p:spPr>
            <a:xfrm>
              <a:off x="8062732" y="3922858"/>
              <a:ext cx="1076480" cy="1018175"/>
            </a:xfrm>
            <a:custGeom>
              <a:avLst/>
              <a:gdLst>
                <a:gd name="connsiteX0" fmla="*/ 432072 w 1076480"/>
                <a:gd name="connsiteY0" fmla="*/ 0 h 1018175"/>
                <a:gd name="connsiteX1" fmla="*/ 0 w 1076480"/>
                <a:gd name="connsiteY1" fmla="*/ 1018176 h 1018175"/>
                <a:gd name="connsiteX2" fmla="*/ 193627 w 1076480"/>
                <a:gd name="connsiteY2" fmla="*/ 1018176 h 1018175"/>
                <a:gd name="connsiteX3" fmla="*/ 529103 w 1076480"/>
                <a:gd name="connsiteY3" fmla="*/ 194498 h 1018175"/>
                <a:gd name="connsiteX4" fmla="*/ 689227 w 1076480"/>
                <a:gd name="connsiteY4" fmla="*/ 576531 h 1018175"/>
                <a:gd name="connsiteX5" fmla="*/ 484286 w 1076480"/>
                <a:gd name="connsiteY5" fmla="*/ 576531 h 1018175"/>
                <a:gd name="connsiteX6" fmla="*/ 419454 w 1076480"/>
                <a:gd name="connsiteY6" fmla="*/ 740571 h 1018175"/>
                <a:gd name="connsiteX7" fmla="*/ 757540 w 1076480"/>
                <a:gd name="connsiteY7" fmla="*/ 740571 h 1018175"/>
                <a:gd name="connsiteX8" fmla="*/ 873281 w 1076480"/>
                <a:gd name="connsiteY8" fmla="*/ 1018176 h 1018175"/>
                <a:gd name="connsiteX9" fmla="*/ 1076481 w 1076480"/>
                <a:gd name="connsiteY9" fmla="*/ 1018176 h 1018175"/>
                <a:gd name="connsiteX10" fmla="*/ 634837 w 1076480"/>
                <a:gd name="connsiteY10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6" name="Forme libre : forme 65"/>
            <p:cNvSpPr/>
            <p:nvPr/>
          </p:nvSpPr>
          <p:spPr>
            <a:xfrm>
              <a:off x="9264527" y="3916330"/>
              <a:ext cx="847174" cy="1031664"/>
            </a:xfrm>
            <a:custGeom>
              <a:avLst/>
              <a:gdLst>
                <a:gd name="connsiteX0" fmla="*/ 0 w 847174"/>
                <a:gd name="connsiteY0" fmla="*/ 501257 h 1031664"/>
                <a:gd name="connsiteX1" fmla="*/ 538676 w 847174"/>
                <a:gd name="connsiteY1" fmla="*/ 1031665 h 1031664"/>
                <a:gd name="connsiteX2" fmla="*/ 846740 w 847174"/>
                <a:gd name="connsiteY2" fmla="*/ 977711 h 1031664"/>
                <a:gd name="connsiteX3" fmla="*/ 846740 w 847174"/>
                <a:gd name="connsiteY3" fmla="*/ 554776 h 1031664"/>
                <a:gd name="connsiteX4" fmla="*/ 658333 w 847174"/>
                <a:gd name="connsiteY4" fmla="*/ 554776 h 1031664"/>
                <a:gd name="connsiteX5" fmla="*/ 658333 w 847174"/>
                <a:gd name="connsiteY5" fmla="*/ 851091 h 1031664"/>
                <a:gd name="connsiteX6" fmla="*/ 541722 w 847174"/>
                <a:gd name="connsiteY6" fmla="*/ 868061 h 1031664"/>
                <a:gd name="connsiteX7" fmla="*/ 195803 w 847174"/>
                <a:gd name="connsiteY7" fmla="*/ 501692 h 1031664"/>
                <a:gd name="connsiteX8" fmla="*/ 562608 w 847174"/>
                <a:gd name="connsiteY8" fmla="*/ 163605 h 1031664"/>
                <a:gd name="connsiteX9" fmla="*/ 847174 w 847174"/>
                <a:gd name="connsiteY9" fmla="*/ 220606 h 1031664"/>
                <a:gd name="connsiteX10" fmla="*/ 847174 w 847174"/>
                <a:gd name="connsiteY10" fmla="*/ 49604 h 1031664"/>
                <a:gd name="connsiteX11" fmla="*/ 548248 w 847174"/>
                <a:gd name="connsiteY11" fmla="*/ 1 h 1031664"/>
                <a:gd name="connsiteX12" fmla="*/ 0 w 847174"/>
                <a:gd name="connsiteY12" fmla="*/ 501257 h 103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7" name="Forme libre : forme 66"/>
            <p:cNvSpPr/>
            <p:nvPr/>
          </p:nvSpPr>
          <p:spPr>
            <a:xfrm>
              <a:off x="10325780" y="3922858"/>
              <a:ext cx="907655" cy="1018175"/>
            </a:xfrm>
            <a:custGeom>
              <a:avLst/>
              <a:gdLst>
                <a:gd name="connsiteX0" fmla="*/ 726211 w 907655"/>
                <a:gd name="connsiteY0" fmla="*/ 741876 h 1018175"/>
                <a:gd name="connsiteX1" fmla="*/ 188841 w 907655"/>
                <a:gd name="connsiteY1" fmla="*/ 0 h 1018175"/>
                <a:gd name="connsiteX2" fmla="*/ 0 w 907655"/>
                <a:gd name="connsiteY2" fmla="*/ 0 h 1018175"/>
                <a:gd name="connsiteX3" fmla="*/ 0 w 907655"/>
                <a:gd name="connsiteY3" fmla="*/ 1018176 h 1018175"/>
                <a:gd name="connsiteX4" fmla="*/ 181444 w 907655"/>
                <a:gd name="connsiteY4" fmla="*/ 1018176 h 1018175"/>
                <a:gd name="connsiteX5" fmla="*/ 181444 w 907655"/>
                <a:gd name="connsiteY5" fmla="*/ 260636 h 1018175"/>
                <a:gd name="connsiteX6" fmla="*/ 718814 w 907655"/>
                <a:gd name="connsiteY6" fmla="*/ 1018176 h 1018175"/>
                <a:gd name="connsiteX7" fmla="*/ 907655 w 907655"/>
                <a:gd name="connsiteY7" fmla="*/ 1018176 h 1018175"/>
                <a:gd name="connsiteX8" fmla="*/ 907655 w 907655"/>
                <a:gd name="connsiteY8" fmla="*/ 0 h 1018175"/>
                <a:gd name="connsiteX9" fmla="*/ 726211 w 907655"/>
                <a:gd name="connsiteY9" fmla="*/ 0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8" name="Forme libre : forme 67"/>
            <p:cNvSpPr/>
            <p:nvPr/>
          </p:nvSpPr>
          <p:spPr>
            <a:xfrm>
              <a:off x="11483628" y="3922858"/>
              <a:ext cx="706631" cy="1018175"/>
            </a:xfrm>
            <a:custGeom>
              <a:avLst/>
              <a:gdLst>
                <a:gd name="connsiteX0" fmla="*/ 184925 w 706631"/>
                <a:gd name="connsiteY0" fmla="*/ 587409 h 1018175"/>
                <a:gd name="connsiteX1" fmla="*/ 672257 w 706631"/>
                <a:gd name="connsiteY1" fmla="*/ 587409 h 1018175"/>
                <a:gd name="connsiteX2" fmla="*/ 672257 w 706631"/>
                <a:gd name="connsiteY2" fmla="*/ 418583 h 1018175"/>
                <a:gd name="connsiteX3" fmla="*/ 187101 w 706631"/>
                <a:gd name="connsiteY3" fmla="*/ 418583 h 1018175"/>
                <a:gd name="connsiteX4" fmla="*/ 187101 w 706631"/>
                <a:gd name="connsiteY4" fmla="*/ 162299 h 1018175"/>
                <a:gd name="connsiteX5" fmla="*/ 696624 w 706631"/>
                <a:gd name="connsiteY5" fmla="*/ 162299 h 1018175"/>
                <a:gd name="connsiteX6" fmla="*/ 696624 w 706631"/>
                <a:gd name="connsiteY6" fmla="*/ 0 h 1018175"/>
                <a:gd name="connsiteX7" fmla="*/ 0 w 706631"/>
                <a:gd name="connsiteY7" fmla="*/ 0 h 1018175"/>
                <a:gd name="connsiteX8" fmla="*/ 0 w 706631"/>
                <a:gd name="connsiteY8" fmla="*/ 1018176 h 1018175"/>
                <a:gd name="connsiteX9" fmla="*/ 706632 w 706631"/>
                <a:gd name="connsiteY9" fmla="*/ 1018176 h 1018175"/>
                <a:gd name="connsiteX10" fmla="*/ 706632 w 706631"/>
                <a:gd name="connsiteY10" fmla="*/ 854136 h 1018175"/>
                <a:gd name="connsiteX11" fmla="*/ 184925 w 706631"/>
                <a:gd name="connsiteY11" fmla="*/ 854136 h 101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69" name="Forme libre : forme 68"/>
            <p:cNvSpPr/>
            <p:nvPr/>
          </p:nvSpPr>
          <p:spPr>
            <a:xfrm>
              <a:off x="4575698" y="1919575"/>
              <a:ext cx="1178734" cy="1677378"/>
            </a:xfrm>
            <a:custGeom>
              <a:avLst/>
              <a:gdLst>
                <a:gd name="connsiteX0" fmla="*/ 1178734 w 1178734"/>
                <a:gd name="connsiteY0" fmla="*/ 1370186 h 1677378"/>
                <a:gd name="connsiteX1" fmla="*/ 341567 w 1178734"/>
                <a:gd name="connsiteY1" fmla="*/ 1370186 h 1677378"/>
                <a:gd name="connsiteX2" fmla="*/ 341567 w 1178734"/>
                <a:gd name="connsiteY2" fmla="*/ 986412 h 1677378"/>
                <a:gd name="connsiteX3" fmla="*/ 1123909 w 1178734"/>
                <a:gd name="connsiteY3" fmla="*/ 986412 h 1677378"/>
                <a:gd name="connsiteX4" fmla="*/ 1123909 w 1178734"/>
                <a:gd name="connsiteY4" fmla="*/ 671387 h 1677378"/>
                <a:gd name="connsiteX5" fmla="*/ 345049 w 1178734"/>
                <a:gd name="connsiteY5" fmla="*/ 671387 h 1677378"/>
                <a:gd name="connsiteX6" fmla="*/ 345049 w 1178734"/>
                <a:gd name="connsiteY6" fmla="*/ 305018 h 1677378"/>
                <a:gd name="connsiteX7" fmla="*/ 1162635 w 1178734"/>
                <a:gd name="connsiteY7" fmla="*/ 305018 h 1677378"/>
                <a:gd name="connsiteX8" fmla="*/ 1162635 w 1178734"/>
                <a:gd name="connsiteY8" fmla="*/ 0 h 1677378"/>
                <a:gd name="connsiteX9" fmla="*/ 0 w 1178734"/>
                <a:gd name="connsiteY9" fmla="*/ 0 h 1677378"/>
                <a:gd name="connsiteX10" fmla="*/ 0 w 1178734"/>
                <a:gd name="connsiteY10" fmla="*/ 1677379 h 1677378"/>
                <a:gd name="connsiteX11" fmla="*/ 1178734 w 1178734"/>
                <a:gd name="connsiteY11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0" name="Forme libre : forme 69"/>
            <p:cNvSpPr/>
            <p:nvPr/>
          </p:nvSpPr>
          <p:spPr>
            <a:xfrm>
              <a:off x="7818631" y="1908698"/>
              <a:ext cx="1334941" cy="1700440"/>
            </a:xfrm>
            <a:custGeom>
              <a:avLst/>
              <a:gdLst>
                <a:gd name="connsiteX0" fmla="*/ 779296 w 1334941"/>
                <a:gd name="connsiteY0" fmla="*/ 684440 h 1700440"/>
                <a:gd name="connsiteX1" fmla="*/ 523446 w 1334941"/>
                <a:gd name="connsiteY1" fmla="*/ 684440 h 1700440"/>
                <a:gd name="connsiteX2" fmla="*/ 347224 w 1334941"/>
                <a:gd name="connsiteY2" fmla="*/ 524317 h 1700440"/>
                <a:gd name="connsiteX3" fmla="*/ 735784 w 1334941"/>
                <a:gd name="connsiteY3" fmla="*/ 306758 h 1700440"/>
                <a:gd name="connsiteX4" fmla="*/ 1247483 w 1334941"/>
                <a:gd name="connsiteY4" fmla="*/ 396827 h 1700440"/>
                <a:gd name="connsiteX5" fmla="*/ 1277506 w 1334941"/>
                <a:gd name="connsiteY5" fmla="*/ 408140 h 1700440"/>
                <a:gd name="connsiteX6" fmla="*/ 1277506 w 1334941"/>
                <a:gd name="connsiteY6" fmla="*/ 85718 h 1700440"/>
                <a:gd name="connsiteX7" fmla="*/ 1262277 w 1334941"/>
                <a:gd name="connsiteY7" fmla="*/ 80932 h 1700440"/>
                <a:gd name="connsiteX8" fmla="*/ 735784 w 1334941"/>
                <a:gd name="connsiteY8" fmla="*/ 0 h 1700440"/>
                <a:gd name="connsiteX9" fmla="*/ 0 w 1334941"/>
                <a:gd name="connsiteY9" fmla="*/ 524752 h 1700440"/>
                <a:gd name="connsiteX10" fmla="*/ 523446 w 1334941"/>
                <a:gd name="connsiteY10" fmla="*/ 1003817 h 1700440"/>
                <a:gd name="connsiteX11" fmla="*/ 779296 w 1334941"/>
                <a:gd name="connsiteY11" fmla="*/ 1003817 h 1700440"/>
                <a:gd name="connsiteX12" fmla="*/ 987717 w 1334941"/>
                <a:gd name="connsiteY12" fmla="*/ 1164375 h 1700440"/>
                <a:gd name="connsiteX13" fmla="*/ 634401 w 1334941"/>
                <a:gd name="connsiteY13" fmla="*/ 1393247 h 1700440"/>
                <a:gd name="connsiteX14" fmla="*/ 87459 w 1334941"/>
                <a:gd name="connsiteY14" fmla="*/ 1303178 h 1700440"/>
                <a:gd name="connsiteX15" fmla="*/ 57435 w 1334941"/>
                <a:gd name="connsiteY15" fmla="*/ 1291865 h 1700440"/>
                <a:gd name="connsiteX16" fmla="*/ 57435 w 1334941"/>
                <a:gd name="connsiteY16" fmla="*/ 1614287 h 1700440"/>
                <a:gd name="connsiteX17" fmla="*/ 72664 w 1334941"/>
                <a:gd name="connsiteY17" fmla="*/ 1619508 h 1700440"/>
                <a:gd name="connsiteX18" fmla="*/ 634401 w 1334941"/>
                <a:gd name="connsiteY18" fmla="*/ 1700440 h 1700440"/>
                <a:gd name="connsiteX19" fmla="*/ 1334941 w 1334941"/>
                <a:gd name="connsiteY19" fmla="*/ 1164375 h 1700440"/>
                <a:gd name="connsiteX20" fmla="*/ 779296 w 1334941"/>
                <a:gd name="connsiteY20" fmla="*/ 684440 h 170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1" name="Forme libre : forme 70"/>
            <p:cNvSpPr/>
            <p:nvPr/>
          </p:nvSpPr>
          <p:spPr>
            <a:xfrm>
              <a:off x="9253214" y="1919575"/>
              <a:ext cx="1283161" cy="1677378"/>
            </a:xfrm>
            <a:custGeom>
              <a:avLst/>
              <a:gdLst>
                <a:gd name="connsiteX0" fmla="*/ 467752 w 1283161"/>
                <a:gd name="connsiteY0" fmla="*/ 1677379 h 1677378"/>
                <a:gd name="connsiteX1" fmla="*/ 814975 w 1283161"/>
                <a:gd name="connsiteY1" fmla="*/ 1677379 h 1677378"/>
                <a:gd name="connsiteX2" fmla="*/ 814975 w 1283161"/>
                <a:gd name="connsiteY2" fmla="*/ 307193 h 1677378"/>
                <a:gd name="connsiteX3" fmla="*/ 1283162 w 1283161"/>
                <a:gd name="connsiteY3" fmla="*/ 307193 h 1677378"/>
                <a:gd name="connsiteX4" fmla="*/ 1283162 w 1283161"/>
                <a:gd name="connsiteY4" fmla="*/ 0 h 1677378"/>
                <a:gd name="connsiteX5" fmla="*/ 0 w 1283161"/>
                <a:gd name="connsiteY5" fmla="*/ 0 h 1677378"/>
                <a:gd name="connsiteX6" fmla="*/ 0 w 1283161"/>
                <a:gd name="connsiteY6" fmla="*/ 307193 h 1677378"/>
                <a:gd name="connsiteX7" fmla="*/ 467752 w 1283161"/>
                <a:gd name="connsiteY7" fmla="*/ 307193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2" name="Forme libre : forme 71"/>
            <p:cNvSpPr/>
            <p:nvPr/>
          </p:nvSpPr>
          <p:spPr>
            <a:xfrm>
              <a:off x="10396269" y="1919575"/>
              <a:ext cx="1793990" cy="1677378"/>
            </a:xfrm>
            <a:custGeom>
              <a:avLst/>
              <a:gdLst>
                <a:gd name="connsiteX0" fmla="*/ 359407 w 1793990"/>
                <a:gd name="connsiteY0" fmla="*/ 1677379 h 1677378"/>
                <a:gd name="connsiteX1" fmla="*/ 882419 w 1793990"/>
                <a:gd name="connsiteY1" fmla="*/ 392476 h 1677378"/>
                <a:gd name="connsiteX2" fmla="*/ 1105199 w 1793990"/>
                <a:gd name="connsiteY2" fmla="*/ 924625 h 1677378"/>
                <a:gd name="connsiteX3" fmla="*/ 794960 w 1793990"/>
                <a:gd name="connsiteY3" fmla="*/ 924625 h 1677378"/>
                <a:gd name="connsiteX4" fmla="*/ 673127 w 1793990"/>
                <a:gd name="connsiteY4" fmla="*/ 1231818 h 1677378"/>
                <a:gd name="connsiteX5" fmla="*/ 1233559 w 1793990"/>
                <a:gd name="connsiteY5" fmla="*/ 1231818 h 1677378"/>
                <a:gd name="connsiteX6" fmla="*/ 1419790 w 1793990"/>
                <a:gd name="connsiteY6" fmla="*/ 1677379 h 1677378"/>
                <a:gd name="connsiteX7" fmla="*/ 1793991 w 1793990"/>
                <a:gd name="connsiteY7" fmla="*/ 1677379 h 1677378"/>
                <a:gd name="connsiteX8" fmla="*/ 1066909 w 1793990"/>
                <a:gd name="connsiteY8" fmla="*/ 0 h 1677378"/>
                <a:gd name="connsiteX9" fmla="*/ 711852 w 1793990"/>
                <a:gd name="connsiteY9" fmla="*/ 0 h 1677378"/>
                <a:gd name="connsiteX10" fmla="*/ 0 w 1793990"/>
                <a:gd name="connsiteY10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3" name="Forme libre : forme 72"/>
            <p:cNvSpPr/>
            <p:nvPr/>
          </p:nvSpPr>
          <p:spPr>
            <a:xfrm>
              <a:off x="6047702" y="1919575"/>
              <a:ext cx="1500285" cy="1677378"/>
            </a:xfrm>
            <a:custGeom>
              <a:avLst/>
              <a:gdLst>
                <a:gd name="connsiteX0" fmla="*/ 335911 w 1500285"/>
                <a:gd name="connsiteY0" fmla="*/ 510393 h 1677378"/>
                <a:gd name="connsiteX1" fmla="*/ 1163940 w 1500285"/>
                <a:gd name="connsiteY1" fmla="*/ 1677379 h 1677378"/>
                <a:gd name="connsiteX2" fmla="*/ 1500286 w 1500285"/>
                <a:gd name="connsiteY2" fmla="*/ 1677379 h 1677378"/>
                <a:gd name="connsiteX3" fmla="*/ 1500286 w 1500285"/>
                <a:gd name="connsiteY3" fmla="*/ 0 h 1677378"/>
                <a:gd name="connsiteX4" fmla="*/ 1164810 w 1500285"/>
                <a:gd name="connsiteY4" fmla="*/ 0 h 1677378"/>
                <a:gd name="connsiteX5" fmla="*/ 1164810 w 1500285"/>
                <a:gd name="connsiteY5" fmla="*/ 1143054 h 1677378"/>
                <a:gd name="connsiteX6" fmla="*/ 335911 w 1500285"/>
                <a:gd name="connsiteY6" fmla="*/ 1305 h 1677378"/>
                <a:gd name="connsiteX7" fmla="*/ 0 w 1500285"/>
                <a:gd name="connsiteY7" fmla="*/ 0 h 1677378"/>
                <a:gd name="connsiteX8" fmla="*/ 0 w 1500285"/>
                <a:gd name="connsiteY8" fmla="*/ 1677379 h 1677378"/>
                <a:gd name="connsiteX9" fmla="*/ 335911 w 1500285"/>
                <a:gd name="connsiteY9" fmla="*/ 1677379 h 1677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74" name="Forme libre : forme 73"/>
            <p:cNvSpPr/>
            <p:nvPr/>
          </p:nvSpPr>
          <p:spPr>
            <a:xfrm>
              <a:off x="0" y="1468794"/>
              <a:ext cx="3918670" cy="3918670"/>
            </a:xfrm>
            <a:custGeom>
              <a:avLst/>
              <a:gdLst>
                <a:gd name="connsiteX0" fmla="*/ 1959335 w 3918670"/>
                <a:gd name="connsiteY0" fmla="*/ 0 h 3918670"/>
                <a:gd name="connsiteX1" fmla="*/ 0 w 3918670"/>
                <a:gd name="connsiteY1" fmla="*/ 1959335 h 3918670"/>
                <a:gd name="connsiteX2" fmla="*/ 1959335 w 3918670"/>
                <a:gd name="connsiteY2" fmla="*/ 3918671 h 3918670"/>
                <a:gd name="connsiteX3" fmla="*/ 3918671 w 3918670"/>
                <a:gd name="connsiteY3" fmla="*/ 1959335 h 3918670"/>
                <a:gd name="connsiteX4" fmla="*/ 1959335 w 3918670"/>
                <a:gd name="connsiteY4" fmla="*/ 0 h 3918670"/>
                <a:gd name="connsiteX5" fmla="*/ 1582523 w 3918670"/>
                <a:gd name="connsiteY5" fmla="*/ 272384 h 3918670"/>
                <a:gd name="connsiteX6" fmla="*/ 1653448 w 3918670"/>
                <a:gd name="connsiteY6" fmla="*/ 858487 h 3918670"/>
                <a:gd name="connsiteX7" fmla="*/ 1541187 w 3918670"/>
                <a:gd name="connsiteY7" fmla="*/ 823243 h 3918670"/>
                <a:gd name="connsiteX8" fmla="*/ 1582523 w 3918670"/>
                <a:gd name="connsiteY8" fmla="*/ 272384 h 3918670"/>
                <a:gd name="connsiteX9" fmla="*/ 1659974 w 3918670"/>
                <a:gd name="connsiteY9" fmla="*/ 946381 h 3918670"/>
                <a:gd name="connsiteX10" fmla="*/ 1679120 w 3918670"/>
                <a:gd name="connsiteY10" fmla="*/ 1250093 h 3918670"/>
                <a:gd name="connsiteX11" fmla="*/ 1522042 w 3918670"/>
                <a:gd name="connsiteY11" fmla="*/ 1262712 h 3918670"/>
                <a:gd name="connsiteX12" fmla="*/ 1537271 w 3918670"/>
                <a:gd name="connsiteY12" fmla="*/ 906350 h 3918670"/>
                <a:gd name="connsiteX13" fmla="*/ 1659974 w 3918670"/>
                <a:gd name="connsiteY13" fmla="*/ 946381 h 3918670"/>
                <a:gd name="connsiteX14" fmla="*/ 1522912 w 3918670"/>
                <a:gd name="connsiteY14" fmla="*/ 135757 h 3918670"/>
                <a:gd name="connsiteX15" fmla="*/ 1454164 w 3918670"/>
                <a:gd name="connsiteY15" fmla="*/ 797571 h 3918670"/>
                <a:gd name="connsiteX16" fmla="*/ 636142 w 3918670"/>
                <a:gd name="connsiteY16" fmla="*/ 631791 h 3918670"/>
                <a:gd name="connsiteX17" fmla="*/ 1522912 w 3918670"/>
                <a:gd name="connsiteY17" fmla="*/ 135757 h 3918670"/>
                <a:gd name="connsiteX18" fmla="*/ 83978 w 3918670"/>
                <a:gd name="connsiteY18" fmla="*/ 1959335 h 3918670"/>
                <a:gd name="connsiteX19" fmla="*/ 561302 w 3918670"/>
                <a:gd name="connsiteY19" fmla="*/ 710982 h 3918670"/>
                <a:gd name="connsiteX20" fmla="*/ 1449813 w 3918670"/>
                <a:gd name="connsiteY20" fmla="*/ 881113 h 3918670"/>
                <a:gd name="connsiteX21" fmla="*/ 1432843 w 3918670"/>
                <a:gd name="connsiteY21" fmla="*/ 1269239 h 3918670"/>
                <a:gd name="connsiteX22" fmla="*/ 425545 w 3918670"/>
                <a:gd name="connsiteY22" fmla="*/ 1303613 h 3918670"/>
                <a:gd name="connsiteX23" fmla="*/ 382904 w 3918670"/>
                <a:gd name="connsiteY23" fmla="*/ 1337987 h 3918670"/>
                <a:gd name="connsiteX24" fmla="*/ 406835 w 3918670"/>
                <a:gd name="connsiteY24" fmla="*/ 1387155 h 3918670"/>
                <a:gd name="connsiteX25" fmla="*/ 1412392 w 3918670"/>
                <a:gd name="connsiteY25" fmla="*/ 2057672 h 3918670"/>
                <a:gd name="connsiteX26" fmla="*/ 1408476 w 3918670"/>
                <a:gd name="connsiteY26" fmla="*/ 2369216 h 3918670"/>
                <a:gd name="connsiteX27" fmla="*/ 490813 w 3918670"/>
                <a:gd name="connsiteY27" fmla="*/ 1739601 h 3918670"/>
                <a:gd name="connsiteX28" fmla="*/ 429026 w 3918670"/>
                <a:gd name="connsiteY28" fmla="*/ 1743517 h 3918670"/>
                <a:gd name="connsiteX29" fmla="*/ 432942 w 3918670"/>
                <a:gd name="connsiteY29" fmla="*/ 1805304 h 3918670"/>
                <a:gd name="connsiteX30" fmla="*/ 1407606 w 3918670"/>
                <a:gd name="connsiteY30" fmla="*/ 2464072 h 3918670"/>
                <a:gd name="connsiteX31" fmla="*/ 1405866 w 3918670"/>
                <a:gd name="connsiteY31" fmla="*/ 2786059 h 3918670"/>
                <a:gd name="connsiteX32" fmla="*/ 1035580 w 3918670"/>
                <a:gd name="connsiteY32" fmla="*/ 2656829 h 3918670"/>
                <a:gd name="connsiteX33" fmla="*/ 424675 w 3918670"/>
                <a:gd name="connsiteY33" fmla="*/ 2694684 h 3918670"/>
                <a:gd name="connsiteX34" fmla="*/ 497775 w 3918670"/>
                <a:gd name="connsiteY34" fmla="*/ 2828701 h 3918670"/>
                <a:gd name="connsiteX35" fmla="*/ 1183085 w 3918670"/>
                <a:gd name="connsiteY35" fmla="*/ 3666302 h 3918670"/>
                <a:gd name="connsiteX36" fmla="*/ 83978 w 3918670"/>
                <a:gd name="connsiteY36" fmla="*/ 1959335 h 3918670"/>
                <a:gd name="connsiteX37" fmla="*/ 1278376 w 3918670"/>
                <a:gd name="connsiteY37" fmla="*/ 3706333 h 3918670"/>
                <a:gd name="connsiteX38" fmla="*/ 541287 w 3918670"/>
                <a:gd name="connsiteY38" fmla="*/ 2752555 h 3918670"/>
                <a:gd name="connsiteX39" fmla="*/ 507347 w 3918670"/>
                <a:gd name="connsiteY39" fmla="*/ 2726448 h 3918670"/>
                <a:gd name="connsiteX40" fmla="*/ 1010343 w 3918670"/>
                <a:gd name="connsiteY40" fmla="*/ 2740372 h 3918670"/>
                <a:gd name="connsiteX41" fmla="*/ 1405866 w 3918670"/>
                <a:gd name="connsiteY41" fmla="*/ 2881350 h 3918670"/>
                <a:gd name="connsiteX42" fmla="*/ 1416308 w 3918670"/>
                <a:gd name="connsiteY42" fmla="*/ 3754631 h 3918670"/>
                <a:gd name="connsiteX43" fmla="*/ 1278376 w 3918670"/>
                <a:gd name="connsiteY43" fmla="*/ 3706333 h 3918670"/>
                <a:gd name="connsiteX44" fmla="*/ 1670417 w 3918670"/>
                <a:gd name="connsiteY44" fmla="*/ 3812502 h 3918670"/>
                <a:gd name="connsiteX45" fmla="*/ 1504637 w 3918670"/>
                <a:gd name="connsiteY45" fmla="*/ 3778998 h 3918670"/>
                <a:gd name="connsiteX46" fmla="*/ 1493324 w 3918670"/>
                <a:gd name="connsiteY46" fmla="*/ 2921816 h 3918670"/>
                <a:gd name="connsiteX47" fmla="*/ 1698265 w 3918670"/>
                <a:gd name="connsiteY47" fmla="*/ 3039733 h 3918670"/>
                <a:gd name="connsiteX48" fmla="*/ 1670417 w 3918670"/>
                <a:gd name="connsiteY48" fmla="*/ 3812502 h 3918670"/>
                <a:gd name="connsiteX49" fmla="*/ 1700440 w 3918670"/>
                <a:gd name="connsiteY49" fmla="*/ 2935740 h 3918670"/>
                <a:gd name="connsiteX50" fmla="*/ 1493324 w 3918670"/>
                <a:gd name="connsiteY50" fmla="*/ 2823914 h 3918670"/>
                <a:gd name="connsiteX51" fmla="*/ 1494630 w 3918670"/>
                <a:gd name="connsiteY51" fmla="*/ 2503668 h 3918670"/>
                <a:gd name="connsiteX52" fmla="*/ 1705227 w 3918670"/>
                <a:gd name="connsiteY52" fmla="*/ 2588516 h 3918670"/>
                <a:gd name="connsiteX53" fmla="*/ 1700440 w 3918670"/>
                <a:gd name="connsiteY53" fmla="*/ 2935740 h 3918670"/>
                <a:gd name="connsiteX54" fmla="*/ 1706097 w 3918670"/>
                <a:gd name="connsiteY54" fmla="*/ 2498446 h 3918670"/>
                <a:gd name="connsiteX55" fmla="*/ 1495935 w 3918670"/>
                <a:gd name="connsiteY55" fmla="*/ 2410117 h 3918670"/>
                <a:gd name="connsiteX56" fmla="*/ 1499416 w 3918670"/>
                <a:gd name="connsiteY56" fmla="*/ 2135993 h 3918670"/>
                <a:gd name="connsiteX57" fmla="*/ 1706532 w 3918670"/>
                <a:gd name="connsiteY57" fmla="*/ 2350506 h 3918670"/>
                <a:gd name="connsiteX58" fmla="*/ 1706097 w 3918670"/>
                <a:gd name="connsiteY58" fmla="*/ 2498446 h 3918670"/>
                <a:gd name="connsiteX59" fmla="*/ 1959335 w 3918670"/>
                <a:gd name="connsiteY59" fmla="*/ 3834693 h 3918670"/>
                <a:gd name="connsiteX60" fmla="*/ 1757441 w 3918670"/>
                <a:gd name="connsiteY60" fmla="*/ 3823815 h 3918670"/>
                <a:gd name="connsiteX61" fmla="*/ 1784418 w 3918670"/>
                <a:gd name="connsiteY61" fmla="*/ 3100214 h 3918670"/>
                <a:gd name="connsiteX62" fmla="*/ 2348331 w 3918670"/>
                <a:gd name="connsiteY62" fmla="*/ 3793792 h 3918670"/>
                <a:gd name="connsiteX63" fmla="*/ 1959335 w 3918670"/>
                <a:gd name="connsiteY63" fmla="*/ 3834693 h 3918670"/>
                <a:gd name="connsiteX64" fmla="*/ 3834693 w 3918670"/>
                <a:gd name="connsiteY64" fmla="*/ 1959335 h 3918670"/>
                <a:gd name="connsiteX65" fmla="*/ 2435354 w 3918670"/>
                <a:gd name="connsiteY65" fmla="*/ 3773341 h 3918670"/>
                <a:gd name="connsiteX66" fmla="*/ 2432308 w 3918670"/>
                <a:gd name="connsiteY66" fmla="*/ 3766815 h 3918670"/>
                <a:gd name="connsiteX67" fmla="*/ 1786594 w 3918670"/>
                <a:gd name="connsiteY67" fmla="*/ 2992740 h 3918670"/>
                <a:gd name="connsiteX68" fmla="*/ 1792250 w 3918670"/>
                <a:gd name="connsiteY68" fmla="*/ 2618539 h 3918670"/>
                <a:gd name="connsiteX69" fmla="*/ 1934099 w 3918670"/>
                <a:gd name="connsiteY69" fmla="*/ 2660745 h 3918670"/>
                <a:gd name="connsiteX70" fmla="*/ 2109451 w 3918670"/>
                <a:gd name="connsiteY70" fmla="*/ 3074542 h 3918670"/>
                <a:gd name="connsiteX71" fmla="*/ 2151658 w 3918670"/>
                <a:gd name="connsiteY71" fmla="*/ 3107611 h 3918670"/>
                <a:gd name="connsiteX72" fmla="*/ 2156879 w 3918670"/>
                <a:gd name="connsiteY72" fmla="*/ 3107176 h 3918670"/>
                <a:gd name="connsiteX73" fmla="*/ 2195604 w 3918670"/>
                <a:gd name="connsiteY73" fmla="*/ 3064099 h 3918670"/>
                <a:gd name="connsiteX74" fmla="*/ 2270010 w 3918670"/>
                <a:gd name="connsiteY74" fmla="*/ 2726448 h 3918670"/>
                <a:gd name="connsiteX75" fmla="*/ 2500622 w 3918670"/>
                <a:gd name="connsiteY75" fmla="*/ 2740807 h 3918670"/>
                <a:gd name="connsiteX76" fmla="*/ 3127192 w 3918670"/>
                <a:gd name="connsiteY76" fmla="*/ 2569805 h 3918670"/>
                <a:gd name="connsiteX77" fmla="*/ 3225963 w 3918670"/>
                <a:gd name="connsiteY77" fmla="*/ 2009809 h 3918670"/>
                <a:gd name="connsiteX78" fmla="*/ 3011015 w 3918670"/>
                <a:gd name="connsiteY78" fmla="*/ 1696959 h 3918670"/>
                <a:gd name="connsiteX79" fmla="*/ 3684142 w 3918670"/>
                <a:gd name="connsiteY79" fmla="*/ 1223116 h 3918670"/>
                <a:gd name="connsiteX80" fmla="*/ 3834693 w 3918670"/>
                <a:gd name="connsiteY80" fmla="*/ 1959335 h 3918670"/>
                <a:gd name="connsiteX81" fmla="*/ 1793120 w 3918670"/>
                <a:gd name="connsiteY81" fmla="*/ 2529775 h 3918670"/>
                <a:gd name="connsiteX82" fmla="*/ 1793556 w 3918670"/>
                <a:gd name="connsiteY82" fmla="*/ 2456240 h 3918670"/>
                <a:gd name="connsiteX83" fmla="*/ 1864915 w 3918670"/>
                <a:gd name="connsiteY83" fmla="*/ 2552836 h 3918670"/>
                <a:gd name="connsiteX84" fmla="*/ 1793120 w 3918670"/>
                <a:gd name="connsiteY84" fmla="*/ 2529775 h 3918670"/>
                <a:gd name="connsiteX85" fmla="*/ 2300468 w 3918670"/>
                <a:gd name="connsiteY85" fmla="*/ 2646386 h 3918670"/>
                <a:gd name="connsiteX86" fmla="*/ 2942702 w 3918670"/>
                <a:gd name="connsiteY86" fmla="*/ 1758746 h 3918670"/>
                <a:gd name="connsiteX87" fmla="*/ 3148948 w 3918670"/>
                <a:gd name="connsiteY87" fmla="*/ 2051580 h 3918670"/>
                <a:gd name="connsiteX88" fmla="*/ 3072367 w 3918670"/>
                <a:gd name="connsiteY88" fmla="*/ 2501492 h 3918670"/>
                <a:gd name="connsiteX89" fmla="*/ 2497576 w 3918670"/>
                <a:gd name="connsiteY89" fmla="*/ 2657699 h 3918670"/>
                <a:gd name="connsiteX90" fmla="*/ 2300468 w 3918670"/>
                <a:gd name="connsiteY90" fmla="*/ 2646386 h 3918670"/>
                <a:gd name="connsiteX91" fmla="*/ 3647592 w 3918670"/>
                <a:gd name="connsiteY91" fmla="*/ 1143489 h 3918670"/>
                <a:gd name="connsiteX92" fmla="*/ 2952709 w 3918670"/>
                <a:gd name="connsiteY92" fmla="*/ 1629951 h 3918670"/>
                <a:gd name="connsiteX93" fmla="*/ 2882655 w 3918670"/>
                <a:gd name="connsiteY93" fmla="*/ 1692173 h 3918670"/>
                <a:gd name="connsiteX94" fmla="*/ 2207353 w 3918670"/>
                <a:gd name="connsiteY94" fmla="*/ 2633768 h 3918670"/>
                <a:gd name="connsiteX95" fmla="*/ 2178635 w 3918670"/>
                <a:gd name="connsiteY95" fmla="*/ 2713830 h 3918670"/>
                <a:gd name="connsiteX96" fmla="*/ 2135123 w 3918670"/>
                <a:gd name="connsiteY96" fmla="*/ 2869167 h 3918670"/>
                <a:gd name="connsiteX97" fmla="*/ 2050275 w 3918670"/>
                <a:gd name="connsiteY97" fmla="*/ 2689028 h 3918670"/>
                <a:gd name="connsiteX98" fmla="*/ 1991534 w 3918670"/>
                <a:gd name="connsiteY98" fmla="*/ 2588951 h 3918670"/>
                <a:gd name="connsiteX99" fmla="*/ 1793120 w 3918670"/>
                <a:gd name="connsiteY99" fmla="*/ 2317872 h 3918670"/>
                <a:gd name="connsiteX100" fmla="*/ 1705662 w 3918670"/>
                <a:gd name="connsiteY100" fmla="*/ 2219971 h 3918670"/>
                <a:gd name="connsiteX101" fmla="*/ 1501156 w 3918670"/>
                <a:gd name="connsiteY101" fmla="*/ 2018511 h 3918670"/>
                <a:gd name="connsiteX102" fmla="*/ 1414568 w 3918670"/>
                <a:gd name="connsiteY102" fmla="*/ 1942366 h 3918670"/>
                <a:gd name="connsiteX103" fmla="*/ 1220941 w 3918670"/>
                <a:gd name="connsiteY103" fmla="*/ 1787464 h 3918670"/>
                <a:gd name="connsiteX104" fmla="*/ 602638 w 3918670"/>
                <a:gd name="connsiteY104" fmla="*/ 1389766 h 3918670"/>
                <a:gd name="connsiteX105" fmla="*/ 1429797 w 3918670"/>
                <a:gd name="connsiteY105" fmla="*/ 1356697 h 3918670"/>
                <a:gd name="connsiteX106" fmla="*/ 1518561 w 3918670"/>
                <a:gd name="connsiteY106" fmla="*/ 1350606 h 3918670"/>
                <a:gd name="connsiteX107" fmla="*/ 1683036 w 3918670"/>
                <a:gd name="connsiteY107" fmla="*/ 1337552 h 3918670"/>
                <a:gd name="connsiteX108" fmla="*/ 1770494 w 3918670"/>
                <a:gd name="connsiteY108" fmla="*/ 1329720 h 3918670"/>
                <a:gd name="connsiteX109" fmla="*/ 2347025 w 3918670"/>
                <a:gd name="connsiteY109" fmla="*/ 1264452 h 3918670"/>
                <a:gd name="connsiteX110" fmla="*/ 2486263 w 3918670"/>
                <a:gd name="connsiteY110" fmla="*/ 1244437 h 3918670"/>
                <a:gd name="connsiteX111" fmla="*/ 3571882 w 3918670"/>
                <a:gd name="connsiteY111" fmla="*/ 1003382 h 3918670"/>
                <a:gd name="connsiteX112" fmla="*/ 3647592 w 3918670"/>
                <a:gd name="connsiteY112" fmla="*/ 1143489 h 3918670"/>
                <a:gd name="connsiteX113" fmla="*/ 1750479 w 3918670"/>
                <a:gd name="connsiteY113" fmla="*/ 979015 h 3918670"/>
                <a:gd name="connsiteX114" fmla="*/ 2223452 w 3918670"/>
                <a:gd name="connsiteY114" fmla="*/ 1192658 h 3918670"/>
                <a:gd name="connsiteX115" fmla="*/ 1766143 w 3918670"/>
                <a:gd name="connsiteY115" fmla="*/ 1242261 h 3918670"/>
                <a:gd name="connsiteX116" fmla="*/ 1750479 w 3918670"/>
                <a:gd name="connsiteY116" fmla="*/ 979015 h 3918670"/>
                <a:gd name="connsiteX117" fmla="*/ 2369651 w 3918670"/>
                <a:gd name="connsiteY117" fmla="*/ 1173513 h 3918670"/>
                <a:gd name="connsiteX118" fmla="*/ 1743952 w 3918670"/>
                <a:gd name="connsiteY118" fmla="*/ 889381 h 3918670"/>
                <a:gd name="connsiteX119" fmla="*/ 1622989 w 3918670"/>
                <a:gd name="connsiteY119" fmla="*/ 114871 h 3918670"/>
                <a:gd name="connsiteX120" fmla="*/ 1959335 w 3918670"/>
                <a:gd name="connsiteY120" fmla="*/ 83978 h 3918670"/>
                <a:gd name="connsiteX121" fmla="*/ 3524454 w 3918670"/>
                <a:gd name="connsiteY121" fmla="*/ 927671 h 3918670"/>
                <a:gd name="connsiteX122" fmla="*/ 2369651 w 3918670"/>
                <a:gd name="connsiteY122" fmla="*/ 1173513 h 391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8" r:id="rId5"/>
    <p:sldLayoutId id="2147483729" r:id="rId6"/>
    <p:sldLayoutId id="2147483721" r:id="rId7"/>
    <p:sldLayoutId id="2147483722" r:id="rId8"/>
    <p:sldLayoutId id="2147483730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3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fr-FR" sz="3200" b="1" kern="1200">
          <a:solidFill>
            <a:srgbClr val="005E6A"/>
          </a:solidFill>
          <a:latin typeface="Segoe UI" panose="020B0502040204020203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5E6A"/>
          </a:solidFill>
          <a:latin typeface="Segoe UI" panose="020B0502040204020203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" pitchFamily="34" charset="0"/>
        <a:buChar char="⁄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536575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81121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07473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4pPr>
      <a:lvl5pPr marL="13477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" pitchFamily="34" charset="0"/>
        <a:buChar char="⁄"/>
        <a:defRPr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6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5C4DAC-6905-4FC3-91C3-78CE8726B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7"/>
          <a:stretch/>
        </p:blipFill>
        <p:spPr>
          <a:xfrm>
            <a:off x="0" y="-131801"/>
            <a:ext cx="12779880" cy="6349290"/>
          </a:xfrm>
          <a:prstGeom prst="rect">
            <a:avLst/>
          </a:prstGeom>
        </p:spPr>
      </p:pic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AB376A4-F51F-4485-9DA5-E3615225B901}"/>
              </a:ext>
            </a:extLst>
          </p:cNvPr>
          <p:cNvSpPr txBox="1"/>
          <p:nvPr/>
        </p:nvSpPr>
        <p:spPr>
          <a:xfrm>
            <a:off x="5795997" y="123091"/>
            <a:ext cx="61180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5400" b="1">
                <a:latin typeface="+mj-lt"/>
              </a:rPr>
              <a:t>Bienvenue</a:t>
            </a:r>
          </a:p>
          <a:p>
            <a:pPr algn="r"/>
            <a:r>
              <a:rPr lang="fr-FR" sz="4800">
                <a:latin typeface="+mj-lt"/>
              </a:rPr>
              <a:t>à l’ENSTA Bretagne</a:t>
            </a:r>
            <a:endParaRPr lang="fr-FR" sz="3200">
              <a:solidFill>
                <a:srgbClr val="43596B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2D9131-DA47-478C-9140-91A868BDFE6D}"/>
              </a:ext>
            </a:extLst>
          </p:cNvPr>
          <p:cNvSpPr txBox="1"/>
          <p:nvPr/>
        </p:nvSpPr>
        <p:spPr>
          <a:xfrm>
            <a:off x="7133435" y="2269251"/>
            <a:ext cx="4780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dirty="0">
                <a:solidFill>
                  <a:srgbClr val="00A2A9"/>
                </a:solidFill>
              </a:rPr>
              <a:t>Janvier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F8EEB6A-158A-4B9F-8046-7BFCDC8570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09" y="6288914"/>
            <a:ext cx="8453241" cy="540896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AE36749-036A-476E-9ECF-6674B31DB8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92" y="6292621"/>
            <a:ext cx="681026" cy="4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3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 noChangeArrowheads="1"/>
          </p:cNvSpPr>
          <p:nvPr/>
        </p:nvSpPr>
        <p:spPr bwMode="auto">
          <a:xfrm>
            <a:off x="478991" y="1340000"/>
            <a:ext cx="8371711" cy="4782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180000" tIns="46800" rIns="72000" bIns="46800" numCol="1" anchor="ctr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endParaRPr lang="fr-FR" altLang="fr-FR" sz="140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9D8558B-D459-42EB-ACC2-850AE3026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69" y="1183551"/>
            <a:ext cx="5683773" cy="379745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AFA70D7-1143-42AC-BB2D-8CB692A17388}"/>
              </a:ext>
            </a:extLst>
          </p:cNvPr>
          <p:cNvSpPr/>
          <p:nvPr/>
        </p:nvSpPr>
        <p:spPr>
          <a:xfrm>
            <a:off x="9038873" y="0"/>
            <a:ext cx="3153127" cy="6245797"/>
          </a:xfrm>
          <a:prstGeom prst="rect">
            <a:avLst/>
          </a:prstGeom>
          <a:solidFill>
            <a:srgbClr val="F085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BCD0521-AF8F-4A4A-9642-DCCACA0FA56F}"/>
              </a:ext>
            </a:extLst>
          </p:cNvPr>
          <p:cNvSpPr/>
          <p:nvPr/>
        </p:nvSpPr>
        <p:spPr>
          <a:xfrm>
            <a:off x="10132151" y="4490492"/>
            <a:ext cx="1696899" cy="1620224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>
                <a:solidFill>
                  <a:schemeClr val="tx1"/>
                </a:solidFill>
              </a:rPr>
              <a:t>thèses 26 </a:t>
            </a:r>
            <a:r>
              <a:rPr lang="fr-FR" b="1">
                <a:solidFill>
                  <a:schemeClr val="tx1"/>
                </a:solidFill>
              </a:rPr>
              <a:t>%</a:t>
            </a:r>
            <a:r>
              <a:rPr lang="fr-FR" sz="1400" b="1">
                <a:solidFill>
                  <a:schemeClr val="tx1"/>
                </a:solidFill>
              </a:rPr>
              <a:t> </a:t>
            </a:r>
            <a:r>
              <a:rPr lang="fr-FR" sz="1600" b="1">
                <a:solidFill>
                  <a:schemeClr val="tx1"/>
                </a:solidFill>
              </a:rPr>
              <a:t>des ingénieurs </a:t>
            </a:r>
            <a:r>
              <a:rPr lang="fr-FR" sz="1500" b="1">
                <a:solidFill>
                  <a:schemeClr val="tx1"/>
                </a:solidFill>
              </a:rPr>
              <a:t>généralistes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6B7CD-3C00-4D58-B89F-4685F477D2C9}"/>
              </a:ext>
            </a:extLst>
          </p:cNvPr>
          <p:cNvSpPr/>
          <p:nvPr/>
        </p:nvSpPr>
        <p:spPr>
          <a:xfrm>
            <a:off x="7054876" y="1"/>
            <a:ext cx="2708930" cy="62457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30BB5F-7CF2-444B-BCC2-CCB2DCDFD3BB}"/>
              </a:ext>
            </a:extLst>
          </p:cNvPr>
          <p:cNvSpPr/>
          <p:nvPr/>
        </p:nvSpPr>
        <p:spPr>
          <a:xfrm>
            <a:off x="7645764" y="4744733"/>
            <a:ext cx="1477030" cy="1477030"/>
          </a:xfrm>
          <a:prstGeom prst="ellipse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/>
              <a:t>109</a:t>
            </a:r>
            <a:r>
              <a:rPr lang="fr-FR" sz="1100" b="1"/>
              <a:t> </a:t>
            </a:r>
            <a:r>
              <a:rPr lang="fr-FR" sz="1400" b="1"/>
              <a:t>MS, masters, PhD</a:t>
            </a:r>
            <a:endParaRPr lang="fr-FR" sz="1100" b="1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6208B65-CBFE-46F9-8EBB-14341683CA54}"/>
              </a:ext>
            </a:extLst>
          </p:cNvPr>
          <p:cNvSpPr/>
          <p:nvPr/>
        </p:nvSpPr>
        <p:spPr>
          <a:xfrm>
            <a:off x="7474441" y="2818996"/>
            <a:ext cx="1797812" cy="1797811"/>
          </a:xfrm>
          <a:prstGeom prst="ellipse">
            <a:avLst/>
          </a:prstGeom>
          <a:solidFill>
            <a:srgbClr val="F085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/>
              <a:t>223</a:t>
            </a:r>
            <a:r>
              <a:rPr lang="fr-FR" b="1"/>
              <a:t> ingénieurs</a:t>
            </a:r>
          </a:p>
          <a:p>
            <a:pPr algn="ctr"/>
            <a:r>
              <a:rPr lang="fr-FR" sz="1400" b="1"/>
              <a:t>&amp; DD masters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12CCF51-692D-4E42-BD76-A704732A5B4D}"/>
              </a:ext>
            </a:extLst>
          </p:cNvPr>
          <p:cNvCxnSpPr>
            <a:cxnSpLocks/>
            <a:stCxn id="25" idx="7"/>
          </p:cNvCxnSpPr>
          <p:nvPr/>
        </p:nvCxnSpPr>
        <p:spPr>
          <a:xfrm flipV="1">
            <a:off x="9008969" y="1900756"/>
            <a:ext cx="1031969" cy="1181523"/>
          </a:xfrm>
          <a:prstGeom prst="line">
            <a:avLst/>
          </a:prstGeom>
          <a:ln w="19050">
            <a:solidFill>
              <a:srgbClr val="F085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1E33796-9C1E-4D7B-BD9A-AD557EBCC244}"/>
              </a:ext>
            </a:extLst>
          </p:cNvPr>
          <p:cNvSpPr txBox="1"/>
          <p:nvPr/>
        </p:nvSpPr>
        <p:spPr>
          <a:xfrm>
            <a:off x="9839916" y="1043424"/>
            <a:ext cx="2273119" cy="3311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>
                <a:solidFill>
                  <a:schemeClr val="bg1"/>
                </a:solidFill>
              </a:rPr>
              <a:t>TYPES DE POSTES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Conception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Études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Sureté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Méthode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Chefs de projet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Logistique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Chantiers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chemeClr val="bg1"/>
                </a:solidFill>
              </a:rPr>
              <a:t>Recherche</a:t>
            </a: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4DE033E-E119-4420-BAF7-40086BBC6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>
          <a:xfrm>
            <a:off x="9918130" y="6300453"/>
            <a:ext cx="505431" cy="47148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28B8D14-5C35-4A0D-9403-007F0653ACC7}"/>
              </a:ext>
            </a:extLst>
          </p:cNvPr>
          <p:cNvGrpSpPr/>
          <p:nvPr/>
        </p:nvGrpSpPr>
        <p:grpSpPr>
          <a:xfrm>
            <a:off x="7318394" y="542801"/>
            <a:ext cx="2156726" cy="2156727"/>
            <a:chOff x="7318394" y="242009"/>
            <a:chExt cx="2156726" cy="2156727"/>
          </a:xfrm>
        </p:grpSpPr>
        <p:sp>
          <p:nvSpPr>
            <p:cNvPr id="66564" name="Ellipse 66563">
              <a:extLst>
                <a:ext uri="{FF2B5EF4-FFF2-40B4-BE49-F238E27FC236}">
                  <a16:creationId xmlns:a16="http://schemas.microsoft.com/office/drawing/2014/main" id="{29C31090-FB04-4076-A0D1-086BC9CCE5D7}"/>
                </a:ext>
              </a:extLst>
            </p:cNvPr>
            <p:cNvSpPr/>
            <p:nvPr/>
          </p:nvSpPr>
          <p:spPr>
            <a:xfrm>
              <a:off x="7318394" y="242009"/>
              <a:ext cx="2156726" cy="215672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4000" b="1"/>
                <a:t>332</a:t>
              </a:r>
              <a:r>
                <a:rPr lang="fr-FR" b="1"/>
                <a:t> diplômés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EFBB675-4999-4611-B295-CCF65BD95965}"/>
                </a:ext>
              </a:extLst>
            </p:cNvPr>
            <p:cNvSpPr txBox="1"/>
            <p:nvPr/>
          </p:nvSpPr>
          <p:spPr>
            <a:xfrm>
              <a:off x="7605108" y="1741350"/>
              <a:ext cx="1532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solidFill>
                    <a:srgbClr val="FFFFFF"/>
                  </a:solidFill>
                </a:rPr>
                <a:t>en 2022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5809387-F69D-4747-AC8C-79F55EF8AD63}"/>
              </a:ext>
            </a:extLst>
          </p:cNvPr>
          <p:cNvSpPr/>
          <p:nvPr/>
        </p:nvSpPr>
        <p:spPr>
          <a:xfrm>
            <a:off x="0" y="0"/>
            <a:ext cx="12192000" cy="866677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951D9E78-A5E3-4D47-9A29-AE8888FBC1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3" y="-6036"/>
            <a:ext cx="11894509" cy="94202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2597150" algn="l"/>
              </a:tabLst>
            </a:pPr>
            <a:r>
              <a:rPr lang="fr-FR" altLang="fr-FR" sz="4800">
                <a:solidFill>
                  <a:srgbClr val="FFFFFF"/>
                </a:solidFill>
                <a:latin typeface="Segoe UI"/>
                <a:cs typeface="Segoe UI"/>
              </a:rPr>
              <a:t>Secteurs partenaires et emploi</a:t>
            </a:r>
            <a:endParaRPr lang="fr-FR" sz="4800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905D9F5-B8C6-3DE7-80A3-102A18A049B3}"/>
              </a:ext>
            </a:extLst>
          </p:cNvPr>
          <p:cNvSpPr txBox="1"/>
          <p:nvPr/>
        </p:nvSpPr>
        <p:spPr>
          <a:xfrm>
            <a:off x="168676" y="6222396"/>
            <a:ext cx="959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Entreprises de la BITD :  Naval Group, MBDA, Airbus, Thales, SAFRAN, CEA, ARQUUS, Nexter…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115950-6509-41F5-9586-C971158628D6}"/>
              </a:ext>
            </a:extLst>
          </p:cNvPr>
          <p:cNvSpPr/>
          <p:nvPr/>
        </p:nvSpPr>
        <p:spPr>
          <a:xfrm>
            <a:off x="3531467" y="5202874"/>
            <a:ext cx="2592878" cy="90784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600" b="1" dirty="0">
                <a:solidFill>
                  <a:srgbClr val="FFFFFF"/>
                </a:solidFill>
              </a:rPr>
              <a:t>45</a:t>
            </a:r>
            <a:r>
              <a:rPr lang="fr-FR" b="1" dirty="0">
                <a:solidFill>
                  <a:srgbClr val="FFFFFF"/>
                </a:solidFill>
              </a:rPr>
              <a:t> %</a:t>
            </a:r>
            <a:br>
              <a:rPr lang="fr-FR" b="1" dirty="0"/>
            </a:br>
            <a:r>
              <a:rPr lang="fr-FR" sz="1300" b="1" dirty="0">
                <a:solidFill>
                  <a:srgbClr val="FFFFFF"/>
                </a:solidFill>
              </a:rPr>
              <a:t>défense (DGA, BITD)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2E87954-CEF9-401C-A14F-58F1A1FAEEBD}"/>
              </a:ext>
            </a:extLst>
          </p:cNvPr>
          <p:cNvSpPr/>
          <p:nvPr/>
        </p:nvSpPr>
        <p:spPr>
          <a:xfrm>
            <a:off x="839529" y="5202874"/>
            <a:ext cx="2592878" cy="907842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3200" b="1" dirty="0">
                <a:solidFill>
                  <a:srgbClr val="FFFFFF"/>
                </a:solidFill>
              </a:rPr>
              <a:t>55</a:t>
            </a:r>
            <a:r>
              <a:rPr lang="fr-FR" sz="1600" b="1" dirty="0">
                <a:solidFill>
                  <a:srgbClr val="FFFFFF"/>
                </a:solidFill>
              </a:rPr>
              <a:t> %</a:t>
            </a:r>
            <a:br>
              <a:rPr lang="fr-FR" sz="1600" b="1" dirty="0"/>
            </a:br>
            <a:r>
              <a:rPr lang="fr-FR" sz="1200" b="1" dirty="0">
                <a:solidFill>
                  <a:srgbClr val="FFFFFF"/>
                </a:solidFill>
              </a:rPr>
              <a:t>maritime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5A656C3-ADEF-4B5E-B6DC-D51C82ADA965}"/>
              </a:ext>
            </a:extLst>
          </p:cNvPr>
          <p:cNvGrpSpPr/>
          <p:nvPr/>
        </p:nvGrpSpPr>
        <p:grpSpPr>
          <a:xfrm>
            <a:off x="523479" y="1111741"/>
            <a:ext cx="1195105" cy="3997234"/>
            <a:chOff x="523479" y="1111741"/>
            <a:chExt cx="1195105" cy="3997234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9BB75B25-2E0C-459D-BCEA-F3BB367377B9}"/>
                </a:ext>
              </a:extLst>
            </p:cNvPr>
            <p:cNvSpPr/>
            <p:nvPr/>
          </p:nvSpPr>
          <p:spPr>
            <a:xfrm flipH="1">
              <a:off x="523479" y="1111741"/>
              <a:ext cx="1195105" cy="3997234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F79AD6F9-BC56-4ADE-A04F-D5BDFF59392B}"/>
                </a:ext>
              </a:extLst>
            </p:cNvPr>
            <p:cNvSpPr/>
            <p:nvPr/>
          </p:nvSpPr>
          <p:spPr>
            <a:xfrm flipH="1" flipV="1">
              <a:off x="523479" y="1241855"/>
              <a:ext cx="1113732" cy="3659429"/>
            </a:xfrm>
            <a:prstGeom prst="arc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D87F782B-F459-4299-8FF2-E67284234DF7}"/>
              </a:ext>
            </a:extLst>
          </p:cNvPr>
          <p:cNvCxnSpPr>
            <a:cxnSpLocks/>
          </p:cNvCxnSpPr>
          <p:nvPr/>
        </p:nvCxnSpPr>
        <p:spPr>
          <a:xfrm rot="16200000" flipH="1">
            <a:off x="-730344" y="4154394"/>
            <a:ext cx="2545460" cy="112247"/>
          </a:xfrm>
          <a:prstGeom prst="bentConnector5">
            <a:avLst>
              <a:gd name="adj1" fmla="val 256"/>
              <a:gd name="adj2" fmla="val -200641"/>
              <a:gd name="adj3" fmla="val 10000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45776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D6DFE26-8EB0-4FAE-B5C6-5854D35F0067}"/>
              </a:ext>
            </a:extLst>
          </p:cNvPr>
          <p:cNvSpPr/>
          <p:nvPr/>
        </p:nvSpPr>
        <p:spPr>
          <a:xfrm>
            <a:off x="108283" y="1695975"/>
            <a:ext cx="3400214" cy="662213"/>
          </a:xfrm>
          <a:prstGeom prst="rect">
            <a:avLst/>
          </a:prstGeom>
          <a:solidFill>
            <a:srgbClr val="FAB6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rgbClr val="F4F4F4"/>
                </a:solidFill>
              </a:rPr>
              <a:t> </a:t>
            </a:r>
            <a:endParaRPr lang="fr-FR" sz="3000" b="1">
              <a:solidFill>
                <a:srgbClr val="F4F4F4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126099-3763-4D25-BC8B-AD8521027106}"/>
              </a:ext>
            </a:extLst>
          </p:cNvPr>
          <p:cNvSpPr/>
          <p:nvPr/>
        </p:nvSpPr>
        <p:spPr>
          <a:xfrm>
            <a:off x="104273" y="3268102"/>
            <a:ext cx="3400214" cy="882793"/>
          </a:xfrm>
          <a:prstGeom prst="rect">
            <a:avLst/>
          </a:prstGeom>
          <a:solidFill>
            <a:srgbClr val="FAB6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rgbClr val="F4F4F4"/>
                </a:solidFill>
              </a:rPr>
              <a:t> </a:t>
            </a:r>
            <a:endParaRPr lang="fr-FR" sz="3000" b="1">
              <a:solidFill>
                <a:srgbClr val="F4F4F4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EEC866-6F88-4F13-BE48-BBE4E110062B}"/>
              </a:ext>
            </a:extLst>
          </p:cNvPr>
          <p:cNvSpPr/>
          <p:nvPr/>
        </p:nvSpPr>
        <p:spPr>
          <a:xfrm>
            <a:off x="112289" y="5044769"/>
            <a:ext cx="3400214" cy="1127721"/>
          </a:xfrm>
          <a:prstGeom prst="rect">
            <a:avLst/>
          </a:prstGeom>
          <a:solidFill>
            <a:srgbClr val="FAB6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>
                <a:solidFill>
                  <a:srgbClr val="F4F4F4"/>
                </a:solidFill>
              </a:rPr>
              <a:t> </a:t>
            </a:r>
            <a:endParaRPr lang="fr-FR" sz="3000" b="1">
              <a:solidFill>
                <a:srgbClr val="F4F4F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233132-C187-43DF-B6E5-D6BACB49587A}"/>
              </a:ext>
            </a:extLst>
          </p:cNvPr>
          <p:cNvSpPr/>
          <p:nvPr/>
        </p:nvSpPr>
        <p:spPr>
          <a:xfrm>
            <a:off x="0" y="0"/>
            <a:ext cx="12192000" cy="866677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772" name="Titre 1"/>
          <p:cNvSpPr>
            <a:spLocks noGrp="1" noChangeArrowheads="1"/>
          </p:cNvSpPr>
          <p:nvPr>
            <p:ph type="title"/>
          </p:nvPr>
        </p:nvSpPr>
        <p:spPr>
          <a:xfrm>
            <a:off x="4723" y="-6036"/>
            <a:ext cx="11894509" cy="942024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tabLst>
                <a:tab pos="2597150" algn="l"/>
              </a:tabLst>
            </a:pPr>
            <a:r>
              <a:rPr lang="fr-FR" altLang="fr-FR" sz="4800" dirty="0">
                <a:solidFill>
                  <a:srgbClr val="FFFFFF"/>
                </a:solidFill>
                <a:latin typeface="Segoe UI"/>
                <a:cs typeface="Segoe UI"/>
              </a:rPr>
              <a:t>Spécificités de la formation des IETA</a:t>
            </a:r>
            <a:endParaRPr lang="fr-FR" sz="48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5C0925-B0D6-48DD-8E1C-9A9A3B85A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505" y="866677"/>
            <a:ext cx="8565772" cy="5378936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3772F320-8B4C-40A3-9EA8-E9293DC4179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0" y="1486666"/>
            <a:ext cx="3508497" cy="4468190"/>
          </a:xfrm>
          <a:noFill/>
        </p:spPr>
        <p:txBody>
          <a:bodyPr lIns="180000" tIns="46800" rIns="72000" bIns="46800" anchor="ctr">
            <a:noAutofit/>
          </a:bodyPr>
          <a:lstStyle/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altLang="fr-FR" sz="2200" b="1">
                <a:solidFill>
                  <a:schemeClr val="tx1"/>
                </a:solidFill>
              </a:rPr>
              <a:t>44 élèves IETA /an</a:t>
            </a: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altLang="fr-FR" sz="2200" b="1">
                <a:solidFill>
                  <a:schemeClr val="tx1"/>
                </a:solidFill>
              </a:rPr>
              <a:t>1 année dans les forces</a:t>
            </a:r>
            <a:br>
              <a:rPr lang="fr-FR" altLang="fr-FR" sz="2200" b="1"/>
            </a:br>
            <a:r>
              <a:rPr lang="fr-FR" altLang="fr-FR" sz="2200">
                <a:solidFill>
                  <a:schemeClr val="tx1"/>
                </a:solidFill>
              </a:rPr>
              <a:t>année 0</a:t>
            </a:r>
            <a:endParaRPr lang="fr-FR" altLang="fr-FR" sz="2200">
              <a:solidFill>
                <a:schemeClr val="tx1"/>
              </a:solidFill>
              <a:ea typeface="Calibri"/>
              <a:cs typeface="Calibri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altLang="fr-FR" sz="2200" b="1">
                <a:solidFill>
                  <a:schemeClr val="tx1"/>
                </a:solidFill>
              </a:rPr>
              <a:t>1 année généraliste </a:t>
            </a:r>
            <a:br>
              <a:rPr lang="fr-FR" altLang="fr-FR" sz="2200" b="1"/>
            </a:br>
            <a:r>
              <a:rPr lang="fr-FR" altLang="fr-FR" sz="2200">
                <a:solidFill>
                  <a:schemeClr val="tx1"/>
                </a:solidFill>
              </a:rPr>
              <a:t>à l’ENSTA Bretagne</a:t>
            </a:r>
            <a:r>
              <a:rPr lang="fr-FR" altLang="fr-FR" sz="2200" b="1">
                <a:solidFill>
                  <a:schemeClr val="tx1"/>
                </a:solidFill>
              </a:rPr>
              <a:t> </a:t>
            </a:r>
            <a:endParaRPr lang="fr-FR" altLang="fr-FR" sz="2200" b="1">
              <a:solidFill>
                <a:schemeClr val="tx1"/>
              </a:solidFill>
              <a:ea typeface="Calibri"/>
              <a:cs typeface="Calibri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altLang="fr-FR" sz="2200" b="1">
                <a:solidFill>
                  <a:schemeClr val="tx1"/>
                </a:solidFill>
              </a:rPr>
              <a:t>2 années de spécialisation</a:t>
            </a:r>
            <a:br>
              <a:rPr lang="fr-FR" altLang="fr-FR" sz="2200" b="1"/>
            </a:br>
            <a:r>
              <a:rPr lang="fr-FR" altLang="fr-FR" sz="2200">
                <a:solidFill>
                  <a:schemeClr val="tx1"/>
                </a:solidFill>
              </a:rPr>
              <a:t>à l’ENSTA Bretagne ou à l’ISAE-</a:t>
            </a:r>
            <a:r>
              <a:rPr lang="fr-FR" altLang="fr-FR" sz="2200" err="1">
                <a:solidFill>
                  <a:schemeClr val="tx1"/>
                </a:solidFill>
              </a:rPr>
              <a:t>Supaéro</a:t>
            </a:r>
            <a:endParaRPr lang="fr-FR" altLang="fr-FR" sz="2200">
              <a:solidFill>
                <a:schemeClr val="tx1"/>
              </a:solidFill>
            </a:endParaRPr>
          </a:p>
          <a:p>
            <a:pPr lvl="1" eaLnBrk="1" hangingPunct="1">
              <a:lnSpc>
                <a:spcPct val="80000"/>
              </a:lnSpc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fr-FR" altLang="fr-FR" sz="1800" b="1">
                <a:solidFill>
                  <a:schemeClr val="tx1"/>
                </a:solidFill>
              </a:rPr>
              <a:t>NRBC à l’X-ENSTA Paris</a:t>
            </a:r>
            <a:br>
              <a:rPr lang="fr-FR" altLang="fr-FR" sz="1800" b="1"/>
            </a:br>
            <a:r>
              <a:rPr lang="fr-FR" altLang="fr-FR" sz="1800">
                <a:solidFill>
                  <a:schemeClr val="tx1"/>
                </a:solidFill>
              </a:rPr>
              <a:t>en année 3</a:t>
            </a:r>
            <a:endParaRPr lang="fr-FR" altLang="fr-FR" sz="1800">
              <a:solidFill>
                <a:schemeClr val="tx1"/>
              </a:solidFill>
              <a:ea typeface="Calibri"/>
              <a:cs typeface="Calibri"/>
            </a:endParaRPr>
          </a:p>
          <a:p>
            <a:pPr eaLnBrk="1" hangingPunct="1">
              <a:lnSpc>
                <a:spcPct val="8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fr-FR" altLang="fr-FR" sz="2200" b="1">
                <a:solidFill>
                  <a:schemeClr val="tx1"/>
                </a:solidFill>
              </a:rPr>
              <a:t>Découverte des centres techniques et des métiers de la DGA </a:t>
            </a:r>
            <a:r>
              <a:rPr lang="fr-FR" altLang="fr-FR" sz="2200">
                <a:solidFill>
                  <a:schemeClr val="tx1"/>
                </a:solidFill>
              </a:rPr>
              <a:t>durant les 3 années de scolarité</a:t>
            </a:r>
            <a:endParaRPr lang="fr-FR" altLang="fr-FR" sz="2200" b="1">
              <a:solidFill>
                <a:schemeClr val="tx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F4E2D5-D379-490D-801A-E885EFCB2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>
          <a:xfrm>
            <a:off x="9918130" y="6300453"/>
            <a:ext cx="505431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16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CD9118-6CAD-4686-9471-92024E968BDA}"/>
              </a:ext>
            </a:extLst>
          </p:cNvPr>
          <p:cNvSpPr/>
          <p:nvPr/>
        </p:nvSpPr>
        <p:spPr>
          <a:xfrm>
            <a:off x="0" y="0"/>
            <a:ext cx="12192000" cy="866677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96A13E14-46FA-4482-A85F-79F6CF6DD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691"/>
            <a:ext cx="7995127" cy="94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3200" b="1" kern="1200">
                <a:solidFill>
                  <a:srgbClr val="005E6A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9pPr>
          </a:lstStyle>
          <a:p>
            <a:pPr algn="ctr">
              <a:tabLst>
                <a:tab pos="2597150" algn="l"/>
              </a:tabLst>
            </a:pPr>
            <a:r>
              <a:rPr lang="fr-FR" altLang="fr-FR" sz="4800" dirty="0">
                <a:solidFill>
                  <a:srgbClr val="FFFFFF"/>
                </a:solidFill>
                <a:latin typeface="Segoe UI"/>
                <a:cs typeface="Segoe UI"/>
              </a:rPr>
              <a:t>Mobilité internationale</a:t>
            </a:r>
            <a:endParaRPr lang="fr-FR" sz="4800" dirty="0">
              <a:solidFill>
                <a:srgbClr val="FFFFFF"/>
              </a:solidFill>
              <a:latin typeface="Segoe UI"/>
              <a:cs typeface="Segoe U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F901208-C0EC-4405-8890-C0BFA2EDA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082" y="2070131"/>
            <a:ext cx="7995127" cy="479432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2F30CBF-8163-4FAA-9E89-5AB8D4DA27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053" y="802910"/>
            <a:ext cx="3248873" cy="3135869"/>
          </a:xfrm>
          <a:prstGeom prst="rect">
            <a:avLst/>
          </a:prstGeom>
        </p:spPr>
      </p:pic>
      <p:sp>
        <p:nvSpPr>
          <p:cNvPr id="31" name="Triangle isocèle 30">
            <a:extLst>
              <a:ext uri="{FF2B5EF4-FFF2-40B4-BE49-F238E27FC236}">
                <a16:creationId xmlns:a16="http://schemas.microsoft.com/office/drawing/2014/main" id="{D1CC7181-6DFB-475B-9787-A7DF012B59F0}"/>
              </a:ext>
            </a:extLst>
          </p:cNvPr>
          <p:cNvSpPr/>
          <p:nvPr/>
        </p:nvSpPr>
        <p:spPr>
          <a:xfrm rot="5058017" flipH="1">
            <a:off x="9661268" y="-2017813"/>
            <a:ext cx="2009775" cy="5599113"/>
          </a:xfrm>
          <a:prstGeom prst="triangle">
            <a:avLst>
              <a:gd name="adj" fmla="val 1326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A0333571-8FBF-479B-8947-51F8C418301B}"/>
              </a:ext>
            </a:extLst>
          </p:cNvPr>
          <p:cNvSpPr/>
          <p:nvPr/>
        </p:nvSpPr>
        <p:spPr>
          <a:xfrm>
            <a:off x="2626586" y="4005331"/>
            <a:ext cx="1181100" cy="1182688"/>
          </a:xfrm>
          <a:prstGeom prst="ellipse">
            <a:avLst/>
          </a:prstGeom>
          <a:solidFill>
            <a:srgbClr val="FFFFFF">
              <a:alpha val="20000"/>
            </a:srgb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4305EE7-1343-4DE3-9DB2-0F5CA6306A51}"/>
              </a:ext>
            </a:extLst>
          </p:cNvPr>
          <p:cNvCxnSpPr>
            <a:cxnSpLocks/>
          </p:cNvCxnSpPr>
          <p:nvPr/>
        </p:nvCxnSpPr>
        <p:spPr>
          <a:xfrm flipV="1">
            <a:off x="3470004" y="3289867"/>
            <a:ext cx="722313" cy="78105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D31BECD5-CFD0-4708-83A1-9FC89513CF88}"/>
              </a:ext>
            </a:extLst>
          </p:cNvPr>
          <p:cNvSpPr/>
          <p:nvPr/>
        </p:nvSpPr>
        <p:spPr>
          <a:xfrm>
            <a:off x="3968648" y="1104375"/>
            <a:ext cx="2535237" cy="2525713"/>
          </a:xfrm>
          <a:prstGeom prst="ellipse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orme libre : forme 34">
            <a:extLst>
              <a:ext uri="{FF2B5EF4-FFF2-40B4-BE49-F238E27FC236}">
                <a16:creationId xmlns:a16="http://schemas.microsoft.com/office/drawing/2014/main" id="{74A6AA76-55AF-441B-ADF5-46947F8056C3}"/>
              </a:ext>
            </a:extLst>
          </p:cNvPr>
          <p:cNvSpPr>
            <a:spLocks/>
          </p:cNvSpPr>
          <p:nvPr/>
        </p:nvSpPr>
        <p:spPr bwMode="auto">
          <a:xfrm>
            <a:off x="8593522" y="2136983"/>
            <a:ext cx="365125" cy="261937"/>
          </a:xfrm>
          <a:custGeom>
            <a:avLst/>
            <a:gdLst>
              <a:gd name="T0" fmla="*/ 1346 w 8588520"/>
              <a:gd name="T1" fmla="*/ 3139 h 6164336"/>
              <a:gd name="T2" fmla="*/ 14202 w 8588520"/>
              <a:gd name="T3" fmla="*/ 3139 h 6164336"/>
              <a:gd name="T4" fmla="*/ 12975 w 8588520"/>
              <a:gd name="T5" fmla="*/ 8935 h 6164336"/>
              <a:gd name="T6" fmla="*/ 10672 w 8588520"/>
              <a:gd name="T7" fmla="*/ 8373 h 6164336"/>
              <a:gd name="T8" fmla="*/ 10403 w 8588520"/>
              <a:gd name="T9" fmla="*/ 8423 h 6164336"/>
              <a:gd name="T10" fmla="*/ 7780 w 8588520"/>
              <a:gd name="T11" fmla="*/ 10349 h 6164336"/>
              <a:gd name="T12" fmla="*/ 5502 w 8588520"/>
              <a:gd name="T13" fmla="*/ 8435 h 6164336"/>
              <a:gd name="T14" fmla="*/ 5220 w 8588520"/>
              <a:gd name="T15" fmla="*/ 8373 h 6164336"/>
              <a:gd name="T16" fmla="*/ 2885 w 8588520"/>
              <a:gd name="T17" fmla="*/ 8942 h 6164336"/>
              <a:gd name="T18" fmla="*/ 7617 w 8588520"/>
              <a:gd name="T19" fmla="*/ 6234 h 6164336"/>
              <a:gd name="T20" fmla="*/ 7918 w 8588520"/>
              <a:gd name="T21" fmla="*/ 6234 h 6164336"/>
              <a:gd name="T22" fmla="*/ 12975 w 8588520"/>
              <a:gd name="T23" fmla="*/ 8935 h 6164336"/>
              <a:gd name="T24" fmla="*/ 15347 w 8588520"/>
              <a:gd name="T25" fmla="*/ 2826 h 6164336"/>
              <a:gd name="T26" fmla="*/ 15322 w 8588520"/>
              <a:gd name="T27" fmla="*/ 2814 h 6164336"/>
              <a:gd name="T28" fmla="*/ 7774 w 8588520"/>
              <a:gd name="T29" fmla="*/ 0 h 6164336"/>
              <a:gd name="T30" fmla="*/ 225 w 8588520"/>
              <a:gd name="T31" fmla="*/ 2820 h 6164336"/>
              <a:gd name="T32" fmla="*/ 200 w 8588520"/>
              <a:gd name="T33" fmla="*/ 2833 h 6164336"/>
              <a:gd name="T34" fmla="*/ 200 w 8588520"/>
              <a:gd name="T35" fmla="*/ 3458 h 6164336"/>
              <a:gd name="T36" fmla="*/ 225 w 8588520"/>
              <a:gd name="T37" fmla="*/ 3470 h 6164336"/>
              <a:gd name="T38" fmla="*/ 438 w 8588520"/>
              <a:gd name="T39" fmla="*/ 7028 h 6164336"/>
              <a:gd name="T40" fmla="*/ 707 w 8588520"/>
              <a:gd name="T41" fmla="*/ 8366 h 6164336"/>
              <a:gd name="T42" fmla="*/ 1139 w 8588520"/>
              <a:gd name="T43" fmla="*/ 7122 h 6164336"/>
              <a:gd name="T44" fmla="*/ 2754 w 8588520"/>
              <a:gd name="T45" fmla="*/ 4415 h 6164336"/>
              <a:gd name="T46" fmla="*/ 2134 w 8588520"/>
              <a:gd name="T47" fmla="*/ 9361 h 6164336"/>
              <a:gd name="T48" fmla="*/ 2485 w 8588520"/>
              <a:gd name="T49" fmla="*/ 9755 h 6164336"/>
              <a:gd name="T50" fmla="*/ 2560 w 8588520"/>
              <a:gd name="T51" fmla="*/ 9748 h 6164336"/>
              <a:gd name="T52" fmla="*/ 7574 w 8588520"/>
              <a:gd name="T53" fmla="*/ 11080 h 6164336"/>
              <a:gd name="T54" fmla="*/ 7786 w 8588520"/>
              <a:gd name="T55" fmla="*/ 11149 h 6164336"/>
              <a:gd name="T56" fmla="*/ 7987 w 8588520"/>
              <a:gd name="T57" fmla="*/ 11093 h 6164336"/>
              <a:gd name="T58" fmla="*/ 13363 w 8588520"/>
              <a:gd name="T59" fmla="*/ 9748 h 6164336"/>
              <a:gd name="T60" fmla="*/ 13438 w 8588520"/>
              <a:gd name="T61" fmla="*/ 9755 h 6164336"/>
              <a:gd name="T62" fmla="*/ 13776 w 8588520"/>
              <a:gd name="T63" fmla="*/ 9342 h 6164336"/>
              <a:gd name="T64" fmla="*/ 12844 w 8588520"/>
              <a:gd name="T65" fmla="*/ 4396 h 6164336"/>
              <a:gd name="T66" fmla="*/ 15347 w 8588520"/>
              <a:gd name="T67" fmla="*/ 3452 h 6164336"/>
              <a:gd name="T68" fmla="*/ 15548 w 8588520"/>
              <a:gd name="T69" fmla="*/ 3139 h 61643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588520" h="6164336">
                <a:moveTo>
                  <a:pt x="4301187" y="3075242"/>
                </a:moveTo>
                <a:lnTo>
                  <a:pt x="744569" y="1738482"/>
                </a:lnTo>
                <a:lnTo>
                  <a:pt x="4301187" y="401720"/>
                </a:lnTo>
                <a:lnTo>
                  <a:pt x="7857804" y="1738482"/>
                </a:lnTo>
                <a:lnTo>
                  <a:pt x="4301187" y="3075242"/>
                </a:lnTo>
                <a:close/>
                <a:moveTo>
                  <a:pt x="7179034" y="4948786"/>
                </a:moveTo>
                <a:lnTo>
                  <a:pt x="5904608" y="4633641"/>
                </a:lnTo>
                <a:lnTo>
                  <a:pt x="5904608" y="4637106"/>
                </a:lnTo>
                <a:cubicBezTo>
                  <a:pt x="5890756" y="4633641"/>
                  <a:pt x="5876903" y="4630179"/>
                  <a:pt x="5863051" y="4630179"/>
                </a:cubicBezTo>
                <a:cubicBezTo>
                  <a:pt x="5821494" y="4630179"/>
                  <a:pt x="5786862" y="4644030"/>
                  <a:pt x="5755694" y="4664810"/>
                </a:cubicBezTo>
                <a:lnTo>
                  <a:pt x="5752231" y="4661346"/>
                </a:lnTo>
                <a:lnTo>
                  <a:pt x="4304650" y="5731448"/>
                </a:lnTo>
                <a:lnTo>
                  <a:pt x="3047540" y="4668272"/>
                </a:lnTo>
                <a:lnTo>
                  <a:pt x="3044077" y="4671737"/>
                </a:lnTo>
                <a:cubicBezTo>
                  <a:pt x="3012909" y="4647495"/>
                  <a:pt x="2971351" y="4630179"/>
                  <a:pt x="2929794" y="4630179"/>
                </a:cubicBezTo>
                <a:cubicBezTo>
                  <a:pt x="2915941" y="4630179"/>
                  <a:pt x="2902089" y="4637106"/>
                  <a:pt x="2888236" y="4637106"/>
                </a:cubicBezTo>
                <a:lnTo>
                  <a:pt x="2888236" y="4633641"/>
                </a:lnTo>
                <a:lnTo>
                  <a:pt x="1596495" y="4952248"/>
                </a:lnTo>
                <a:lnTo>
                  <a:pt x="1897786" y="2583480"/>
                </a:lnTo>
                <a:lnTo>
                  <a:pt x="4214609" y="3452722"/>
                </a:lnTo>
                <a:cubicBezTo>
                  <a:pt x="4238850" y="3463110"/>
                  <a:pt x="4266555" y="3473499"/>
                  <a:pt x="4297724" y="3473499"/>
                </a:cubicBezTo>
                <a:cubicBezTo>
                  <a:pt x="4328892" y="3473499"/>
                  <a:pt x="4356597" y="3466573"/>
                  <a:pt x="4380838" y="3452722"/>
                </a:cubicBezTo>
                <a:lnTo>
                  <a:pt x="6725366" y="2573091"/>
                </a:lnTo>
                <a:lnTo>
                  <a:pt x="7179034" y="4948786"/>
                </a:lnTo>
                <a:close/>
                <a:moveTo>
                  <a:pt x="8602373" y="1738482"/>
                </a:moveTo>
                <a:cubicBezTo>
                  <a:pt x="8602373" y="1662293"/>
                  <a:pt x="8557353" y="1596493"/>
                  <a:pt x="8491554" y="1565326"/>
                </a:cubicBezTo>
                <a:lnTo>
                  <a:pt x="8484627" y="1561862"/>
                </a:lnTo>
                <a:cubicBezTo>
                  <a:pt x="8481164" y="1561862"/>
                  <a:pt x="8481164" y="1561862"/>
                  <a:pt x="8477700" y="1558400"/>
                </a:cubicBezTo>
                <a:lnTo>
                  <a:pt x="4384302" y="20778"/>
                </a:lnTo>
                <a:cubicBezTo>
                  <a:pt x="4360059" y="10389"/>
                  <a:pt x="4332355" y="0"/>
                  <a:pt x="4301187" y="0"/>
                </a:cubicBezTo>
                <a:cubicBezTo>
                  <a:pt x="4270019" y="0"/>
                  <a:pt x="4242314" y="6927"/>
                  <a:pt x="4218072" y="20778"/>
                </a:cubicBezTo>
                <a:lnTo>
                  <a:pt x="124672" y="1561862"/>
                </a:lnTo>
                <a:cubicBezTo>
                  <a:pt x="124672" y="1561862"/>
                  <a:pt x="121209" y="1561862"/>
                  <a:pt x="117746" y="1565326"/>
                </a:cubicBezTo>
                <a:lnTo>
                  <a:pt x="110820" y="1568789"/>
                </a:lnTo>
                <a:cubicBezTo>
                  <a:pt x="45020" y="1599957"/>
                  <a:pt x="0" y="1665755"/>
                  <a:pt x="0" y="1741944"/>
                </a:cubicBezTo>
                <a:cubicBezTo>
                  <a:pt x="0" y="1818133"/>
                  <a:pt x="45020" y="1883933"/>
                  <a:pt x="110820" y="1915100"/>
                </a:cubicBezTo>
                <a:lnTo>
                  <a:pt x="117746" y="1918564"/>
                </a:lnTo>
                <a:cubicBezTo>
                  <a:pt x="117746" y="1918564"/>
                  <a:pt x="121209" y="1918564"/>
                  <a:pt x="124672" y="1922026"/>
                </a:cubicBezTo>
                <a:lnTo>
                  <a:pt x="491762" y="2060551"/>
                </a:lnTo>
                <a:lnTo>
                  <a:pt x="242418" y="3892537"/>
                </a:lnTo>
                <a:cubicBezTo>
                  <a:pt x="100430" y="3951408"/>
                  <a:pt x="0" y="4086470"/>
                  <a:pt x="0" y="4249237"/>
                </a:cubicBezTo>
                <a:cubicBezTo>
                  <a:pt x="0" y="4460486"/>
                  <a:pt x="176619" y="4633641"/>
                  <a:pt x="391332" y="4633641"/>
                </a:cubicBezTo>
                <a:cubicBezTo>
                  <a:pt x="606045" y="4633641"/>
                  <a:pt x="782664" y="4460486"/>
                  <a:pt x="782664" y="4249237"/>
                </a:cubicBezTo>
                <a:cubicBezTo>
                  <a:pt x="782664" y="4124564"/>
                  <a:pt x="723791" y="4017208"/>
                  <a:pt x="630287" y="3944484"/>
                </a:cubicBezTo>
                <a:lnTo>
                  <a:pt x="865778" y="2199075"/>
                </a:lnTo>
                <a:lnTo>
                  <a:pt x="1523770" y="2444955"/>
                </a:lnTo>
                <a:lnTo>
                  <a:pt x="1177459" y="5184277"/>
                </a:lnTo>
                <a:lnTo>
                  <a:pt x="1180922" y="5184277"/>
                </a:lnTo>
                <a:cubicBezTo>
                  <a:pt x="1180922" y="5191203"/>
                  <a:pt x="1177459" y="5201592"/>
                  <a:pt x="1177459" y="5208519"/>
                </a:cubicBezTo>
                <a:cubicBezTo>
                  <a:pt x="1177459" y="5315875"/>
                  <a:pt x="1264036" y="5402452"/>
                  <a:pt x="1374856" y="5402452"/>
                </a:cubicBezTo>
                <a:cubicBezTo>
                  <a:pt x="1388708" y="5402452"/>
                  <a:pt x="1402561" y="5398990"/>
                  <a:pt x="1416413" y="5395526"/>
                </a:cubicBezTo>
                <a:lnTo>
                  <a:pt x="1416413" y="5398990"/>
                </a:lnTo>
                <a:lnTo>
                  <a:pt x="2888236" y="5035363"/>
                </a:lnTo>
                <a:lnTo>
                  <a:pt x="4190367" y="6136632"/>
                </a:lnTo>
                <a:lnTo>
                  <a:pt x="4193830" y="6133168"/>
                </a:lnTo>
                <a:cubicBezTo>
                  <a:pt x="4228462" y="6157410"/>
                  <a:pt x="4266555" y="6174725"/>
                  <a:pt x="4308113" y="6174725"/>
                </a:cubicBezTo>
                <a:cubicBezTo>
                  <a:pt x="4349670" y="6174725"/>
                  <a:pt x="4384302" y="6160874"/>
                  <a:pt x="4415469" y="6140094"/>
                </a:cubicBezTo>
                <a:lnTo>
                  <a:pt x="4418933" y="6143559"/>
                </a:lnTo>
                <a:lnTo>
                  <a:pt x="5914997" y="5035363"/>
                </a:lnTo>
                <a:lnTo>
                  <a:pt x="7393747" y="5398990"/>
                </a:lnTo>
                <a:lnTo>
                  <a:pt x="7393747" y="5395526"/>
                </a:lnTo>
                <a:cubicBezTo>
                  <a:pt x="7407599" y="5398990"/>
                  <a:pt x="7421452" y="5402452"/>
                  <a:pt x="7435304" y="5402452"/>
                </a:cubicBezTo>
                <a:cubicBezTo>
                  <a:pt x="7542661" y="5402452"/>
                  <a:pt x="7629238" y="5315875"/>
                  <a:pt x="7629238" y="5208519"/>
                </a:cubicBezTo>
                <a:cubicBezTo>
                  <a:pt x="7629238" y="5194666"/>
                  <a:pt x="7625775" y="5184277"/>
                  <a:pt x="7622312" y="5173888"/>
                </a:cubicBezTo>
                <a:lnTo>
                  <a:pt x="7625775" y="5173888"/>
                </a:lnTo>
                <a:lnTo>
                  <a:pt x="7106308" y="2434566"/>
                </a:lnTo>
                <a:lnTo>
                  <a:pt x="8484627" y="1915100"/>
                </a:lnTo>
                <a:cubicBezTo>
                  <a:pt x="8488090" y="1915100"/>
                  <a:pt x="8488090" y="1915100"/>
                  <a:pt x="8491554" y="1911637"/>
                </a:cubicBezTo>
                <a:lnTo>
                  <a:pt x="8498479" y="1908173"/>
                </a:lnTo>
                <a:cubicBezTo>
                  <a:pt x="8553889" y="1880469"/>
                  <a:pt x="8602373" y="1818133"/>
                  <a:pt x="8602373" y="1738482"/>
                </a:cubicBezTo>
              </a:path>
            </a:pathLst>
          </a:custGeom>
          <a:solidFill>
            <a:schemeClr val="accent2"/>
          </a:solidFill>
          <a:ln w="34620" cap="flat">
            <a:noFill/>
            <a:prstDash val="solid"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2B3238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aphicFrame>
        <p:nvGraphicFramePr>
          <p:cNvPr id="36" name="Tableau 3">
            <a:extLst>
              <a:ext uri="{FF2B5EF4-FFF2-40B4-BE49-F238E27FC236}">
                <a16:creationId xmlns:a16="http://schemas.microsoft.com/office/drawing/2014/main" id="{9AB895BA-4E44-4AC0-A892-A39D1917C0FB}"/>
              </a:ext>
            </a:extLst>
          </p:cNvPr>
          <p:cNvGraphicFramePr>
            <a:graphicFrameLocks noGrp="1"/>
          </p:cNvGraphicFramePr>
          <p:nvPr/>
        </p:nvGraphicFramePr>
        <p:xfrm>
          <a:off x="5580143" y="5238546"/>
          <a:ext cx="1342736" cy="5146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MALAISIE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Kuala Lumpur :</a:t>
                      </a:r>
                      <a:br>
                        <a:rPr lang="en-US" sz="700" b="1"/>
                      </a:br>
                      <a:r>
                        <a:rPr lang="en-US" sz="700"/>
                        <a:t>National </a:t>
                      </a:r>
                      <a:r>
                        <a:rPr lang="en-US" sz="700" err="1"/>
                        <a:t>Defence</a:t>
                      </a:r>
                      <a:r>
                        <a:rPr lang="en-US" sz="700"/>
                        <a:t> University </a:t>
                      </a:r>
                      <a:br>
                        <a:rPr lang="en-US" sz="700"/>
                      </a:br>
                      <a:r>
                        <a:rPr lang="en-US" sz="700"/>
                        <a:t>of Malaysia</a:t>
                      </a:r>
                      <a:endParaRPr lang="fr-FR" sz="70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Rectangle 36">
            <a:extLst>
              <a:ext uri="{FF2B5EF4-FFF2-40B4-BE49-F238E27FC236}">
                <a16:creationId xmlns:a16="http://schemas.microsoft.com/office/drawing/2014/main" id="{A7AC9BEE-D759-40C7-9017-8826C4A24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113" y="1949468"/>
            <a:ext cx="18004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32</a:t>
            </a:r>
            <a:r>
              <a:rPr kumimoji="0" lang="fr-FR" alt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 </a:t>
            </a:r>
            <a:r>
              <a:rPr kumimoji="0" lang="fr-FR" alt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005E6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DOUBLE DIPLOMES</a:t>
            </a:r>
          </a:p>
        </p:txBody>
      </p:sp>
      <p:graphicFrame>
        <p:nvGraphicFramePr>
          <p:cNvPr id="38" name="Tableau 3">
            <a:extLst>
              <a:ext uri="{FF2B5EF4-FFF2-40B4-BE49-F238E27FC236}">
                <a16:creationId xmlns:a16="http://schemas.microsoft.com/office/drawing/2014/main" id="{10C1EBE5-E1AE-465A-8D82-90F20848D4CC}"/>
              </a:ext>
            </a:extLst>
          </p:cNvPr>
          <p:cNvGraphicFramePr>
            <a:graphicFrameLocks noGrp="1"/>
          </p:cNvGraphicFramePr>
          <p:nvPr/>
        </p:nvGraphicFramePr>
        <p:xfrm>
          <a:off x="3926387" y="4618682"/>
          <a:ext cx="1342736" cy="6380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INDE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Chennaï</a:t>
                      </a:r>
                      <a:r>
                        <a:rPr lang="en-US" sz="700" b="1"/>
                        <a:t> :</a:t>
                      </a:r>
                      <a:br>
                        <a:rPr lang="en-US" sz="700" b="1"/>
                      </a:br>
                      <a:r>
                        <a:rPr lang="en-US" sz="700" b="0"/>
                        <a:t>IIT (Indian Institute of Technology)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Goa :</a:t>
                      </a:r>
                      <a:br>
                        <a:rPr lang="en-US" sz="700" b="1"/>
                      </a:br>
                      <a:r>
                        <a:rPr lang="fr-FR" sz="700" b="0" err="1"/>
                        <a:t>Indian</a:t>
                      </a:r>
                      <a:r>
                        <a:rPr lang="fr-FR" sz="700" b="0"/>
                        <a:t> Institute of </a:t>
                      </a:r>
                      <a:r>
                        <a:rPr lang="fr-FR" sz="700" b="0" err="1"/>
                        <a:t>Technology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Tableau 3">
            <a:extLst>
              <a:ext uri="{FF2B5EF4-FFF2-40B4-BE49-F238E27FC236}">
                <a16:creationId xmlns:a16="http://schemas.microsoft.com/office/drawing/2014/main" id="{219E1D52-7A26-424C-8A40-487385155066}"/>
              </a:ext>
            </a:extLst>
          </p:cNvPr>
          <p:cNvGraphicFramePr>
            <a:graphicFrameLocks noGrp="1"/>
          </p:cNvGraphicFramePr>
          <p:nvPr/>
        </p:nvGraphicFramePr>
        <p:xfrm>
          <a:off x="5322170" y="3170170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tx2"/>
                          </a:solidFill>
                        </a:rPr>
                        <a:t>ITALIE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Milan :</a:t>
                      </a:r>
                      <a:br>
                        <a:rPr lang="en-US" sz="700" b="1"/>
                      </a:br>
                      <a:r>
                        <a:rPr lang="en-US" sz="700" b="0" err="1"/>
                        <a:t>Politecnico</a:t>
                      </a:r>
                      <a:r>
                        <a:rPr lang="en-US" sz="700" b="0"/>
                        <a:t> di Milano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Tableau 3">
            <a:extLst>
              <a:ext uri="{FF2B5EF4-FFF2-40B4-BE49-F238E27FC236}">
                <a16:creationId xmlns:a16="http://schemas.microsoft.com/office/drawing/2014/main" id="{8118D9B1-2FF1-4C11-8B0B-68C3FF068703}"/>
              </a:ext>
            </a:extLst>
          </p:cNvPr>
          <p:cNvGraphicFramePr>
            <a:graphicFrameLocks noGrp="1"/>
          </p:cNvGraphicFramePr>
          <p:nvPr/>
        </p:nvGraphicFramePr>
        <p:xfrm>
          <a:off x="2488294" y="3089398"/>
          <a:ext cx="1342736" cy="5908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ROYAUME-UNI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Cranfield</a:t>
                      </a:r>
                      <a:r>
                        <a:rPr lang="en-US" sz="700" b="0"/>
                        <a:t> University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/>
                        <a:t>University of </a:t>
                      </a:r>
                      <a:r>
                        <a:rPr lang="en-US" sz="700" b="1"/>
                        <a:t>Southampton</a:t>
                      </a:r>
                      <a:endParaRPr lang="en-US" sz="700" b="0"/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 err="1"/>
                        <a:t>Edimbourg</a:t>
                      </a:r>
                      <a:r>
                        <a:rPr lang="en-US" sz="700" b="1"/>
                        <a:t> : </a:t>
                      </a:r>
                      <a:r>
                        <a:rPr lang="fr-FR" sz="700" err="1"/>
                        <a:t>Heriot</a:t>
                      </a:r>
                      <a:r>
                        <a:rPr lang="fr-FR" sz="700"/>
                        <a:t> Watt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1" name="Tableau 3">
            <a:extLst>
              <a:ext uri="{FF2B5EF4-FFF2-40B4-BE49-F238E27FC236}">
                <a16:creationId xmlns:a16="http://schemas.microsoft.com/office/drawing/2014/main" id="{99AEF02C-B411-44AE-ABBF-D29ADB0C7DFA}"/>
              </a:ext>
            </a:extLst>
          </p:cNvPr>
          <p:cNvGraphicFramePr>
            <a:graphicFrameLocks noGrp="1"/>
          </p:cNvGraphicFramePr>
          <p:nvPr/>
        </p:nvGraphicFramePr>
        <p:xfrm>
          <a:off x="6046309" y="1841408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ALLEMAGNE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Chemnitz :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0" err="1"/>
                        <a:t>Technische</a:t>
                      </a:r>
                      <a:r>
                        <a:rPr lang="en-US" sz="700" b="0"/>
                        <a:t> Universität Chemnitz…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Tableau 3">
            <a:extLst>
              <a:ext uri="{FF2B5EF4-FFF2-40B4-BE49-F238E27FC236}">
                <a16:creationId xmlns:a16="http://schemas.microsoft.com/office/drawing/2014/main" id="{3C76D20A-37BA-444F-879C-6B75A68233C7}"/>
              </a:ext>
            </a:extLst>
          </p:cNvPr>
          <p:cNvGraphicFramePr>
            <a:graphicFrameLocks noGrp="1"/>
          </p:cNvGraphicFramePr>
          <p:nvPr/>
        </p:nvGraphicFramePr>
        <p:xfrm>
          <a:off x="761492" y="5559897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ARGENTINE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Buenos Aires :</a:t>
                      </a:r>
                      <a:br>
                        <a:rPr lang="fr-FR" sz="700" b="1"/>
                      </a:br>
                      <a:r>
                        <a:rPr lang="fr-FR" sz="700" b="0"/>
                        <a:t>FIUBA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3" name="Tableau 3">
            <a:extLst>
              <a:ext uri="{FF2B5EF4-FFF2-40B4-BE49-F238E27FC236}">
                <a16:creationId xmlns:a16="http://schemas.microsoft.com/office/drawing/2014/main" id="{0222FFDC-4491-41C2-AB1C-F24C5E570E48}"/>
              </a:ext>
            </a:extLst>
          </p:cNvPr>
          <p:cNvGraphicFramePr>
            <a:graphicFrameLocks noGrp="1"/>
          </p:cNvGraphicFramePr>
          <p:nvPr/>
        </p:nvGraphicFramePr>
        <p:xfrm>
          <a:off x="353090" y="3961204"/>
          <a:ext cx="1342736" cy="72343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USA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Chicago :</a:t>
                      </a:r>
                      <a:br>
                        <a:rPr lang="en-US" sz="700" b="1"/>
                      </a:br>
                      <a:r>
                        <a:rPr lang="en-US" sz="700" b="0"/>
                        <a:t>Illinois Institute of Technology (IIT)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en-US" sz="700" b="1"/>
                        <a:t>Atlanta :</a:t>
                      </a:r>
                      <a:br>
                        <a:rPr lang="en-US" sz="700" b="1"/>
                      </a:br>
                      <a:r>
                        <a:rPr lang="en-US" sz="700" b="0"/>
                        <a:t>Georgia Institute of Technology (Georgia Tech)…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Tableau 3">
            <a:extLst>
              <a:ext uri="{FF2B5EF4-FFF2-40B4-BE49-F238E27FC236}">
                <a16:creationId xmlns:a16="http://schemas.microsoft.com/office/drawing/2014/main" id="{4E08173F-656E-4D32-863E-B9D287BB64A6}"/>
              </a:ext>
            </a:extLst>
          </p:cNvPr>
          <p:cNvGraphicFramePr>
            <a:graphicFrameLocks noGrp="1"/>
          </p:cNvGraphicFramePr>
          <p:nvPr/>
        </p:nvGraphicFramePr>
        <p:xfrm>
          <a:off x="2351556" y="5210195"/>
          <a:ext cx="1342736" cy="71429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BRÉSIL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Recife : </a:t>
                      </a:r>
                      <a:r>
                        <a:rPr lang="pt-BR" sz="700" b="0"/>
                        <a:t>UFPE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Rio De Janeiro : </a:t>
                      </a:r>
                      <a:r>
                        <a:rPr lang="pt-BR" sz="700" b="0"/>
                        <a:t>UFRJ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Uberaba : </a:t>
                      </a:r>
                      <a:r>
                        <a:rPr lang="pt-BR" sz="700" b="0"/>
                        <a:t>UFTM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pt-BR" sz="700" b="1"/>
                        <a:t>Uberlandia : </a:t>
                      </a:r>
                      <a:r>
                        <a:rPr lang="pt-BR" sz="700" b="0"/>
                        <a:t>UFU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Tableau 3">
            <a:extLst>
              <a:ext uri="{FF2B5EF4-FFF2-40B4-BE49-F238E27FC236}">
                <a16:creationId xmlns:a16="http://schemas.microsoft.com/office/drawing/2014/main" id="{A88B1D4D-18B8-4731-8B60-37DE0F0D79D8}"/>
              </a:ext>
            </a:extLst>
          </p:cNvPr>
          <p:cNvGraphicFramePr>
            <a:graphicFrameLocks noGrp="1"/>
          </p:cNvGraphicFramePr>
          <p:nvPr/>
        </p:nvGraphicFramePr>
        <p:xfrm>
          <a:off x="2501247" y="4567804"/>
          <a:ext cx="1342736" cy="4674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LIBAN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Beyrouth : </a:t>
                      </a:r>
                      <a:r>
                        <a:rPr lang="fr-FR" sz="700" b="0"/>
                        <a:t>UL</a:t>
                      </a:r>
                    </a:p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Saïda : </a:t>
                      </a:r>
                      <a:r>
                        <a:rPr lang="fr-FR" sz="700" b="0"/>
                        <a:t>IUT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Tableau 3">
            <a:extLst>
              <a:ext uri="{FF2B5EF4-FFF2-40B4-BE49-F238E27FC236}">
                <a16:creationId xmlns:a16="http://schemas.microsoft.com/office/drawing/2014/main" id="{0912943D-D35F-4DC8-9CFC-4972E7EB189C}"/>
              </a:ext>
            </a:extLst>
          </p:cNvPr>
          <p:cNvGraphicFramePr>
            <a:graphicFrameLocks noGrp="1"/>
          </p:cNvGraphicFramePr>
          <p:nvPr/>
        </p:nvGraphicFramePr>
        <p:xfrm>
          <a:off x="5989940" y="256465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RÉPUBLIQUE TCHÈQUE 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 err="1"/>
                        <a:t>Praha</a:t>
                      </a:r>
                      <a:r>
                        <a:rPr lang="fr-FR" sz="700" b="1"/>
                        <a:t> :</a:t>
                      </a:r>
                      <a:br>
                        <a:rPr lang="fr-FR" sz="700" b="1"/>
                      </a:br>
                      <a:r>
                        <a:rPr lang="fr-FR" sz="700" b="0" err="1"/>
                        <a:t>Czech</a:t>
                      </a:r>
                      <a:r>
                        <a:rPr lang="fr-FR" sz="700" b="0"/>
                        <a:t> </a:t>
                      </a:r>
                      <a:r>
                        <a:rPr lang="fr-FR" sz="700" b="0" err="1"/>
                        <a:t>Technical</a:t>
                      </a:r>
                      <a:r>
                        <a:rPr lang="fr-FR" sz="700" b="0"/>
                        <a:t> </a:t>
                      </a:r>
                      <a:r>
                        <a:rPr lang="fr-FR" sz="700" b="0" err="1"/>
                        <a:t>University</a:t>
                      </a:r>
                      <a:endParaRPr lang="fr-FR" sz="700" b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7" name="Tableau 3">
            <a:extLst>
              <a:ext uri="{FF2B5EF4-FFF2-40B4-BE49-F238E27FC236}">
                <a16:creationId xmlns:a16="http://schemas.microsoft.com/office/drawing/2014/main" id="{828ECDC9-5DAC-4117-9C25-6887876CC541}"/>
              </a:ext>
            </a:extLst>
          </p:cNvPr>
          <p:cNvGraphicFramePr>
            <a:graphicFrameLocks noGrp="1"/>
          </p:cNvGraphicFramePr>
          <p:nvPr/>
        </p:nvGraphicFramePr>
        <p:xfrm>
          <a:off x="5764750" y="1181672"/>
          <a:ext cx="1342736" cy="42930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342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fr-FR" sz="900">
                          <a:solidFill>
                            <a:schemeClr val="accent2"/>
                          </a:solidFill>
                        </a:rPr>
                        <a:t>PAYS-BAS</a:t>
                      </a:r>
                    </a:p>
                  </a:txBody>
                  <a:tcPr marL="36000" marR="36000" marT="36000" marB="3600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300"/>
                        </a:spcBef>
                      </a:pPr>
                      <a:r>
                        <a:rPr lang="fr-FR" sz="700" b="1"/>
                        <a:t>Arnhem :</a:t>
                      </a:r>
                      <a:br>
                        <a:rPr lang="fr-FR" sz="700" b="1"/>
                      </a:br>
                      <a:r>
                        <a:rPr lang="fr-FR" sz="700" b="0"/>
                        <a:t>HAN </a:t>
                      </a:r>
                      <a:r>
                        <a:rPr lang="fr-FR" sz="700" b="0" err="1"/>
                        <a:t>University</a:t>
                      </a:r>
                      <a:r>
                        <a:rPr lang="fr-FR" sz="700" b="0"/>
                        <a:t> of </a:t>
                      </a:r>
                      <a:r>
                        <a:rPr lang="fr-FR" sz="700" b="0" err="1"/>
                        <a:t>Applied</a:t>
                      </a:r>
                      <a:r>
                        <a:rPr lang="fr-FR" sz="700" b="0"/>
                        <a:t> Sciences</a:t>
                      </a: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761B3F7B-8D3E-4312-ABFB-D38993CD89EF}"/>
              </a:ext>
            </a:extLst>
          </p:cNvPr>
          <p:cNvSpPr txBox="1">
            <a:spLocks noChangeArrowheads="1"/>
          </p:cNvSpPr>
          <p:nvPr/>
        </p:nvSpPr>
        <p:spPr>
          <a:xfrm>
            <a:off x="7561783" y="2833564"/>
            <a:ext cx="4277127" cy="3194908"/>
          </a:xfrm>
          <a:prstGeom prst="rect">
            <a:avLst/>
          </a:prstGeom>
          <a:solidFill>
            <a:srgbClr val="FFFFFF"/>
          </a:solidFill>
        </p:spPr>
        <p:txBody>
          <a:bodyPr lIns="180000" tIns="46800" rIns="180000" bIns="46800"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Ouverture au monde (semestre international)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Confronter les approches scientifiques </a:t>
            </a:r>
          </a:p>
          <a:p>
            <a:pPr eaLnBrk="1" hangingPunct="1">
              <a:lnSpc>
                <a:spcPct val="100000"/>
              </a:lnSpc>
              <a:spcBef>
                <a:spcPts val="1800"/>
              </a:spcBef>
            </a:pPr>
            <a:r>
              <a:rPr lang="fr-FR" altLang="fr-FR" sz="2400" b="1" dirty="0"/>
              <a:t>Se préparer à travailler dans des équipes internationales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B992A759-8F1D-405E-9B19-4D0F0A3E0267}"/>
              </a:ext>
            </a:extLst>
          </p:cNvPr>
          <p:cNvGrpSpPr>
            <a:grpSpLocks/>
          </p:cNvGrpSpPr>
          <p:nvPr/>
        </p:nvGrpSpPr>
        <p:grpSpPr bwMode="auto">
          <a:xfrm>
            <a:off x="8132745" y="433338"/>
            <a:ext cx="2347473" cy="1255870"/>
            <a:chOff x="9010167" y="3057680"/>
            <a:chExt cx="2346985" cy="1256151"/>
          </a:xfrm>
        </p:grpSpPr>
        <p:sp>
          <p:nvSpPr>
            <p:cNvPr id="50" name="Rectangle 1694">
              <a:extLst>
                <a:ext uri="{FF2B5EF4-FFF2-40B4-BE49-F238E27FC236}">
                  <a16:creationId xmlns:a16="http://schemas.microsoft.com/office/drawing/2014/main" id="{93134A7C-38C4-4EB8-ABBB-95BECAEE1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3353" y="3611943"/>
              <a:ext cx="2193799" cy="70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accords</a:t>
              </a:r>
              <a:endParaRPr kumimoji="0" lang="fr-FR" altLang="fr-FR" sz="4400" b="1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1697">
              <a:extLst>
                <a:ext uri="{FF2B5EF4-FFF2-40B4-BE49-F238E27FC236}">
                  <a16:creationId xmlns:a16="http://schemas.microsoft.com/office/drawing/2014/main" id="{C0C0CE05-840B-4CFB-866E-C660BEC97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0167" y="3057680"/>
              <a:ext cx="1671905" cy="769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lvl="0" eaLnBrk="1" hangingPunct="1">
                <a:defRPr/>
              </a:pPr>
              <a:r>
                <a:rPr lang="fr-FR" sz="4400" b="1" dirty="0">
                  <a:solidFill>
                    <a:srgbClr val="EFB6AB"/>
                  </a:solidFill>
                  <a:latin typeface="Segoe UI" pitchFamily="34" charset="0"/>
                </a:rPr>
                <a:t>≃100</a:t>
              </a:r>
              <a:r>
                <a:rPr kumimoji="0" lang="fr-FR" alt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Segoe UI" pitchFamily="34" charset="0"/>
                  <a:ea typeface="+mn-ea"/>
                  <a:cs typeface="+mn-cs"/>
                </a:rPr>
                <a:t> </a:t>
              </a:r>
              <a:r>
                <a:rPr kumimoji="0" lang="fr-FR" alt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4F4F4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2" name="Rectangle 1698">
              <a:extLst>
                <a:ext uri="{FF2B5EF4-FFF2-40B4-BE49-F238E27FC236}">
                  <a16:creationId xmlns:a16="http://schemas.microsoft.com/office/drawing/2014/main" id="{70DC33FF-E677-4C27-87D1-B3EA05B49A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93856" y="3596626"/>
              <a:ext cx="184693" cy="277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srgbClr val="F4F4F4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600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5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7" grpId="0"/>
      <p:bldP spid="48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-340624"/>
            <a:ext cx="12174417" cy="8101022"/>
          </a:xfrm>
          <a:prstGeom prst="rect">
            <a:avLst/>
          </a:prstGeom>
        </p:spPr>
      </p:pic>
      <p:sp>
        <p:nvSpPr>
          <p:cNvPr id="22" name="Triangle isocèle 21">
            <a:extLst>
              <a:ext uri="{FF2B5EF4-FFF2-40B4-BE49-F238E27FC236}">
                <a16:creationId xmlns:a16="http://schemas.microsoft.com/office/drawing/2014/main" id="{49127B4A-7BED-40E6-A11F-C1AD1B705ECF}"/>
              </a:ext>
            </a:extLst>
          </p:cNvPr>
          <p:cNvSpPr/>
          <p:nvPr/>
        </p:nvSpPr>
        <p:spPr>
          <a:xfrm rot="13001282" flipH="1">
            <a:off x="-5158589" y="-878839"/>
            <a:ext cx="9540027" cy="4818049"/>
          </a:xfrm>
          <a:prstGeom prst="triangle">
            <a:avLst>
              <a:gd name="adj" fmla="val 86454"/>
            </a:avLst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200"/>
          </a:p>
        </p:txBody>
      </p:sp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32" name="Image 3">
            <a:extLst>
              <a:ext uri="{FF2B5EF4-FFF2-40B4-BE49-F238E27FC236}">
                <a16:creationId xmlns:a16="http://schemas.microsoft.com/office/drawing/2014/main" id="{FC6E8DA0-C978-4D4F-BD78-158F9E2DAE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8"/>
          <a:stretch/>
        </p:blipFill>
        <p:spPr bwMode="auto">
          <a:xfrm>
            <a:off x="5345697" y="4663442"/>
            <a:ext cx="3379513" cy="245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B56B53-862F-4ADF-A9A4-E2F83DECDB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247" y="4663442"/>
            <a:ext cx="3599688" cy="24079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6CE7A94-9F3B-4388-B8CE-2BCE25F448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2" r="7977"/>
          <a:stretch/>
        </p:blipFill>
        <p:spPr>
          <a:xfrm>
            <a:off x="2272541" y="4663442"/>
            <a:ext cx="3255718" cy="247206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A9857DF-D55E-4275-9B4B-1425BC65ED4E}"/>
              </a:ext>
            </a:extLst>
          </p:cNvPr>
          <p:cNvSpPr txBox="1"/>
          <p:nvPr/>
        </p:nvSpPr>
        <p:spPr>
          <a:xfrm>
            <a:off x="241230" y="1340970"/>
            <a:ext cx="446204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FFFF"/>
                </a:solidFill>
                <a:latin typeface="Calibri"/>
                <a:cs typeface="Calibri"/>
              </a:rPr>
              <a:t>Contrats : </a:t>
            </a:r>
            <a:r>
              <a:rPr lang="fr-FR" sz="3200" b="1" dirty="0">
                <a:solidFill>
                  <a:srgbClr val="FFFFFF"/>
                </a:solidFill>
                <a:latin typeface="Calibri"/>
                <a:cs typeface="Calibri"/>
              </a:rPr>
              <a:t>13,9 M€</a:t>
            </a:r>
            <a:endParaRPr lang="fr-FR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FF"/>
                </a:solidFill>
                <a:latin typeface="Calibri"/>
                <a:cs typeface="Calibri"/>
              </a:rPr>
              <a:t>3 </a:t>
            </a:r>
            <a:r>
              <a:rPr lang="fr-FR" b="1" dirty="0">
                <a:solidFill>
                  <a:srgbClr val="FFFFFF"/>
                </a:solidFill>
                <a:latin typeface="Calibri"/>
                <a:cs typeface="Calibri"/>
              </a:rPr>
              <a:t>labos, </a:t>
            </a:r>
            <a:r>
              <a:rPr lang="fr-FR" sz="2800" b="1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r>
              <a:rPr lang="fr-FR" b="1" dirty="0">
                <a:solidFill>
                  <a:srgbClr val="FFFFFF"/>
                </a:solidFill>
                <a:latin typeface="Calibri"/>
                <a:cs typeface="Calibri"/>
              </a:rPr>
              <a:t> équipes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FFFF"/>
                </a:solidFill>
                <a:latin typeface="Calibri"/>
                <a:cs typeface="Calibri"/>
              </a:rPr>
              <a:t>Chaire ANR et labo communs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500" b="1" dirty="0">
                <a:solidFill>
                  <a:srgbClr val="FFFFFF"/>
                </a:solidFill>
                <a:latin typeface="Calibri"/>
                <a:cs typeface="Calibri"/>
              </a:rPr>
              <a:t>277</a:t>
            </a:r>
            <a:r>
              <a:rPr lang="fr-FR" sz="3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FR" sz="1600" b="1" dirty="0">
                <a:solidFill>
                  <a:srgbClr val="FFFFFF"/>
                </a:solidFill>
                <a:latin typeface="Calibri"/>
                <a:cs typeface="Calibri"/>
              </a:rPr>
              <a:t>personnels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FFFFFF"/>
                </a:solidFill>
                <a:latin typeface="Calibri"/>
                <a:cs typeface="Calibri"/>
              </a:rPr>
              <a:t>dont</a:t>
            </a:r>
            <a:r>
              <a:rPr lang="fr-FR" sz="2500" b="1" dirty="0">
                <a:solidFill>
                  <a:srgbClr val="FFFFFF"/>
                </a:solidFill>
                <a:latin typeface="Calibri"/>
                <a:cs typeface="Calibri"/>
              </a:rPr>
              <a:t> 140</a:t>
            </a:r>
            <a:r>
              <a:rPr lang="fr-FR" sz="32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fr-FR" sz="1600" b="1" dirty="0">
                <a:solidFill>
                  <a:srgbClr val="FFFFFF"/>
                </a:solidFill>
                <a:latin typeface="Calibri"/>
                <a:cs typeface="Calibri"/>
              </a:rPr>
              <a:t>doctorants</a:t>
            </a:r>
            <a:endParaRPr lang="fr-FR" sz="1600" dirty="0">
              <a:solidFill>
                <a:srgbClr val="FFFFFF"/>
              </a:solidFill>
              <a:cs typeface="Calibri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C317E1-FBC1-4AC0-9C0C-30DDD387174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1375" y="4212981"/>
            <a:ext cx="4043030" cy="301039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0FA12C9-59C4-4924-BDAE-6882B9BF5C6C}"/>
              </a:ext>
            </a:extLst>
          </p:cNvPr>
          <p:cNvSpPr/>
          <p:nvPr/>
        </p:nvSpPr>
        <p:spPr>
          <a:xfrm>
            <a:off x="-2593" y="-347418"/>
            <a:ext cx="12192000" cy="1521404"/>
          </a:xfrm>
          <a:prstGeom prst="rect">
            <a:avLst/>
          </a:prstGeom>
          <a:solidFill>
            <a:srgbClr val="00A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642675" y="-340624"/>
            <a:ext cx="4790084" cy="217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252000" rIns="91440" bIns="45720" anchor="t">
            <a:spAutoFit/>
          </a:bodyPr>
          <a:lstStyle/>
          <a:p>
            <a:pPr eaLnBrk="1" hangingPunct="1"/>
            <a:r>
              <a:rPr lang="fr-FR" altLang="fr-FR" sz="4800" b="1" dirty="0">
                <a:solidFill>
                  <a:schemeClr val="bg1"/>
                </a:solidFill>
                <a:latin typeface="Segoe UI"/>
                <a:cs typeface="Segoe UI"/>
              </a:rPr>
              <a:t>Recherche</a:t>
            </a:r>
          </a:p>
          <a:p>
            <a:pPr eaLnBrk="1" hangingPunct="1"/>
            <a:r>
              <a:rPr lang="fr-FR" altLang="fr-FR" sz="4800" b="1" dirty="0">
                <a:solidFill>
                  <a:schemeClr val="bg1"/>
                </a:solidFill>
                <a:latin typeface="Segoe UI"/>
                <a:cs typeface="Segoe UI"/>
              </a:rPr>
              <a:t>appliquée</a:t>
            </a:r>
          </a:p>
          <a:p>
            <a:pPr eaLnBrk="1" hangingPunct="1">
              <a:lnSpc>
                <a:spcPct val="80000"/>
              </a:lnSpc>
            </a:pPr>
            <a:endParaRPr lang="fr-FR" altLang="fr-FR" sz="3200" dirty="0">
              <a:solidFill>
                <a:schemeClr val="bg1"/>
              </a:solidFill>
              <a:latin typeface="Segoe UI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032200-42FC-48E1-BDEE-FD17B47F2169}"/>
              </a:ext>
            </a:extLst>
          </p:cNvPr>
          <p:cNvSpPr txBox="1"/>
          <p:nvPr/>
        </p:nvSpPr>
        <p:spPr>
          <a:xfrm>
            <a:off x="5806555" y="153245"/>
            <a:ext cx="1743662" cy="646331"/>
          </a:xfrm>
          <a:prstGeom prst="rect">
            <a:avLst/>
          </a:prstGeom>
          <a:solidFill>
            <a:srgbClr val="F4F4F4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4F4F4"/>
                </a:solidFill>
              </a:rPr>
              <a:t>Sciences mécaniques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64A6D91-64A1-4D79-8EBA-516844532CFC}"/>
              </a:ext>
            </a:extLst>
          </p:cNvPr>
          <p:cNvSpPr txBox="1"/>
          <p:nvPr/>
        </p:nvSpPr>
        <p:spPr>
          <a:xfrm>
            <a:off x="7874811" y="153245"/>
            <a:ext cx="1743662" cy="646331"/>
          </a:xfrm>
          <a:prstGeom prst="rect">
            <a:avLst/>
          </a:prstGeom>
          <a:solidFill>
            <a:srgbClr val="F4F4F4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4F4F4"/>
                </a:solidFill>
              </a:rPr>
              <a:t>Technologies de l’information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040843B-591E-4429-8E31-6B981BC23227}"/>
              </a:ext>
            </a:extLst>
          </p:cNvPr>
          <p:cNvSpPr txBox="1"/>
          <p:nvPr/>
        </p:nvSpPr>
        <p:spPr>
          <a:xfrm>
            <a:off x="9890578" y="153245"/>
            <a:ext cx="1743662" cy="646331"/>
          </a:xfrm>
          <a:prstGeom prst="rect">
            <a:avLst/>
          </a:prstGeom>
          <a:solidFill>
            <a:srgbClr val="F4F4F4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4F4F4"/>
                </a:solidFill>
              </a:rPr>
              <a:t>Sciences de l’éducation</a:t>
            </a:r>
          </a:p>
        </p:txBody>
      </p:sp>
      <p:pic>
        <p:nvPicPr>
          <p:cNvPr id="3" name="Picture 2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15EC57C6-788D-41E0-BF09-BDC7D270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55" y="796885"/>
            <a:ext cx="1743662" cy="84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2">
            <a:extLst>
              <a:ext uri="{FF2B5EF4-FFF2-40B4-BE49-F238E27FC236}">
                <a16:creationId xmlns:a16="http://schemas.microsoft.com/office/drawing/2014/main" id="{19AFC2F6-81ED-4CDB-8015-224AF469B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42" t="-17844" r="-11061" b="-17844"/>
          <a:stretch/>
        </p:blipFill>
        <p:spPr bwMode="auto">
          <a:xfrm>
            <a:off x="7877022" y="786804"/>
            <a:ext cx="1743663" cy="8906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6A1BF1-68B6-4BA5-AE93-113E9E2136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9"/>
          <a:stretch/>
        </p:blipFill>
        <p:spPr>
          <a:xfrm>
            <a:off x="9905710" y="785400"/>
            <a:ext cx="1743662" cy="8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61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contenu 2"/>
          <p:cNvSpPr txBox="1">
            <a:spLocks/>
          </p:cNvSpPr>
          <p:nvPr/>
        </p:nvSpPr>
        <p:spPr>
          <a:xfrm>
            <a:off x="4144963" y="1485190"/>
            <a:ext cx="7818437" cy="4550977"/>
          </a:xfrm>
          <a:prstGeom prst="rect">
            <a:avLst/>
          </a:prstGeom>
          <a:solidFill>
            <a:srgbClr val="FFFFFF"/>
          </a:solidFill>
        </p:spPr>
        <p:txBody>
          <a:bodyPr lIns="180000" tIns="180000" rIns="180000"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Calibri" panose="020F0502020204030204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⁄"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3025775" y="-885825"/>
            <a:ext cx="11010900" cy="8629650"/>
            <a:chOff x="-2819400" y="322729"/>
            <a:chExt cx="11010900" cy="8630771"/>
          </a:xfrm>
        </p:grpSpPr>
        <p:grpSp>
          <p:nvGrpSpPr>
            <p:cNvPr id="10275" name="Groupe 5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10278" name="Groupe 10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13" name="Ellipse 12"/>
                <p:cNvSpPr/>
                <p:nvPr/>
              </p:nvSpPr>
              <p:spPr>
                <a:xfrm>
                  <a:off x="-13277850" y="-4190239"/>
                  <a:ext cx="11925300" cy="11924539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1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4" name="Ellipse 13"/>
                <p:cNvSpPr/>
                <p:nvPr/>
              </p:nvSpPr>
              <p:spPr>
                <a:xfrm>
                  <a:off x="-13012072" y="-3924426"/>
                  <a:ext cx="11393746" cy="11392915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1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5" name="Ellipse 14"/>
                <p:cNvSpPr/>
                <p:nvPr/>
              </p:nvSpPr>
              <p:spPr>
                <a:xfrm>
                  <a:off x="-11010656" y="-1922750"/>
                  <a:ext cx="7390913" cy="7389562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1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6" name="Ellipse 15"/>
                <p:cNvSpPr/>
                <p:nvPr/>
              </p:nvSpPr>
              <p:spPr>
                <a:xfrm>
                  <a:off x="-10687101" y="-1599153"/>
                  <a:ext cx="6743803" cy="6742369"/>
                </a:xfrm>
                <a:prstGeom prst="ellipse">
                  <a:avLst/>
                </a:prstGeom>
                <a:noFill/>
                <a:ln w="190500">
                  <a:solidFill>
                    <a:schemeClr val="tx1">
                      <a:lumMod val="50000"/>
                      <a:lumOff val="50000"/>
                      <a:alpha val="12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17" name="Ellipse 16"/>
                <p:cNvSpPr/>
                <p:nvPr/>
              </p:nvSpPr>
              <p:spPr>
                <a:xfrm>
                  <a:off x="-10153237" y="-1065218"/>
                  <a:ext cx="5676073" cy="5674498"/>
                </a:xfrm>
                <a:prstGeom prst="ellipse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  <a:alpha val="12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12" name="Forme libre : forme 11"/>
              <p:cNvSpPr/>
              <p:nvPr/>
            </p:nvSpPr>
            <p:spPr>
              <a:xfrm rot="20700000">
                <a:off x="-11678566" y="-2932833"/>
                <a:ext cx="8726731" cy="9409729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7" name="Connecteur droit 6"/>
            <p:cNvCxnSpPr>
              <a:cxnSpLocks/>
            </p:cNvCxnSpPr>
            <p:nvPr/>
          </p:nvCxnSpPr>
          <p:spPr>
            <a:xfrm flipV="1">
              <a:off x="4894263" y="322729"/>
              <a:ext cx="1603375" cy="1322560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027738" y="5954323"/>
              <a:ext cx="2163762" cy="469961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1A6D2E8-72CA-40FD-9F7E-E12D1209882B}"/>
              </a:ext>
            </a:extLst>
          </p:cNvPr>
          <p:cNvSpPr/>
          <p:nvPr/>
        </p:nvSpPr>
        <p:spPr>
          <a:xfrm>
            <a:off x="0" y="0"/>
            <a:ext cx="12192000" cy="866677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Titre 1">
            <a:extLst>
              <a:ext uri="{FF2B5EF4-FFF2-40B4-BE49-F238E27FC236}">
                <a16:creationId xmlns:a16="http://schemas.microsoft.com/office/drawing/2014/main" id="{3729FF89-9A1C-43E7-82A3-2267CCE07857}"/>
              </a:ext>
            </a:extLst>
          </p:cNvPr>
          <p:cNvSpPr txBox="1">
            <a:spLocks/>
          </p:cNvSpPr>
          <p:nvPr/>
        </p:nvSpPr>
        <p:spPr bwMode="auto">
          <a:xfrm>
            <a:off x="2956782" y="227224"/>
            <a:ext cx="10194798" cy="65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3200" b="1" kern="1200">
                <a:solidFill>
                  <a:srgbClr val="005E6A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9pPr>
          </a:lstStyle>
          <a:p>
            <a:r>
              <a:rPr lang="fr-FR" altLang="fr-FR" sz="4800">
                <a:solidFill>
                  <a:srgbClr val="FFFFFF"/>
                </a:solidFill>
                <a:latin typeface="Segoe UI"/>
                <a:cs typeface="Segoe UI"/>
              </a:rPr>
              <a:t>Un esprit campus porté par </a:t>
            </a:r>
          </a:p>
          <a:p>
            <a:r>
              <a:rPr lang="fr-FR" altLang="fr-FR" sz="4400">
                <a:latin typeface="Segoe UI"/>
                <a:cs typeface="Segoe UI"/>
              </a:rPr>
              <a:t>50 associations et clubs étudiants</a:t>
            </a:r>
            <a:endParaRPr lang="fr-FR" sz="440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4ABDEDB-74CB-4EB1-928B-FB632CFB15E5}"/>
              </a:ext>
            </a:extLst>
          </p:cNvPr>
          <p:cNvGrpSpPr/>
          <p:nvPr/>
        </p:nvGrpSpPr>
        <p:grpSpPr>
          <a:xfrm>
            <a:off x="-1958" y="1930620"/>
            <a:ext cx="12192368" cy="4927380"/>
            <a:chOff x="-31839" y="1930620"/>
            <a:chExt cx="12222249" cy="5083495"/>
          </a:xfrm>
        </p:grpSpPr>
        <p:grpSp>
          <p:nvGrpSpPr>
            <p:cNvPr id="45" name="Groupe 44"/>
            <p:cNvGrpSpPr>
              <a:grpSpLocks/>
            </p:cNvGrpSpPr>
            <p:nvPr/>
          </p:nvGrpSpPr>
          <p:grpSpPr bwMode="auto">
            <a:xfrm>
              <a:off x="7313132" y="1930620"/>
              <a:ext cx="4877278" cy="4897079"/>
              <a:chOff x="252183" y="1670660"/>
              <a:chExt cx="3861224" cy="3875757"/>
            </a:xfrm>
          </p:grpSpPr>
          <p:pic>
            <p:nvPicPr>
              <p:cNvPr id="10260" name="Espace réservé du contenu 5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27"/>
              <a:stretch>
                <a:fillRect/>
              </a:stretch>
            </p:blipFill>
            <p:spPr bwMode="auto">
              <a:xfrm>
                <a:off x="252183" y="1670660"/>
                <a:ext cx="1932217" cy="1934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61" name="Espace réservé du contenu 5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335" y="3605128"/>
                <a:ext cx="1929072" cy="19344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62" name="Espace réservé du contenu 5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183" y="3598308"/>
                <a:ext cx="1937047" cy="19481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63" name="Espace réservé du contenu 5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335" y="1673308"/>
                <a:ext cx="1929072" cy="19318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0915A6-990E-4EF1-9984-29FA0FB16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839" y="1930620"/>
              <a:ext cx="7260477" cy="5083495"/>
            </a:xfrm>
            <a:prstGeom prst="rect">
              <a:avLst/>
            </a:prstGeom>
          </p:spPr>
        </p:pic>
      </p:grpSp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806FE1BF-30B9-40A7-8A10-953BBCD936BE}"/>
              </a:ext>
            </a:extLst>
          </p:cNvPr>
          <p:cNvSpPr/>
          <p:nvPr/>
        </p:nvSpPr>
        <p:spPr>
          <a:xfrm rot="20704564" flipH="1">
            <a:off x="-2580960" y="-453140"/>
            <a:ext cx="5387171" cy="3162102"/>
          </a:xfrm>
          <a:prstGeom prst="triangle">
            <a:avLst>
              <a:gd name="adj" fmla="val 14203"/>
            </a:avLst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0" name="CustomShape 7">
            <a:extLst>
              <a:ext uri="{FF2B5EF4-FFF2-40B4-BE49-F238E27FC236}">
                <a16:creationId xmlns:a16="http://schemas.microsoft.com/office/drawing/2014/main" id="{238FCB81-FE85-49EC-AABE-9D1CF0A1F9FD}"/>
              </a:ext>
            </a:extLst>
          </p:cNvPr>
          <p:cNvSpPr/>
          <p:nvPr/>
        </p:nvSpPr>
        <p:spPr>
          <a:xfrm>
            <a:off x="-1247868" y="296208"/>
            <a:ext cx="4775200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rIns="36000" anchor="ctr" anchorCtr="1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40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Bien</a:t>
            </a: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40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sur mon</a:t>
            </a: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40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campus</a:t>
            </a:r>
            <a:endParaRPr lang="fr-FR" sz="4000" spc="-1">
              <a:solidFill>
                <a:srgbClr val="43596B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FA5CC89-5148-4C77-8AED-F8215F18F3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76090"/>
            <a:ext cx="1426837" cy="2021352"/>
          </a:xfrm>
          <a:prstGeom prst="rect">
            <a:avLst/>
          </a:prstGeom>
        </p:spPr>
      </p:pic>
      <p:pic>
        <p:nvPicPr>
          <p:cNvPr id="2" name="Image 1" descr="Une image contenant fusée, transport, plein air, herbe&#10;&#10;Description générée automatiquement">
            <a:extLst>
              <a:ext uri="{FF2B5EF4-FFF2-40B4-BE49-F238E27FC236}">
                <a16:creationId xmlns:a16="http://schemas.microsoft.com/office/drawing/2014/main" id="{80D91053-C8C7-A57A-F26C-AC7AFBC3FC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8507" y="4618891"/>
            <a:ext cx="2250832" cy="223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7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22263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2819501"/>
            <a:ext cx="12192000" cy="1645920"/>
          </a:xfrm>
          <a:prstGeom prst="rect">
            <a:avLst/>
          </a:prstGeom>
          <a:gradFill>
            <a:gsLst>
              <a:gs pos="0">
                <a:srgbClr val="01A6AA">
                  <a:alpha val="20000"/>
                </a:srgbClr>
              </a:gs>
              <a:gs pos="10000">
                <a:srgbClr val="01A6AA">
                  <a:alpha val="80000"/>
                </a:srgbClr>
              </a:gs>
              <a:gs pos="50000">
                <a:srgbClr val="01A6AA">
                  <a:alpha val="40000"/>
                </a:srgbClr>
              </a:gs>
              <a:gs pos="39000">
                <a:srgbClr val="01A6AA">
                  <a:alpha val="70000"/>
                </a:srgbClr>
              </a:gs>
              <a:gs pos="100000">
                <a:srgbClr val="01A6AA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55" name="ZoneTexte 4"/>
          <p:cNvSpPr txBox="1">
            <a:spLocks noChangeArrowheads="1"/>
          </p:cNvSpPr>
          <p:nvPr/>
        </p:nvSpPr>
        <p:spPr bwMode="auto">
          <a:xfrm>
            <a:off x="287338" y="3316140"/>
            <a:ext cx="10266362" cy="107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252000" rIns="91440" bIns="45720" anchor="t">
            <a:spAutoFit/>
          </a:bodyPr>
          <a:lstStyle/>
          <a:p>
            <a:r>
              <a:rPr lang="fr-FR" altLang="fr-FR" sz="3600" b="1" i="1" dirty="0">
                <a:latin typeface="Segoe UI"/>
                <a:cs typeface="Segoe UI"/>
              </a:rPr>
              <a:t>Diapos complémentaires au choix</a:t>
            </a:r>
          </a:p>
          <a:p>
            <a:pPr eaLnBrk="1" hangingPunct="1">
              <a:lnSpc>
                <a:spcPct val="80000"/>
              </a:lnSpc>
            </a:pPr>
            <a:endParaRPr lang="fr-FR" altLang="fr-FR" dirty="0">
              <a:latin typeface="Segoe U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1741" y="4460202"/>
            <a:ext cx="12192000" cy="529446"/>
          </a:xfrm>
          <a:prstGeom prst="rect">
            <a:avLst/>
          </a:prstGeom>
          <a:gradFill>
            <a:gsLst>
              <a:gs pos="0">
                <a:srgbClr val="E0735C">
                  <a:alpha val="20000"/>
                </a:srgbClr>
              </a:gs>
              <a:gs pos="10000">
                <a:srgbClr val="E0735C">
                  <a:alpha val="80000"/>
                </a:srgbClr>
              </a:gs>
              <a:gs pos="51000">
                <a:srgbClr val="E0735C">
                  <a:alpha val="40000"/>
                </a:srgbClr>
              </a:gs>
              <a:gs pos="39000">
                <a:srgbClr val="E0735C">
                  <a:alpha val="70000"/>
                </a:srgbClr>
              </a:gs>
              <a:gs pos="100000">
                <a:srgbClr val="E0735C">
                  <a:alpha val="2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159" name="ZoneTexte 31"/>
          <p:cNvSpPr txBox="1">
            <a:spLocks noChangeArrowheads="1"/>
          </p:cNvSpPr>
          <p:nvPr/>
        </p:nvSpPr>
        <p:spPr bwMode="auto">
          <a:xfrm>
            <a:off x="363388" y="4398228"/>
            <a:ext cx="11150010" cy="628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18000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fr-FR" sz="3200" i="1" dirty="0">
                <a:latin typeface="Segoe UI"/>
                <a:cs typeface="Segoe UI"/>
              </a:rPr>
              <a:t>Grands projets et réalisations 2023 </a:t>
            </a:r>
          </a:p>
        </p:txBody>
      </p:sp>
      <p:grpSp>
        <p:nvGrpSpPr>
          <p:cNvPr id="6160" name="Groupe 49"/>
          <p:cNvGrpSpPr>
            <a:grpSpLocks/>
          </p:cNvGrpSpPr>
          <p:nvPr/>
        </p:nvGrpSpPr>
        <p:grpSpPr bwMode="auto">
          <a:xfrm>
            <a:off x="9890125" y="5975350"/>
            <a:ext cx="2063750" cy="663575"/>
            <a:chOff x="0" y="1468794"/>
            <a:chExt cx="12190259" cy="3918670"/>
          </a:xfrm>
        </p:grpSpPr>
        <p:sp>
          <p:nvSpPr>
            <p:cNvPr id="6161" name="Forme libre : forme 50"/>
            <p:cNvSpPr>
              <a:spLocks/>
            </p:cNvSpPr>
            <p:nvPr/>
          </p:nvSpPr>
          <p:spPr bwMode="auto">
            <a:xfrm>
              <a:off x="4576133" y="3922858"/>
              <a:ext cx="780166" cy="1018175"/>
            </a:xfrm>
            <a:custGeom>
              <a:avLst/>
              <a:gdLst>
                <a:gd name="T0" fmla="*/ 577837 w 780166"/>
                <a:gd name="T1" fmla="*/ 485591 h 1018175"/>
                <a:gd name="T2" fmla="*/ 767113 w 780166"/>
                <a:gd name="T3" fmla="*/ 237139 h 1018175"/>
                <a:gd name="T4" fmla="*/ 476890 w 780166"/>
                <a:gd name="T5" fmla="*/ 0 h 1018175"/>
                <a:gd name="T6" fmla="*/ 0 w 780166"/>
                <a:gd name="T7" fmla="*/ 0 h 1018175"/>
                <a:gd name="T8" fmla="*/ 0 w 780166"/>
                <a:gd name="T9" fmla="*/ 1018176 h 1018175"/>
                <a:gd name="T10" fmla="*/ 462095 w 780166"/>
                <a:gd name="T11" fmla="*/ 1018176 h 1018175"/>
                <a:gd name="T12" fmla="*/ 780166 w 780166"/>
                <a:gd name="T13" fmla="*/ 717074 h 1018175"/>
                <a:gd name="T14" fmla="*/ 577837 w 780166"/>
                <a:gd name="T15" fmla="*/ 485591 h 1018175"/>
                <a:gd name="T16" fmla="*/ 453828 w 780166"/>
                <a:gd name="T17" fmla="*/ 854136 h 1018175"/>
                <a:gd name="T18" fmla="*/ 188406 w 780166"/>
                <a:gd name="T19" fmla="*/ 854136 h 1018175"/>
                <a:gd name="T20" fmla="*/ 188406 w 780166"/>
                <a:gd name="T21" fmla="*/ 164039 h 1018175"/>
                <a:gd name="T22" fmla="*/ 464706 w 780166"/>
                <a:gd name="T23" fmla="*/ 164039 h 1018175"/>
                <a:gd name="T24" fmla="*/ 570004 w 780166"/>
                <a:gd name="T25" fmla="*/ 249322 h 1018175"/>
                <a:gd name="T26" fmla="*/ 335041 w 780166"/>
                <a:gd name="T27" fmla="*/ 445996 h 1018175"/>
                <a:gd name="T28" fmla="*/ 335041 w 780166"/>
                <a:gd name="T29" fmla="*/ 567829 h 1018175"/>
                <a:gd name="T30" fmla="*/ 392042 w 780166"/>
                <a:gd name="T31" fmla="*/ 567829 h 1018175"/>
                <a:gd name="T32" fmla="*/ 579142 w 780166"/>
                <a:gd name="T33" fmla="*/ 726647 h 1018175"/>
                <a:gd name="T34" fmla="*/ 453828 w 780166"/>
                <a:gd name="T35" fmla="*/ 854136 h 10181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80166" h="1018175">
                  <a:moveTo>
                    <a:pt x="577837" y="485591"/>
                  </a:moveTo>
                  <a:cubicBezTo>
                    <a:pt x="704021" y="435988"/>
                    <a:pt x="767113" y="352880"/>
                    <a:pt x="767113" y="237139"/>
                  </a:cubicBezTo>
                  <a:cubicBezTo>
                    <a:pt x="767113" y="79191"/>
                    <a:pt x="670517" y="0"/>
                    <a:pt x="476890" y="0"/>
                  </a:cubicBezTo>
                  <a:lnTo>
                    <a:pt x="0" y="0"/>
                  </a:lnTo>
                  <a:lnTo>
                    <a:pt x="0" y="1018176"/>
                  </a:lnTo>
                  <a:lnTo>
                    <a:pt x="462095" y="1018176"/>
                  </a:lnTo>
                  <a:cubicBezTo>
                    <a:pt x="673998" y="1018176"/>
                    <a:pt x="780166" y="917663"/>
                    <a:pt x="780166" y="717074"/>
                  </a:cubicBezTo>
                  <a:cubicBezTo>
                    <a:pt x="779731" y="587844"/>
                    <a:pt x="712288" y="510828"/>
                    <a:pt x="577837" y="485591"/>
                  </a:cubicBezTo>
                  <a:close/>
                  <a:moveTo>
                    <a:pt x="453828" y="854136"/>
                  </a:moveTo>
                  <a:lnTo>
                    <a:pt x="188406" y="854136"/>
                  </a:lnTo>
                  <a:lnTo>
                    <a:pt x="188406" y="164039"/>
                  </a:lnTo>
                  <a:lnTo>
                    <a:pt x="464706" y="164039"/>
                  </a:lnTo>
                  <a:cubicBezTo>
                    <a:pt x="534760" y="164039"/>
                    <a:pt x="570004" y="192757"/>
                    <a:pt x="570004" y="249322"/>
                  </a:cubicBezTo>
                  <a:cubicBezTo>
                    <a:pt x="570004" y="354186"/>
                    <a:pt x="491683" y="419454"/>
                    <a:pt x="335041" y="445996"/>
                  </a:cubicBezTo>
                  <a:lnTo>
                    <a:pt x="335041" y="567829"/>
                  </a:lnTo>
                  <a:lnTo>
                    <a:pt x="392042" y="567829"/>
                  </a:lnTo>
                  <a:cubicBezTo>
                    <a:pt x="516920" y="567829"/>
                    <a:pt x="579142" y="620913"/>
                    <a:pt x="579142" y="726647"/>
                  </a:cubicBezTo>
                  <a:cubicBezTo>
                    <a:pt x="579142" y="811495"/>
                    <a:pt x="537370" y="854136"/>
                    <a:pt x="453828" y="854136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2" name="Forme libre : forme 52"/>
            <p:cNvSpPr>
              <a:spLocks/>
            </p:cNvSpPr>
            <p:nvPr/>
          </p:nvSpPr>
          <p:spPr bwMode="auto">
            <a:xfrm>
              <a:off x="5552537" y="3922858"/>
              <a:ext cx="854136" cy="1017740"/>
            </a:xfrm>
            <a:custGeom>
              <a:avLst/>
              <a:gdLst>
                <a:gd name="T0" fmla="*/ 774510 w 854136"/>
                <a:gd name="T1" fmla="*/ 272819 h 1017740"/>
                <a:gd name="T2" fmla="*/ 462530 w 854136"/>
                <a:gd name="T3" fmla="*/ 0 h 1017740"/>
                <a:gd name="T4" fmla="*/ 0 w 854136"/>
                <a:gd name="T5" fmla="*/ 0 h 1017740"/>
                <a:gd name="T6" fmla="*/ 0 w 854136"/>
                <a:gd name="T7" fmla="*/ 1016435 h 1017740"/>
                <a:gd name="T8" fmla="*/ 192322 w 854136"/>
                <a:gd name="T9" fmla="*/ 1016435 h 1017740"/>
                <a:gd name="T10" fmla="*/ 192322 w 854136"/>
                <a:gd name="T11" fmla="*/ 166215 h 1017740"/>
                <a:gd name="T12" fmla="*/ 450782 w 854136"/>
                <a:gd name="T13" fmla="*/ 166215 h 1017740"/>
                <a:gd name="T14" fmla="*/ 577402 w 854136"/>
                <a:gd name="T15" fmla="*/ 278475 h 1017740"/>
                <a:gd name="T16" fmla="*/ 306758 w 854136"/>
                <a:gd name="T17" fmla="*/ 488637 h 1017740"/>
                <a:gd name="T18" fmla="*/ 306758 w 854136"/>
                <a:gd name="T19" fmla="*/ 574355 h 1017740"/>
                <a:gd name="T20" fmla="*/ 616562 w 854136"/>
                <a:gd name="T21" fmla="*/ 1017741 h 1017740"/>
                <a:gd name="T22" fmla="*/ 854136 w 854136"/>
                <a:gd name="T23" fmla="*/ 1017741 h 1017740"/>
                <a:gd name="T24" fmla="*/ 531714 w 854136"/>
                <a:gd name="T25" fmla="*/ 577836 h 1017740"/>
                <a:gd name="T26" fmla="*/ 774510 w 854136"/>
                <a:gd name="T27" fmla="*/ 272819 h 10177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4136" h="1017740">
                  <a:moveTo>
                    <a:pt x="774510" y="272819"/>
                  </a:moveTo>
                  <a:cubicBezTo>
                    <a:pt x="774510" y="90940"/>
                    <a:pt x="670516" y="0"/>
                    <a:pt x="462530" y="0"/>
                  </a:cubicBezTo>
                  <a:lnTo>
                    <a:pt x="0" y="0"/>
                  </a:lnTo>
                  <a:lnTo>
                    <a:pt x="0" y="1016435"/>
                  </a:lnTo>
                  <a:lnTo>
                    <a:pt x="192322" y="1016435"/>
                  </a:lnTo>
                  <a:lnTo>
                    <a:pt x="192322" y="166215"/>
                  </a:lnTo>
                  <a:lnTo>
                    <a:pt x="450782" y="166215"/>
                  </a:lnTo>
                  <a:cubicBezTo>
                    <a:pt x="535195" y="166215"/>
                    <a:pt x="577402" y="203635"/>
                    <a:pt x="577402" y="278475"/>
                  </a:cubicBezTo>
                  <a:cubicBezTo>
                    <a:pt x="577402" y="387690"/>
                    <a:pt x="487332" y="457744"/>
                    <a:pt x="306758" y="488637"/>
                  </a:cubicBezTo>
                  <a:lnTo>
                    <a:pt x="306758" y="574355"/>
                  </a:lnTo>
                  <a:lnTo>
                    <a:pt x="616562" y="1017741"/>
                  </a:lnTo>
                  <a:lnTo>
                    <a:pt x="854136" y="1017741"/>
                  </a:lnTo>
                  <a:lnTo>
                    <a:pt x="531714" y="577836"/>
                  </a:lnTo>
                  <a:cubicBezTo>
                    <a:pt x="693578" y="497340"/>
                    <a:pt x="774510" y="395522"/>
                    <a:pt x="774510" y="272819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3" name="Forme libre : forme 53"/>
            <p:cNvSpPr>
              <a:spLocks/>
            </p:cNvSpPr>
            <p:nvPr/>
          </p:nvSpPr>
          <p:spPr bwMode="auto">
            <a:xfrm>
              <a:off x="6531987" y="3922858"/>
              <a:ext cx="707066" cy="1018175"/>
            </a:xfrm>
            <a:custGeom>
              <a:avLst/>
              <a:gdLst>
                <a:gd name="T0" fmla="*/ 185361 w 707066"/>
                <a:gd name="T1" fmla="*/ 587409 h 1018175"/>
                <a:gd name="T2" fmla="*/ 672693 w 707066"/>
                <a:gd name="T3" fmla="*/ 587409 h 1018175"/>
                <a:gd name="T4" fmla="*/ 672693 w 707066"/>
                <a:gd name="T5" fmla="*/ 418583 h 1018175"/>
                <a:gd name="T6" fmla="*/ 187536 w 707066"/>
                <a:gd name="T7" fmla="*/ 418583 h 1018175"/>
                <a:gd name="T8" fmla="*/ 187536 w 707066"/>
                <a:gd name="T9" fmla="*/ 162299 h 1018175"/>
                <a:gd name="T10" fmla="*/ 697059 w 707066"/>
                <a:gd name="T11" fmla="*/ 162299 h 1018175"/>
                <a:gd name="T12" fmla="*/ 697059 w 707066"/>
                <a:gd name="T13" fmla="*/ 0 h 1018175"/>
                <a:gd name="T14" fmla="*/ 0 w 707066"/>
                <a:gd name="T15" fmla="*/ 0 h 1018175"/>
                <a:gd name="T16" fmla="*/ 0 w 707066"/>
                <a:gd name="T17" fmla="*/ 1018176 h 1018175"/>
                <a:gd name="T18" fmla="*/ 707066 w 707066"/>
                <a:gd name="T19" fmla="*/ 1018176 h 1018175"/>
                <a:gd name="T20" fmla="*/ 707066 w 707066"/>
                <a:gd name="T21" fmla="*/ 854136 h 1018175"/>
                <a:gd name="T22" fmla="*/ 185361 w 707066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7066" h="1018175">
                  <a:moveTo>
                    <a:pt x="185361" y="587409"/>
                  </a:moveTo>
                  <a:lnTo>
                    <a:pt x="672693" y="587409"/>
                  </a:lnTo>
                  <a:lnTo>
                    <a:pt x="672693" y="418583"/>
                  </a:lnTo>
                  <a:lnTo>
                    <a:pt x="187536" y="418583"/>
                  </a:lnTo>
                  <a:lnTo>
                    <a:pt x="187536" y="162299"/>
                  </a:lnTo>
                  <a:lnTo>
                    <a:pt x="697059" y="162299"/>
                  </a:lnTo>
                  <a:lnTo>
                    <a:pt x="697059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7066" y="1018176"/>
                  </a:lnTo>
                  <a:lnTo>
                    <a:pt x="707066" y="854136"/>
                  </a:lnTo>
                  <a:lnTo>
                    <a:pt x="185361" y="854136"/>
                  </a:lnTo>
                  <a:lnTo>
                    <a:pt x="185361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4" name="Forme libre : forme 55"/>
            <p:cNvSpPr>
              <a:spLocks/>
            </p:cNvSpPr>
            <p:nvPr/>
          </p:nvSpPr>
          <p:spPr bwMode="auto">
            <a:xfrm>
              <a:off x="7343047" y="3922858"/>
              <a:ext cx="772334" cy="1018175"/>
            </a:xfrm>
            <a:custGeom>
              <a:avLst/>
              <a:gdLst>
                <a:gd name="T0" fmla="*/ 772334 w 772334"/>
                <a:gd name="T1" fmla="*/ 0 h 1018175"/>
                <a:gd name="T2" fmla="*/ 0 w 772334"/>
                <a:gd name="T3" fmla="*/ 0 h 1018175"/>
                <a:gd name="T4" fmla="*/ 0 w 772334"/>
                <a:gd name="T5" fmla="*/ 164039 h 1018175"/>
                <a:gd name="T6" fmla="*/ 291964 w 772334"/>
                <a:gd name="T7" fmla="*/ 164039 h 1018175"/>
                <a:gd name="T8" fmla="*/ 291964 w 772334"/>
                <a:gd name="T9" fmla="*/ 1018176 h 1018175"/>
                <a:gd name="T10" fmla="*/ 480370 w 772334"/>
                <a:gd name="T11" fmla="*/ 1018176 h 1018175"/>
                <a:gd name="T12" fmla="*/ 480370 w 772334"/>
                <a:gd name="T13" fmla="*/ 164039 h 1018175"/>
                <a:gd name="T14" fmla="*/ 772334 w 772334"/>
                <a:gd name="T15" fmla="*/ 164039 h 10181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2334" h="1018175">
                  <a:moveTo>
                    <a:pt x="772334" y="0"/>
                  </a:moveTo>
                  <a:lnTo>
                    <a:pt x="0" y="0"/>
                  </a:lnTo>
                  <a:lnTo>
                    <a:pt x="0" y="164039"/>
                  </a:lnTo>
                  <a:lnTo>
                    <a:pt x="291964" y="164039"/>
                  </a:lnTo>
                  <a:lnTo>
                    <a:pt x="291964" y="1018176"/>
                  </a:lnTo>
                  <a:lnTo>
                    <a:pt x="480370" y="1018176"/>
                  </a:lnTo>
                  <a:lnTo>
                    <a:pt x="480370" y="164039"/>
                  </a:lnTo>
                  <a:lnTo>
                    <a:pt x="772334" y="164039"/>
                  </a:lnTo>
                  <a:lnTo>
                    <a:pt x="772334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5" name="Forme libre : forme 56"/>
            <p:cNvSpPr>
              <a:spLocks/>
            </p:cNvSpPr>
            <p:nvPr/>
          </p:nvSpPr>
          <p:spPr bwMode="auto">
            <a:xfrm>
              <a:off x="8062732" y="3922858"/>
              <a:ext cx="1076480" cy="1018175"/>
            </a:xfrm>
            <a:custGeom>
              <a:avLst/>
              <a:gdLst>
                <a:gd name="T0" fmla="*/ 432072 w 1076480"/>
                <a:gd name="T1" fmla="*/ 0 h 1018175"/>
                <a:gd name="T2" fmla="*/ 0 w 1076480"/>
                <a:gd name="T3" fmla="*/ 1018176 h 1018175"/>
                <a:gd name="T4" fmla="*/ 193627 w 1076480"/>
                <a:gd name="T5" fmla="*/ 1018176 h 1018175"/>
                <a:gd name="T6" fmla="*/ 529103 w 1076480"/>
                <a:gd name="T7" fmla="*/ 194498 h 1018175"/>
                <a:gd name="T8" fmla="*/ 689227 w 1076480"/>
                <a:gd name="T9" fmla="*/ 576531 h 1018175"/>
                <a:gd name="T10" fmla="*/ 484286 w 1076480"/>
                <a:gd name="T11" fmla="*/ 576531 h 1018175"/>
                <a:gd name="T12" fmla="*/ 419454 w 1076480"/>
                <a:gd name="T13" fmla="*/ 740571 h 1018175"/>
                <a:gd name="T14" fmla="*/ 757540 w 1076480"/>
                <a:gd name="T15" fmla="*/ 740571 h 1018175"/>
                <a:gd name="T16" fmla="*/ 873281 w 1076480"/>
                <a:gd name="T17" fmla="*/ 1018176 h 1018175"/>
                <a:gd name="T18" fmla="*/ 1076481 w 1076480"/>
                <a:gd name="T19" fmla="*/ 1018176 h 1018175"/>
                <a:gd name="T20" fmla="*/ 634837 w 1076480"/>
                <a:gd name="T21" fmla="*/ 0 h 101817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76480" h="1018175">
                  <a:moveTo>
                    <a:pt x="432072" y="0"/>
                  </a:moveTo>
                  <a:lnTo>
                    <a:pt x="0" y="1018176"/>
                  </a:lnTo>
                  <a:lnTo>
                    <a:pt x="193627" y="1018176"/>
                  </a:lnTo>
                  <a:lnTo>
                    <a:pt x="529103" y="194498"/>
                  </a:lnTo>
                  <a:lnTo>
                    <a:pt x="689227" y="576531"/>
                  </a:lnTo>
                  <a:lnTo>
                    <a:pt x="484286" y="576531"/>
                  </a:lnTo>
                  <a:lnTo>
                    <a:pt x="419454" y="740571"/>
                  </a:lnTo>
                  <a:lnTo>
                    <a:pt x="757540" y="740571"/>
                  </a:lnTo>
                  <a:lnTo>
                    <a:pt x="873281" y="1018176"/>
                  </a:lnTo>
                  <a:lnTo>
                    <a:pt x="1076481" y="1018176"/>
                  </a:lnTo>
                  <a:lnTo>
                    <a:pt x="634837" y="0"/>
                  </a:lnTo>
                  <a:lnTo>
                    <a:pt x="432072" y="0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6" name="Forme libre : forme 57"/>
            <p:cNvSpPr>
              <a:spLocks/>
            </p:cNvSpPr>
            <p:nvPr/>
          </p:nvSpPr>
          <p:spPr bwMode="auto">
            <a:xfrm>
              <a:off x="9264527" y="3916330"/>
              <a:ext cx="847174" cy="1031664"/>
            </a:xfrm>
            <a:custGeom>
              <a:avLst/>
              <a:gdLst>
                <a:gd name="T0" fmla="*/ 0 w 847174"/>
                <a:gd name="T1" fmla="*/ 501257 h 1031664"/>
                <a:gd name="T2" fmla="*/ 538676 w 847174"/>
                <a:gd name="T3" fmla="*/ 1031665 h 1031664"/>
                <a:gd name="T4" fmla="*/ 846740 w 847174"/>
                <a:gd name="T5" fmla="*/ 977711 h 1031664"/>
                <a:gd name="T6" fmla="*/ 846740 w 847174"/>
                <a:gd name="T7" fmla="*/ 554776 h 1031664"/>
                <a:gd name="T8" fmla="*/ 658333 w 847174"/>
                <a:gd name="T9" fmla="*/ 554776 h 1031664"/>
                <a:gd name="T10" fmla="*/ 658333 w 847174"/>
                <a:gd name="T11" fmla="*/ 851091 h 1031664"/>
                <a:gd name="T12" fmla="*/ 541722 w 847174"/>
                <a:gd name="T13" fmla="*/ 868061 h 1031664"/>
                <a:gd name="T14" fmla="*/ 195803 w 847174"/>
                <a:gd name="T15" fmla="*/ 501692 h 1031664"/>
                <a:gd name="T16" fmla="*/ 562608 w 847174"/>
                <a:gd name="T17" fmla="*/ 163605 h 1031664"/>
                <a:gd name="T18" fmla="*/ 847174 w 847174"/>
                <a:gd name="T19" fmla="*/ 220606 h 1031664"/>
                <a:gd name="T20" fmla="*/ 847174 w 847174"/>
                <a:gd name="T21" fmla="*/ 49604 h 1031664"/>
                <a:gd name="T22" fmla="*/ 548248 w 847174"/>
                <a:gd name="T23" fmla="*/ 1 h 1031664"/>
                <a:gd name="T24" fmla="*/ 0 w 847174"/>
                <a:gd name="T25" fmla="*/ 501257 h 10316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7174" h="1031664">
                  <a:moveTo>
                    <a:pt x="0" y="501257"/>
                  </a:moveTo>
                  <a:cubicBezTo>
                    <a:pt x="0" y="854572"/>
                    <a:pt x="179704" y="1031665"/>
                    <a:pt x="538676" y="1031665"/>
                  </a:cubicBezTo>
                  <a:cubicBezTo>
                    <a:pt x="662249" y="1031665"/>
                    <a:pt x="764937" y="1013825"/>
                    <a:pt x="846740" y="977711"/>
                  </a:cubicBezTo>
                  <a:lnTo>
                    <a:pt x="846740" y="554776"/>
                  </a:lnTo>
                  <a:lnTo>
                    <a:pt x="658333" y="554776"/>
                  </a:lnTo>
                  <a:lnTo>
                    <a:pt x="658333" y="851091"/>
                  </a:lnTo>
                  <a:cubicBezTo>
                    <a:pt x="614822" y="862404"/>
                    <a:pt x="575661" y="868061"/>
                    <a:pt x="541722" y="868061"/>
                  </a:cubicBezTo>
                  <a:cubicBezTo>
                    <a:pt x="311109" y="868061"/>
                    <a:pt x="195803" y="745793"/>
                    <a:pt x="195803" y="501692"/>
                  </a:cubicBezTo>
                  <a:cubicBezTo>
                    <a:pt x="195803" y="276301"/>
                    <a:pt x="318072" y="163605"/>
                    <a:pt x="562608" y="163605"/>
                  </a:cubicBezTo>
                  <a:cubicBezTo>
                    <a:pt x="664425" y="163605"/>
                    <a:pt x="759716" y="182750"/>
                    <a:pt x="847174" y="220606"/>
                  </a:cubicBezTo>
                  <a:lnTo>
                    <a:pt x="847174" y="49604"/>
                  </a:lnTo>
                  <a:cubicBezTo>
                    <a:pt x="759281" y="16535"/>
                    <a:pt x="659639" y="1"/>
                    <a:pt x="548248" y="1"/>
                  </a:cubicBezTo>
                  <a:cubicBezTo>
                    <a:pt x="182749" y="-434"/>
                    <a:pt x="0" y="166651"/>
                    <a:pt x="0" y="501257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7" name="Forme libre : forme 58"/>
            <p:cNvSpPr>
              <a:spLocks/>
            </p:cNvSpPr>
            <p:nvPr/>
          </p:nvSpPr>
          <p:spPr bwMode="auto">
            <a:xfrm>
              <a:off x="10325780" y="3922858"/>
              <a:ext cx="907655" cy="1018175"/>
            </a:xfrm>
            <a:custGeom>
              <a:avLst/>
              <a:gdLst>
                <a:gd name="T0" fmla="*/ 726211 w 907655"/>
                <a:gd name="T1" fmla="*/ 741876 h 1018175"/>
                <a:gd name="T2" fmla="*/ 188841 w 907655"/>
                <a:gd name="T3" fmla="*/ 0 h 1018175"/>
                <a:gd name="T4" fmla="*/ 0 w 907655"/>
                <a:gd name="T5" fmla="*/ 0 h 1018175"/>
                <a:gd name="T6" fmla="*/ 0 w 907655"/>
                <a:gd name="T7" fmla="*/ 1018176 h 1018175"/>
                <a:gd name="T8" fmla="*/ 181444 w 907655"/>
                <a:gd name="T9" fmla="*/ 1018176 h 1018175"/>
                <a:gd name="T10" fmla="*/ 181444 w 907655"/>
                <a:gd name="T11" fmla="*/ 260636 h 1018175"/>
                <a:gd name="T12" fmla="*/ 718814 w 907655"/>
                <a:gd name="T13" fmla="*/ 1018176 h 1018175"/>
                <a:gd name="T14" fmla="*/ 907655 w 907655"/>
                <a:gd name="T15" fmla="*/ 1018176 h 1018175"/>
                <a:gd name="T16" fmla="*/ 907655 w 907655"/>
                <a:gd name="T17" fmla="*/ 0 h 1018175"/>
                <a:gd name="T18" fmla="*/ 726211 w 907655"/>
                <a:gd name="T19" fmla="*/ 0 h 1018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7655" h="1018175">
                  <a:moveTo>
                    <a:pt x="726211" y="741876"/>
                  </a:moveTo>
                  <a:lnTo>
                    <a:pt x="188841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181444" y="1018176"/>
                  </a:lnTo>
                  <a:lnTo>
                    <a:pt x="181444" y="260636"/>
                  </a:lnTo>
                  <a:lnTo>
                    <a:pt x="718814" y="1018176"/>
                  </a:lnTo>
                  <a:lnTo>
                    <a:pt x="907655" y="1018176"/>
                  </a:lnTo>
                  <a:lnTo>
                    <a:pt x="907655" y="0"/>
                  </a:lnTo>
                  <a:lnTo>
                    <a:pt x="726211" y="0"/>
                  </a:lnTo>
                  <a:lnTo>
                    <a:pt x="726211" y="74187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8" name="Forme libre : forme 60"/>
            <p:cNvSpPr>
              <a:spLocks/>
            </p:cNvSpPr>
            <p:nvPr/>
          </p:nvSpPr>
          <p:spPr bwMode="auto">
            <a:xfrm>
              <a:off x="11483628" y="3922858"/>
              <a:ext cx="706631" cy="1018175"/>
            </a:xfrm>
            <a:custGeom>
              <a:avLst/>
              <a:gdLst>
                <a:gd name="T0" fmla="*/ 184925 w 706631"/>
                <a:gd name="T1" fmla="*/ 587409 h 1018175"/>
                <a:gd name="T2" fmla="*/ 672257 w 706631"/>
                <a:gd name="T3" fmla="*/ 587409 h 1018175"/>
                <a:gd name="T4" fmla="*/ 672257 w 706631"/>
                <a:gd name="T5" fmla="*/ 418583 h 1018175"/>
                <a:gd name="T6" fmla="*/ 187101 w 706631"/>
                <a:gd name="T7" fmla="*/ 418583 h 1018175"/>
                <a:gd name="T8" fmla="*/ 187101 w 706631"/>
                <a:gd name="T9" fmla="*/ 162299 h 1018175"/>
                <a:gd name="T10" fmla="*/ 696624 w 706631"/>
                <a:gd name="T11" fmla="*/ 162299 h 1018175"/>
                <a:gd name="T12" fmla="*/ 696624 w 706631"/>
                <a:gd name="T13" fmla="*/ 0 h 1018175"/>
                <a:gd name="T14" fmla="*/ 0 w 706631"/>
                <a:gd name="T15" fmla="*/ 0 h 1018175"/>
                <a:gd name="T16" fmla="*/ 0 w 706631"/>
                <a:gd name="T17" fmla="*/ 1018176 h 1018175"/>
                <a:gd name="T18" fmla="*/ 706632 w 706631"/>
                <a:gd name="T19" fmla="*/ 1018176 h 1018175"/>
                <a:gd name="T20" fmla="*/ 706632 w 706631"/>
                <a:gd name="T21" fmla="*/ 854136 h 1018175"/>
                <a:gd name="T22" fmla="*/ 184925 w 706631"/>
                <a:gd name="T23" fmla="*/ 854136 h 1018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06631" h="1018175">
                  <a:moveTo>
                    <a:pt x="184925" y="587409"/>
                  </a:moveTo>
                  <a:lnTo>
                    <a:pt x="672257" y="587409"/>
                  </a:lnTo>
                  <a:lnTo>
                    <a:pt x="672257" y="418583"/>
                  </a:lnTo>
                  <a:lnTo>
                    <a:pt x="187101" y="418583"/>
                  </a:lnTo>
                  <a:lnTo>
                    <a:pt x="187101" y="162299"/>
                  </a:lnTo>
                  <a:lnTo>
                    <a:pt x="696624" y="162299"/>
                  </a:lnTo>
                  <a:lnTo>
                    <a:pt x="696624" y="0"/>
                  </a:lnTo>
                  <a:lnTo>
                    <a:pt x="0" y="0"/>
                  </a:lnTo>
                  <a:lnTo>
                    <a:pt x="0" y="1018176"/>
                  </a:lnTo>
                  <a:lnTo>
                    <a:pt x="706632" y="1018176"/>
                  </a:lnTo>
                  <a:lnTo>
                    <a:pt x="706632" y="854136"/>
                  </a:lnTo>
                  <a:lnTo>
                    <a:pt x="184925" y="854136"/>
                  </a:lnTo>
                  <a:lnTo>
                    <a:pt x="184925" y="58740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69" name="Forme libre : forme 61"/>
            <p:cNvSpPr>
              <a:spLocks/>
            </p:cNvSpPr>
            <p:nvPr/>
          </p:nvSpPr>
          <p:spPr bwMode="auto">
            <a:xfrm>
              <a:off x="4575698" y="1919575"/>
              <a:ext cx="1178734" cy="1677378"/>
            </a:xfrm>
            <a:custGeom>
              <a:avLst/>
              <a:gdLst>
                <a:gd name="T0" fmla="*/ 1178734 w 1178734"/>
                <a:gd name="T1" fmla="*/ 1370186 h 1677378"/>
                <a:gd name="T2" fmla="*/ 341567 w 1178734"/>
                <a:gd name="T3" fmla="*/ 1370186 h 1677378"/>
                <a:gd name="T4" fmla="*/ 341567 w 1178734"/>
                <a:gd name="T5" fmla="*/ 986412 h 1677378"/>
                <a:gd name="T6" fmla="*/ 1123909 w 1178734"/>
                <a:gd name="T7" fmla="*/ 986412 h 1677378"/>
                <a:gd name="T8" fmla="*/ 1123909 w 1178734"/>
                <a:gd name="T9" fmla="*/ 671387 h 1677378"/>
                <a:gd name="T10" fmla="*/ 345049 w 1178734"/>
                <a:gd name="T11" fmla="*/ 671387 h 1677378"/>
                <a:gd name="T12" fmla="*/ 345049 w 1178734"/>
                <a:gd name="T13" fmla="*/ 305018 h 1677378"/>
                <a:gd name="T14" fmla="*/ 1162635 w 1178734"/>
                <a:gd name="T15" fmla="*/ 305018 h 1677378"/>
                <a:gd name="T16" fmla="*/ 1162635 w 1178734"/>
                <a:gd name="T17" fmla="*/ 0 h 1677378"/>
                <a:gd name="T18" fmla="*/ 0 w 1178734"/>
                <a:gd name="T19" fmla="*/ 0 h 1677378"/>
                <a:gd name="T20" fmla="*/ 0 w 1178734"/>
                <a:gd name="T21" fmla="*/ 1677379 h 1677378"/>
                <a:gd name="T22" fmla="*/ 1178734 w 1178734"/>
                <a:gd name="T23" fmla="*/ 1677379 h 167737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178734" h="1677378">
                  <a:moveTo>
                    <a:pt x="1178734" y="1370186"/>
                  </a:moveTo>
                  <a:lnTo>
                    <a:pt x="341567" y="1370186"/>
                  </a:lnTo>
                  <a:lnTo>
                    <a:pt x="341567" y="986412"/>
                  </a:lnTo>
                  <a:lnTo>
                    <a:pt x="1123909" y="986412"/>
                  </a:lnTo>
                  <a:lnTo>
                    <a:pt x="1123909" y="671387"/>
                  </a:lnTo>
                  <a:lnTo>
                    <a:pt x="345049" y="671387"/>
                  </a:lnTo>
                  <a:lnTo>
                    <a:pt x="345049" y="305018"/>
                  </a:lnTo>
                  <a:lnTo>
                    <a:pt x="1162635" y="305018"/>
                  </a:lnTo>
                  <a:lnTo>
                    <a:pt x="1162635" y="0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1178734" y="1677379"/>
                  </a:lnTo>
                  <a:lnTo>
                    <a:pt x="1178734" y="1370186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0" name="Forme libre : forme 62"/>
            <p:cNvSpPr>
              <a:spLocks/>
            </p:cNvSpPr>
            <p:nvPr/>
          </p:nvSpPr>
          <p:spPr bwMode="auto">
            <a:xfrm>
              <a:off x="7818631" y="1908698"/>
              <a:ext cx="1334941" cy="1700440"/>
            </a:xfrm>
            <a:custGeom>
              <a:avLst/>
              <a:gdLst>
                <a:gd name="T0" fmla="*/ 779296 w 1334941"/>
                <a:gd name="T1" fmla="*/ 684440 h 1700440"/>
                <a:gd name="T2" fmla="*/ 523446 w 1334941"/>
                <a:gd name="T3" fmla="*/ 684440 h 1700440"/>
                <a:gd name="T4" fmla="*/ 347224 w 1334941"/>
                <a:gd name="T5" fmla="*/ 524317 h 1700440"/>
                <a:gd name="T6" fmla="*/ 735784 w 1334941"/>
                <a:gd name="T7" fmla="*/ 306758 h 1700440"/>
                <a:gd name="T8" fmla="*/ 1247483 w 1334941"/>
                <a:gd name="T9" fmla="*/ 396827 h 1700440"/>
                <a:gd name="T10" fmla="*/ 1277506 w 1334941"/>
                <a:gd name="T11" fmla="*/ 408140 h 1700440"/>
                <a:gd name="T12" fmla="*/ 1277506 w 1334941"/>
                <a:gd name="T13" fmla="*/ 85718 h 1700440"/>
                <a:gd name="T14" fmla="*/ 1262277 w 1334941"/>
                <a:gd name="T15" fmla="*/ 80932 h 1700440"/>
                <a:gd name="T16" fmla="*/ 735784 w 1334941"/>
                <a:gd name="T17" fmla="*/ 0 h 1700440"/>
                <a:gd name="T18" fmla="*/ 0 w 1334941"/>
                <a:gd name="T19" fmla="*/ 524752 h 1700440"/>
                <a:gd name="T20" fmla="*/ 523446 w 1334941"/>
                <a:gd name="T21" fmla="*/ 1003817 h 1700440"/>
                <a:gd name="T22" fmla="*/ 779296 w 1334941"/>
                <a:gd name="T23" fmla="*/ 1003817 h 1700440"/>
                <a:gd name="T24" fmla="*/ 987717 w 1334941"/>
                <a:gd name="T25" fmla="*/ 1164375 h 1700440"/>
                <a:gd name="T26" fmla="*/ 634401 w 1334941"/>
                <a:gd name="T27" fmla="*/ 1393247 h 1700440"/>
                <a:gd name="T28" fmla="*/ 87459 w 1334941"/>
                <a:gd name="T29" fmla="*/ 1303178 h 1700440"/>
                <a:gd name="T30" fmla="*/ 57435 w 1334941"/>
                <a:gd name="T31" fmla="*/ 1291865 h 1700440"/>
                <a:gd name="T32" fmla="*/ 57435 w 1334941"/>
                <a:gd name="T33" fmla="*/ 1614287 h 1700440"/>
                <a:gd name="T34" fmla="*/ 72664 w 1334941"/>
                <a:gd name="T35" fmla="*/ 1619508 h 1700440"/>
                <a:gd name="T36" fmla="*/ 634401 w 1334941"/>
                <a:gd name="T37" fmla="*/ 1700440 h 1700440"/>
                <a:gd name="T38" fmla="*/ 1334941 w 1334941"/>
                <a:gd name="T39" fmla="*/ 1164375 h 1700440"/>
                <a:gd name="T40" fmla="*/ 779296 w 1334941"/>
                <a:gd name="T41" fmla="*/ 684440 h 17004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34941" h="1700440">
                  <a:moveTo>
                    <a:pt x="779296" y="684440"/>
                  </a:moveTo>
                  <a:lnTo>
                    <a:pt x="523446" y="684440"/>
                  </a:lnTo>
                  <a:cubicBezTo>
                    <a:pt x="403354" y="684440"/>
                    <a:pt x="347224" y="633531"/>
                    <a:pt x="347224" y="524317"/>
                  </a:cubicBezTo>
                  <a:cubicBezTo>
                    <a:pt x="347224" y="378117"/>
                    <a:pt x="474278" y="306758"/>
                    <a:pt x="735784" y="306758"/>
                  </a:cubicBezTo>
                  <a:cubicBezTo>
                    <a:pt x="915052" y="306758"/>
                    <a:pt x="1086924" y="337216"/>
                    <a:pt x="1247483" y="396827"/>
                  </a:cubicBezTo>
                  <a:lnTo>
                    <a:pt x="1277506" y="408140"/>
                  </a:lnTo>
                  <a:lnTo>
                    <a:pt x="1277506" y="85718"/>
                  </a:lnTo>
                  <a:lnTo>
                    <a:pt x="1262277" y="80932"/>
                  </a:lnTo>
                  <a:cubicBezTo>
                    <a:pt x="1096932" y="26977"/>
                    <a:pt x="919839" y="0"/>
                    <a:pt x="735784" y="0"/>
                  </a:cubicBezTo>
                  <a:cubicBezTo>
                    <a:pt x="247582" y="0"/>
                    <a:pt x="0" y="176658"/>
                    <a:pt x="0" y="524752"/>
                  </a:cubicBezTo>
                  <a:cubicBezTo>
                    <a:pt x="0" y="842823"/>
                    <a:pt x="176223" y="1003817"/>
                    <a:pt x="523446" y="1003817"/>
                  </a:cubicBezTo>
                  <a:lnTo>
                    <a:pt x="779296" y="1003817"/>
                  </a:lnTo>
                  <a:cubicBezTo>
                    <a:pt x="965961" y="1003817"/>
                    <a:pt x="987717" y="1095191"/>
                    <a:pt x="987717" y="1164375"/>
                  </a:cubicBezTo>
                  <a:cubicBezTo>
                    <a:pt x="987717" y="1318407"/>
                    <a:pt x="871976" y="1393247"/>
                    <a:pt x="634401" y="1393247"/>
                  </a:cubicBezTo>
                  <a:cubicBezTo>
                    <a:pt x="431637" y="1393247"/>
                    <a:pt x="247582" y="1362789"/>
                    <a:pt x="87459" y="1303178"/>
                  </a:cubicBezTo>
                  <a:lnTo>
                    <a:pt x="57435" y="1291865"/>
                  </a:lnTo>
                  <a:lnTo>
                    <a:pt x="57435" y="1614287"/>
                  </a:lnTo>
                  <a:lnTo>
                    <a:pt x="72664" y="1619508"/>
                  </a:lnTo>
                  <a:cubicBezTo>
                    <a:pt x="237574" y="1673463"/>
                    <a:pt x="426850" y="1700440"/>
                    <a:pt x="634401" y="1700440"/>
                  </a:cubicBezTo>
                  <a:cubicBezTo>
                    <a:pt x="1099107" y="1700440"/>
                    <a:pt x="1334941" y="1520302"/>
                    <a:pt x="1334941" y="1164375"/>
                  </a:cubicBezTo>
                  <a:cubicBezTo>
                    <a:pt x="1334941" y="845434"/>
                    <a:pt x="1148276" y="684440"/>
                    <a:pt x="779296" y="684440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1" name="Forme libre : forme 63"/>
            <p:cNvSpPr>
              <a:spLocks/>
            </p:cNvSpPr>
            <p:nvPr/>
          </p:nvSpPr>
          <p:spPr bwMode="auto">
            <a:xfrm>
              <a:off x="9253214" y="1919575"/>
              <a:ext cx="1283161" cy="1677378"/>
            </a:xfrm>
            <a:custGeom>
              <a:avLst/>
              <a:gdLst>
                <a:gd name="T0" fmla="*/ 467752 w 1283161"/>
                <a:gd name="T1" fmla="*/ 1677379 h 1677378"/>
                <a:gd name="T2" fmla="*/ 814975 w 1283161"/>
                <a:gd name="T3" fmla="*/ 1677379 h 1677378"/>
                <a:gd name="T4" fmla="*/ 814975 w 1283161"/>
                <a:gd name="T5" fmla="*/ 307193 h 1677378"/>
                <a:gd name="T6" fmla="*/ 1283162 w 1283161"/>
                <a:gd name="T7" fmla="*/ 307193 h 1677378"/>
                <a:gd name="T8" fmla="*/ 1283162 w 1283161"/>
                <a:gd name="T9" fmla="*/ 0 h 1677378"/>
                <a:gd name="T10" fmla="*/ 0 w 1283161"/>
                <a:gd name="T11" fmla="*/ 0 h 1677378"/>
                <a:gd name="T12" fmla="*/ 0 w 1283161"/>
                <a:gd name="T13" fmla="*/ 307193 h 1677378"/>
                <a:gd name="T14" fmla="*/ 467752 w 1283161"/>
                <a:gd name="T15" fmla="*/ 307193 h 16773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3161" h="1677378">
                  <a:moveTo>
                    <a:pt x="467752" y="1677379"/>
                  </a:moveTo>
                  <a:lnTo>
                    <a:pt x="814975" y="1677379"/>
                  </a:lnTo>
                  <a:lnTo>
                    <a:pt x="814975" y="307193"/>
                  </a:lnTo>
                  <a:lnTo>
                    <a:pt x="1283162" y="307193"/>
                  </a:lnTo>
                  <a:lnTo>
                    <a:pt x="1283162" y="0"/>
                  </a:lnTo>
                  <a:lnTo>
                    <a:pt x="0" y="0"/>
                  </a:lnTo>
                  <a:lnTo>
                    <a:pt x="0" y="307193"/>
                  </a:lnTo>
                  <a:lnTo>
                    <a:pt x="467752" y="307193"/>
                  </a:lnTo>
                  <a:lnTo>
                    <a:pt x="467752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2" name="Forme libre : forme 64"/>
            <p:cNvSpPr>
              <a:spLocks/>
            </p:cNvSpPr>
            <p:nvPr/>
          </p:nvSpPr>
          <p:spPr bwMode="auto">
            <a:xfrm>
              <a:off x="10396269" y="1919575"/>
              <a:ext cx="1793990" cy="1677378"/>
            </a:xfrm>
            <a:custGeom>
              <a:avLst/>
              <a:gdLst>
                <a:gd name="T0" fmla="*/ 359407 w 1793990"/>
                <a:gd name="T1" fmla="*/ 1677379 h 1677378"/>
                <a:gd name="T2" fmla="*/ 882419 w 1793990"/>
                <a:gd name="T3" fmla="*/ 392476 h 1677378"/>
                <a:gd name="T4" fmla="*/ 1105199 w 1793990"/>
                <a:gd name="T5" fmla="*/ 924625 h 1677378"/>
                <a:gd name="T6" fmla="*/ 794960 w 1793990"/>
                <a:gd name="T7" fmla="*/ 924625 h 1677378"/>
                <a:gd name="T8" fmla="*/ 673127 w 1793990"/>
                <a:gd name="T9" fmla="*/ 1231818 h 1677378"/>
                <a:gd name="T10" fmla="*/ 1233559 w 1793990"/>
                <a:gd name="T11" fmla="*/ 1231818 h 1677378"/>
                <a:gd name="T12" fmla="*/ 1419790 w 1793990"/>
                <a:gd name="T13" fmla="*/ 1677379 h 1677378"/>
                <a:gd name="T14" fmla="*/ 1793991 w 1793990"/>
                <a:gd name="T15" fmla="*/ 1677379 h 1677378"/>
                <a:gd name="T16" fmla="*/ 1066909 w 1793990"/>
                <a:gd name="T17" fmla="*/ 0 h 1677378"/>
                <a:gd name="T18" fmla="*/ 711852 w 1793990"/>
                <a:gd name="T19" fmla="*/ 0 h 1677378"/>
                <a:gd name="T20" fmla="*/ 0 w 1793990"/>
                <a:gd name="T21" fmla="*/ 1677379 h 167737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93990" h="1677378">
                  <a:moveTo>
                    <a:pt x="359407" y="1677379"/>
                  </a:moveTo>
                  <a:lnTo>
                    <a:pt x="882419" y="392476"/>
                  </a:lnTo>
                  <a:lnTo>
                    <a:pt x="1105199" y="924625"/>
                  </a:lnTo>
                  <a:lnTo>
                    <a:pt x="794960" y="924625"/>
                  </a:lnTo>
                  <a:lnTo>
                    <a:pt x="673127" y="1231818"/>
                  </a:lnTo>
                  <a:lnTo>
                    <a:pt x="1233559" y="1231818"/>
                  </a:lnTo>
                  <a:lnTo>
                    <a:pt x="1419790" y="1677379"/>
                  </a:lnTo>
                  <a:lnTo>
                    <a:pt x="1793991" y="1677379"/>
                  </a:lnTo>
                  <a:lnTo>
                    <a:pt x="1066909" y="0"/>
                  </a:lnTo>
                  <a:lnTo>
                    <a:pt x="711852" y="0"/>
                  </a:lnTo>
                  <a:lnTo>
                    <a:pt x="0" y="1677379"/>
                  </a:lnTo>
                  <a:lnTo>
                    <a:pt x="359407" y="1677379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3" name="Forme libre : forme 65"/>
            <p:cNvSpPr>
              <a:spLocks/>
            </p:cNvSpPr>
            <p:nvPr/>
          </p:nvSpPr>
          <p:spPr bwMode="auto">
            <a:xfrm>
              <a:off x="6047702" y="1919575"/>
              <a:ext cx="1500285" cy="1677378"/>
            </a:xfrm>
            <a:custGeom>
              <a:avLst/>
              <a:gdLst>
                <a:gd name="T0" fmla="*/ 335911 w 1500285"/>
                <a:gd name="T1" fmla="*/ 510393 h 1677378"/>
                <a:gd name="T2" fmla="*/ 1163940 w 1500285"/>
                <a:gd name="T3" fmla="*/ 1677379 h 1677378"/>
                <a:gd name="T4" fmla="*/ 1500286 w 1500285"/>
                <a:gd name="T5" fmla="*/ 1677379 h 1677378"/>
                <a:gd name="T6" fmla="*/ 1500286 w 1500285"/>
                <a:gd name="T7" fmla="*/ 0 h 1677378"/>
                <a:gd name="T8" fmla="*/ 1164810 w 1500285"/>
                <a:gd name="T9" fmla="*/ 0 h 1677378"/>
                <a:gd name="T10" fmla="*/ 1164810 w 1500285"/>
                <a:gd name="T11" fmla="*/ 1143054 h 1677378"/>
                <a:gd name="T12" fmla="*/ 335911 w 1500285"/>
                <a:gd name="T13" fmla="*/ 1305 h 1677378"/>
                <a:gd name="T14" fmla="*/ 0 w 1500285"/>
                <a:gd name="T15" fmla="*/ 0 h 1677378"/>
                <a:gd name="T16" fmla="*/ 0 w 1500285"/>
                <a:gd name="T17" fmla="*/ 1677379 h 1677378"/>
                <a:gd name="T18" fmla="*/ 335911 w 1500285"/>
                <a:gd name="T19" fmla="*/ 1677379 h 16773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00285" h="1677378">
                  <a:moveTo>
                    <a:pt x="335911" y="510393"/>
                  </a:moveTo>
                  <a:lnTo>
                    <a:pt x="1163940" y="1677379"/>
                  </a:lnTo>
                  <a:lnTo>
                    <a:pt x="1500286" y="1677379"/>
                  </a:lnTo>
                  <a:lnTo>
                    <a:pt x="1500286" y="0"/>
                  </a:lnTo>
                  <a:lnTo>
                    <a:pt x="1164810" y="0"/>
                  </a:lnTo>
                  <a:lnTo>
                    <a:pt x="1164810" y="1143054"/>
                  </a:lnTo>
                  <a:lnTo>
                    <a:pt x="335911" y="1305"/>
                  </a:lnTo>
                  <a:lnTo>
                    <a:pt x="0" y="0"/>
                  </a:lnTo>
                  <a:lnTo>
                    <a:pt x="0" y="1677379"/>
                  </a:lnTo>
                  <a:lnTo>
                    <a:pt x="335911" y="1677379"/>
                  </a:lnTo>
                  <a:lnTo>
                    <a:pt x="335911" y="510393"/>
                  </a:ln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  <p:sp>
          <p:nvSpPr>
            <p:cNvPr id="6174" name="Forme libre : forme 66"/>
            <p:cNvSpPr>
              <a:spLocks/>
            </p:cNvSpPr>
            <p:nvPr/>
          </p:nvSpPr>
          <p:spPr bwMode="auto">
            <a:xfrm>
              <a:off x="0" y="1468794"/>
              <a:ext cx="3918670" cy="3918670"/>
            </a:xfrm>
            <a:custGeom>
              <a:avLst/>
              <a:gdLst>
                <a:gd name="T0" fmla="*/ 0 w 3918670"/>
                <a:gd name="T1" fmla="*/ 1959335 h 3918670"/>
                <a:gd name="T2" fmla="*/ 3918671 w 3918670"/>
                <a:gd name="T3" fmla="*/ 1959335 h 3918670"/>
                <a:gd name="T4" fmla="*/ 1582523 w 3918670"/>
                <a:gd name="T5" fmla="*/ 272384 h 3918670"/>
                <a:gd name="T6" fmla="*/ 1541187 w 3918670"/>
                <a:gd name="T7" fmla="*/ 823243 h 3918670"/>
                <a:gd name="T8" fmla="*/ 1659974 w 3918670"/>
                <a:gd name="T9" fmla="*/ 946381 h 3918670"/>
                <a:gd name="T10" fmla="*/ 1522042 w 3918670"/>
                <a:gd name="T11" fmla="*/ 1262712 h 3918670"/>
                <a:gd name="T12" fmla="*/ 1659974 w 3918670"/>
                <a:gd name="T13" fmla="*/ 946381 h 3918670"/>
                <a:gd name="T14" fmla="*/ 1454164 w 3918670"/>
                <a:gd name="T15" fmla="*/ 797571 h 3918670"/>
                <a:gd name="T16" fmla="*/ 1522912 w 3918670"/>
                <a:gd name="T17" fmla="*/ 135757 h 3918670"/>
                <a:gd name="T18" fmla="*/ 561302 w 3918670"/>
                <a:gd name="T19" fmla="*/ 710982 h 3918670"/>
                <a:gd name="T20" fmla="*/ 1432843 w 3918670"/>
                <a:gd name="T21" fmla="*/ 1269239 h 3918670"/>
                <a:gd name="T22" fmla="*/ 382904 w 3918670"/>
                <a:gd name="T23" fmla="*/ 1337987 h 3918670"/>
                <a:gd name="T24" fmla="*/ 1412392 w 3918670"/>
                <a:gd name="T25" fmla="*/ 2057672 h 3918670"/>
                <a:gd name="T26" fmla="*/ 490813 w 3918670"/>
                <a:gd name="T27" fmla="*/ 1739601 h 3918670"/>
                <a:gd name="T28" fmla="*/ 432942 w 3918670"/>
                <a:gd name="T29" fmla="*/ 1805304 h 3918670"/>
                <a:gd name="T30" fmla="*/ 1405866 w 3918670"/>
                <a:gd name="T31" fmla="*/ 2786059 h 3918670"/>
                <a:gd name="T32" fmla="*/ 424675 w 3918670"/>
                <a:gd name="T33" fmla="*/ 2694684 h 3918670"/>
                <a:gd name="T34" fmla="*/ 1183085 w 3918670"/>
                <a:gd name="T35" fmla="*/ 3666302 h 3918670"/>
                <a:gd name="T36" fmla="*/ 1278376 w 3918670"/>
                <a:gd name="T37" fmla="*/ 3706333 h 3918670"/>
                <a:gd name="T38" fmla="*/ 507347 w 3918670"/>
                <a:gd name="T39" fmla="*/ 2726448 h 3918670"/>
                <a:gd name="T40" fmla="*/ 1405866 w 3918670"/>
                <a:gd name="T41" fmla="*/ 2881350 h 3918670"/>
                <a:gd name="T42" fmla="*/ 1278376 w 3918670"/>
                <a:gd name="T43" fmla="*/ 3706333 h 3918670"/>
                <a:gd name="T44" fmla="*/ 1504637 w 3918670"/>
                <a:gd name="T45" fmla="*/ 3778998 h 3918670"/>
                <a:gd name="T46" fmla="*/ 1698265 w 3918670"/>
                <a:gd name="T47" fmla="*/ 3039733 h 3918670"/>
                <a:gd name="T48" fmla="*/ 1700440 w 3918670"/>
                <a:gd name="T49" fmla="*/ 2935740 h 3918670"/>
                <a:gd name="T50" fmla="*/ 1494630 w 3918670"/>
                <a:gd name="T51" fmla="*/ 2503668 h 3918670"/>
                <a:gd name="T52" fmla="*/ 1700440 w 3918670"/>
                <a:gd name="T53" fmla="*/ 2935740 h 3918670"/>
                <a:gd name="T54" fmla="*/ 1495935 w 3918670"/>
                <a:gd name="T55" fmla="*/ 2410117 h 3918670"/>
                <a:gd name="T56" fmla="*/ 1706532 w 3918670"/>
                <a:gd name="T57" fmla="*/ 2350506 h 3918670"/>
                <a:gd name="T58" fmla="*/ 1959335 w 3918670"/>
                <a:gd name="T59" fmla="*/ 3834693 h 3918670"/>
                <a:gd name="T60" fmla="*/ 1784418 w 3918670"/>
                <a:gd name="T61" fmla="*/ 3100214 h 3918670"/>
                <a:gd name="T62" fmla="*/ 1959335 w 3918670"/>
                <a:gd name="T63" fmla="*/ 3834693 h 3918670"/>
                <a:gd name="T64" fmla="*/ 2435354 w 3918670"/>
                <a:gd name="T65" fmla="*/ 3773341 h 3918670"/>
                <a:gd name="T66" fmla="*/ 1786594 w 3918670"/>
                <a:gd name="T67" fmla="*/ 2992740 h 3918670"/>
                <a:gd name="T68" fmla="*/ 1934099 w 3918670"/>
                <a:gd name="T69" fmla="*/ 2660745 h 3918670"/>
                <a:gd name="T70" fmla="*/ 2151658 w 3918670"/>
                <a:gd name="T71" fmla="*/ 3107611 h 3918670"/>
                <a:gd name="T72" fmla="*/ 2195604 w 3918670"/>
                <a:gd name="T73" fmla="*/ 3064099 h 3918670"/>
                <a:gd name="T74" fmla="*/ 2500622 w 3918670"/>
                <a:gd name="T75" fmla="*/ 2740807 h 3918670"/>
                <a:gd name="T76" fmla="*/ 3225963 w 3918670"/>
                <a:gd name="T77" fmla="*/ 2009809 h 3918670"/>
                <a:gd name="T78" fmla="*/ 3684142 w 3918670"/>
                <a:gd name="T79" fmla="*/ 1223116 h 3918670"/>
                <a:gd name="T80" fmla="*/ 1793120 w 3918670"/>
                <a:gd name="T81" fmla="*/ 2529775 h 3918670"/>
                <a:gd name="T82" fmla="*/ 1864915 w 3918670"/>
                <a:gd name="T83" fmla="*/ 2552836 h 3918670"/>
                <a:gd name="T84" fmla="*/ 2300468 w 3918670"/>
                <a:gd name="T85" fmla="*/ 2646386 h 3918670"/>
                <a:gd name="T86" fmla="*/ 3148948 w 3918670"/>
                <a:gd name="T87" fmla="*/ 2051580 h 3918670"/>
                <a:gd name="T88" fmla="*/ 2497576 w 3918670"/>
                <a:gd name="T89" fmla="*/ 2657699 h 3918670"/>
                <a:gd name="T90" fmla="*/ 3647592 w 3918670"/>
                <a:gd name="T91" fmla="*/ 1143489 h 3918670"/>
                <a:gd name="T92" fmla="*/ 2882655 w 3918670"/>
                <a:gd name="T93" fmla="*/ 1692173 h 3918670"/>
                <a:gd name="T94" fmla="*/ 2178635 w 3918670"/>
                <a:gd name="T95" fmla="*/ 2713830 h 3918670"/>
                <a:gd name="T96" fmla="*/ 2050275 w 3918670"/>
                <a:gd name="T97" fmla="*/ 2689028 h 3918670"/>
                <a:gd name="T98" fmla="*/ 1793120 w 3918670"/>
                <a:gd name="T99" fmla="*/ 2317872 h 3918670"/>
                <a:gd name="T100" fmla="*/ 1501156 w 3918670"/>
                <a:gd name="T101" fmla="*/ 2018511 h 3918670"/>
                <a:gd name="T102" fmla="*/ 1220941 w 3918670"/>
                <a:gd name="T103" fmla="*/ 1787464 h 3918670"/>
                <a:gd name="T104" fmla="*/ 1429797 w 3918670"/>
                <a:gd name="T105" fmla="*/ 1356697 h 3918670"/>
                <a:gd name="T106" fmla="*/ 1683036 w 3918670"/>
                <a:gd name="T107" fmla="*/ 1337552 h 3918670"/>
                <a:gd name="T108" fmla="*/ 2347025 w 3918670"/>
                <a:gd name="T109" fmla="*/ 1264452 h 3918670"/>
                <a:gd name="T110" fmla="*/ 3571882 w 3918670"/>
                <a:gd name="T111" fmla="*/ 1003382 h 3918670"/>
                <a:gd name="T112" fmla="*/ 1750479 w 3918670"/>
                <a:gd name="T113" fmla="*/ 979015 h 3918670"/>
                <a:gd name="T114" fmla="*/ 1766143 w 3918670"/>
                <a:gd name="T115" fmla="*/ 1242261 h 3918670"/>
                <a:gd name="T116" fmla="*/ 2369651 w 3918670"/>
                <a:gd name="T117" fmla="*/ 1173513 h 3918670"/>
                <a:gd name="T118" fmla="*/ 1622989 w 3918670"/>
                <a:gd name="T119" fmla="*/ 114871 h 3918670"/>
                <a:gd name="T120" fmla="*/ 3524454 w 3918670"/>
                <a:gd name="T121" fmla="*/ 927671 h 391867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918670" h="3918670">
                  <a:moveTo>
                    <a:pt x="1959335" y="0"/>
                  </a:moveTo>
                  <a:cubicBezTo>
                    <a:pt x="878938" y="0"/>
                    <a:pt x="0" y="878938"/>
                    <a:pt x="0" y="1959335"/>
                  </a:cubicBezTo>
                  <a:cubicBezTo>
                    <a:pt x="0" y="3039733"/>
                    <a:pt x="878938" y="3918671"/>
                    <a:pt x="1959335" y="3918671"/>
                  </a:cubicBezTo>
                  <a:cubicBezTo>
                    <a:pt x="3039733" y="3918671"/>
                    <a:pt x="3918671" y="3039733"/>
                    <a:pt x="3918671" y="1959335"/>
                  </a:cubicBezTo>
                  <a:cubicBezTo>
                    <a:pt x="3918671" y="878938"/>
                    <a:pt x="3039733" y="0"/>
                    <a:pt x="1959335" y="0"/>
                  </a:cubicBezTo>
                  <a:close/>
                  <a:moveTo>
                    <a:pt x="1582523" y="272384"/>
                  </a:moveTo>
                  <a:cubicBezTo>
                    <a:pt x="1605150" y="386385"/>
                    <a:pt x="1631257" y="583928"/>
                    <a:pt x="1653448" y="858487"/>
                  </a:cubicBezTo>
                  <a:cubicBezTo>
                    <a:pt x="1616027" y="845869"/>
                    <a:pt x="1578607" y="834121"/>
                    <a:pt x="1541187" y="823243"/>
                  </a:cubicBezTo>
                  <a:cubicBezTo>
                    <a:pt x="1553806" y="579577"/>
                    <a:pt x="1568164" y="387690"/>
                    <a:pt x="1582523" y="272384"/>
                  </a:cubicBezTo>
                  <a:close/>
                  <a:moveTo>
                    <a:pt x="1659974" y="946381"/>
                  </a:moveTo>
                  <a:cubicBezTo>
                    <a:pt x="1666936" y="1039931"/>
                    <a:pt x="1673463" y="1140879"/>
                    <a:pt x="1679120" y="1250093"/>
                  </a:cubicBezTo>
                  <a:cubicBezTo>
                    <a:pt x="1626905" y="1254445"/>
                    <a:pt x="1574691" y="1258796"/>
                    <a:pt x="1522042" y="1262712"/>
                  </a:cubicBezTo>
                  <a:cubicBezTo>
                    <a:pt x="1526828" y="1136093"/>
                    <a:pt x="1531615" y="1016870"/>
                    <a:pt x="1537271" y="906350"/>
                  </a:cubicBezTo>
                  <a:cubicBezTo>
                    <a:pt x="1579042" y="919404"/>
                    <a:pt x="1619943" y="932457"/>
                    <a:pt x="1659974" y="946381"/>
                  </a:cubicBezTo>
                  <a:close/>
                  <a:moveTo>
                    <a:pt x="1522912" y="135757"/>
                  </a:moveTo>
                  <a:cubicBezTo>
                    <a:pt x="1495935" y="226261"/>
                    <a:pt x="1472874" y="467752"/>
                    <a:pt x="1454164" y="797571"/>
                  </a:cubicBezTo>
                  <a:cubicBezTo>
                    <a:pt x="1135657" y="707502"/>
                    <a:pt x="843258" y="658333"/>
                    <a:pt x="636142" y="631791"/>
                  </a:cubicBezTo>
                  <a:cubicBezTo>
                    <a:pt x="876762" y="391606"/>
                    <a:pt x="1182215" y="217124"/>
                    <a:pt x="1522912" y="135757"/>
                  </a:cubicBezTo>
                  <a:close/>
                  <a:moveTo>
                    <a:pt x="83978" y="1959335"/>
                  </a:moveTo>
                  <a:cubicBezTo>
                    <a:pt x="83978" y="1480271"/>
                    <a:pt x="264987" y="1042977"/>
                    <a:pt x="561302" y="710982"/>
                  </a:cubicBezTo>
                  <a:cubicBezTo>
                    <a:pt x="896778" y="747967"/>
                    <a:pt x="1191788" y="807143"/>
                    <a:pt x="1449813" y="881113"/>
                  </a:cubicBezTo>
                  <a:cubicBezTo>
                    <a:pt x="1443721" y="1001206"/>
                    <a:pt x="1438064" y="1131741"/>
                    <a:pt x="1432843" y="1269239"/>
                  </a:cubicBezTo>
                  <a:cubicBezTo>
                    <a:pt x="1103459" y="1291430"/>
                    <a:pt x="763632" y="1303613"/>
                    <a:pt x="425545" y="1303613"/>
                  </a:cubicBezTo>
                  <a:cubicBezTo>
                    <a:pt x="405095" y="1303613"/>
                    <a:pt x="387255" y="1317972"/>
                    <a:pt x="382904" y="1337987"/>
                  </a:cubicBezTo>
                  <a:cubicBezTo>
                    <a:pt x="378552" y="1358003"/>
                    <a:pt x="388560" y="1378453"/>
                    <a:pt x="406835" y="1387155"/>
                  </a:cubicBezTo>
                  <a:cubicBezTo>
                    <a:pt x="415537" y="1391072"/>
                    <a:pt x="941595" y="1642570"/>
                    <a:pt x="1412392" y="2057672"/>
                  </a:cubicBezTo>
                  <a:cubicBezTo>
                    <a:pt x="1410652" y="2160795"/>
                    <a:pt x="1409347" y="2264788"/>
                    <a:pt x="1408476" y="2369216"/>
                  </a:cubicBezTo>
                  <a:cubicBezTo>
                    <a:pt x="1116947" y="2224322"/>
                    <a:pt x="806708" y="2019382"/>
                    <a:pt x="490813" y="1739601"/>
                  </a:cubicBezTo>
                  <a:cubicBezTo>
                    <a:pt x="472538" y="1723502"/>
                    <a:pt x="445126" y="1725242"/>
                    <a:pt x="429026" y="1743517"/>
                  </a:cubicBezTo>
                  <a:cubicBezTo>
                    <a:pt x="412927" y="1761357"/>
                    <a:pt x="414667" y="1789204"/>
                    <a:pt x="432942" y="1805304"/>
                  </a:cubicBezTo>
                  <a:cubicBezTo>
                    <a:pt x="767548" y="2101619"/>
                    <a:pt x="1097367" y="2315697"/>
                    <a:pt x="1407606" y="2464072"/>
                  </a:cubicBezTo>
                  <a:cubicBezTo>
                    <a:pt x="1406736" y="2571546"/>
                    <a:pt x="1406301" y="2679020"/>
                    <a:pt x="1405866" y="2786059"/>
                  </a:cubicBezTo>
                  <a:cubicBezTo>
                    <a:pt x="1284468" y="2735150"/>
                    <a:pt x="1160459" y="2694684"/>
                    <a:pt x="1035580" y="2656829"/>
                  </a:cubicBezTo>
                  <a:cubicBezTo>
                    <a:pt x="750143" y="2570676"/>
                    <a:pt x="470362" y="2588080"/>
                    <a:pt x="424675" y="2694684"/>
                  </a:cubicBezTo>
                  <a:cubicBezTo>
                    <a:pt x="415102" y="2716876"/>
                    <a:pt x="402919" y="2774746"/>
                    <a:pt x="497775" y="2828701"/>
                  </a:cubicBezTo>
                  <a:cubicBezTo>
                    <a:pt x="600898" y="2887441"/>
                    <a:pt x="1090405" y="3189413"/>
                    <a:pt x="1183085" y="3666302"/>
                  </a:cubicBezTo>
                  <a:cubicBezTo>
                    <a:pt x="535630" y="3369987"/>
                    <a:pt x="83978" y="2716440"/>
                    <a:pt x="83978" y="1959335"/>
                  </a:cubicBezTo>
                  <a:close/>
                  <a:moveTo>
                    <a:pt x="1278376" y="3706333"/>
                  </a:moveTo>
                  <a:cubicBezTo>
                    <a:pt x="1207452" y="3158520"/>
                    <a:pt x="654417" y="2816953"/>
                    <a:pt x="541287" y="2752555"/>
                  </a:cubicBezTo>
                  <a:cubicBezTo>
                    <a:pt x="519531" y="2739937"/>
                    <a:pt x="510828" y="2730799"/>
                    <a:pt x="507347" y="2726448"/>
                  </a:cubicBezTo>
                  <a:cubicBezTo>
                    <a:pt x="536065" y="2695990"/>
                    <a:pt x="734044" y="2656829"/>
                    <a:pt x="1010343" y="2740372"/>
                  </a:cubicBezTo>
                  <a:cubicBezTo>
                    <a:pt x="1144360" y="2780838"/>
                    <a:pt x="1276636" y="2824349"/>
                    <a:pt x="1405866" y="2881350"/>
                  </a:cubicBezTo>
                  <a:cubicBezTo>
                    <a:pt x="1405866" y="3188108"/>
                    <a:pt x="1409347" y="3485728"/>
                    <a:pt x="1416308" y="3754631"/>
                  </a:cubicBezTo>
                  <a:cubicBezTo>
                    <a:pt x="1369751" y="3740272"/>
                    <a:pt x="1323628" y="3723738"/>
                    <a:pt x="1278376" y="3706333"/>
                  </a:cubicBezTo>
                  <a:close/>
                  <a:moveTo>
                    <a:pt x="1670417" y="3812502"/>
                  </a:moveTo>
                  <a:cubicBezTo>
                    <a:pt x="1614287" y="3803800"/>
                    <a:pt x="1559027" y="3792486"/>
                    <a:pt x="1504637" y="3778998"/>
                  </a:cubicBezTo>
                  <a:cubicBezTo>
                    <a:pt x="1497240" y="3504003"/>
                    <a:pt x="1493759" y="3213780"/>
                    <a:pt x="1493324" y="2921816"/>
                  </a:cubicBezTo>
                  <a:cubicBezTo>
                    <a:pt x="1562508" y="2956190"/>
                    <a:pt x="1630821" y="2994916"/>
                    <a:pt x="1698265" y="3039733"/>
                  </a:cubicBezTo>
                  <a:cubicBezTo>
                    <a:pt x="1692608" y="3282964"/>
                    <a:pt x="1683471" y="3540988"/>
                    <a:pt x="1670417" y="3812502"/>
                  </a:cubicBezTo>
                  <a:close/>
                  <a:moveTo>
                    <a:pt x="1700440" y="2935740"/>
                  </a:moveTo>
                  <a:cubicBezTo>
                    <a:pt x="1632562" y="2893533"/>
                    <a:pt x="1563378" y="2856548"/>
                    <a:pt x="1493324" y="2823914"/>
                  </a:cubicBezTo>
                  <a:cubicBezTo>
                    <a:pt x="1493324" y="2716876"/>
                    <a:pt x="1493759" y="2609836"/>
                    <a:pt x="1494630" y="2503668"/>
                  </a:cubicBezTo>
                  <a:cubicBezTo>
                    <a:pt x="1565989" y="2535431"/>
                    <a:pt x="1636478" y="2563714"/>
                    <a:pt x="1705227" y="2588516"/>
                  </a:cubicBezTo>
                  <a:cubicBezTo>
                    <a:pt x="1704791" y="2700776"/>
                    <a:pt x="1703051" y="2816517"/>
                    <a:pt x="1700440" y="2935740"/>
                  </a:cubicBezTo>
                  <a:close/>
                  <a:moveTo>
                    <a:pt x="1706097" y="2498446"/>
                  </a:moveTo>
                  <a:cubicBezTo>
                    <a:pt x="1637348" y="2472774"/>
                    <a:pt x="1567294" y="2443186"/>
                    <a:pt x="1495935" y="2410117"/>
                  </a:cubicBezTo>
                  <a:cubicBezTo>
                    <a:pt x="1496805" y="2317872"/>
                    <a:pt x="1498111" y="2226498"/>
                    <a:pt x="1499416" y="2135993"/>
                  </a:cubicBezTo>
                  <a:cubicBezTo>
                    <a:pt x="1571210" y="2203872"/>
                    <a:pt x="1641264" y="2275231"/>
                    <a:pt x="1706532" y="2350506"/>
                  </a:cubicBezTo>
                  <a:cubicBezTo>
                    <a:pt x="1706532" y="2399240"/>
                    <a:pt x="1706532" y="2448408"/>
                    <a:pt x="1706097" y="2498446"/>
                  </a:cubicBezTo>
                  <a:close/>
                  <a:moveTo>
                    <a:pt x="1959335" y="3834693"/>
                  </a:moveTo>
                  <a:cubicBezTo>
                    <a:pt x="1891022" y="3834693"/>
                    <a:pt x="1823579" y="3830777"/>
                    <a:pt x="1757441" y="3823815"/>
                  </a:cubicBezTo>
                  <a:cubicBezTo>
                    <a:pt x="1769624" y="3573622"/>
                    <a:pt x="1778326" y="3332132"/>
                    <a:pt x="1784418" y="3100214"/>
                  </a:cubicBezTo>
                  <a:cubicBezTo>
                    <a:pt x="1986748" y="3253811"/>
                    <a:pt x="2176894" y="3470064"/>
                    <a:pt x="2348331" y="3793792"/>
                  </a:cubicBezTo>
                  <a:cubicBezTo>
                    <a:pt x="2222582" y="3820334"/>
                    <a:pt x="2092481" y="3834693"/>
                    <a:pt x="1959335" y="3834693"/>
                  </a:cubicBezTo>
                  <a:close/>
                  <a:moveTo>
                    <a:pt x="3834693" y="1959335"/>
                  </a:moveTo>
                  <a:cubicBezTo>
                    <a:pt x="3834693" y="2828701"/>
                    <a:pt x="3239887" y="3561874"/>
                    <a:pt x="2435354" y="3773341"/>
                  </a:cubicBezTo>
                  <a:lnTo>
                    <a:pt x="2432308" y="3766815"/>
                  </a:lnTo>
                  <a:cubicBezTo>
                    <a:pt x="2237376" y="3393919"/>
                    <a:pt x="2018947" y="3156344"/>
                    <a:pt x="1786594" y="2992740"/>
                  </a:cubicBezTo>
                  <a:cubicBezTo>
                    <a:pt x="1789204" y="2864816"/>
                    <a:pt x="1791380" y="2739937"/>
                    <a:pt x="1792250" y="2618539"/>
                  </a:cubicBezTo>
                  <a:cubicBezTo>
                    <a:pt x="1840113" y="2634203"/>
                    <a:pt x="1887541" y="2648562"/>
                    <a:pt x="1934099" y="2660745"/>
                  </a:cubicBezTo>
                  <a:cubicBezTo>
                    <a:pt x="2012420" y="2791281"/>
                    <a:pt x="2073771" y="2929648"/>
                    <a:pt x="2109451" y="3074542"/>
                  </a:cubicBezTo>
                  <a:cubicBezTo>
                    <a:pt x="2114237" y="3094122"/>
                    <a:pt x="2132077" y="3107611"/>
                    <a:pt x="2151658" y="3107611"/>
                  </a:cubicBezTo>
                  <a:cubicBezTo>
                    <a:pt x="2153398" y="3107611"/>
                    <a:pt x="2155138" y="3107611"/>
                    <a:pt x="2156879" y="3107176"/>
                  </a:cubicBezTo>
                  <a:cubicBezTo>
                    <a:pt x="2178635" y="3104565"/>
                    <a:pt x="2195169" y="3086290"/>
                    <a:pt x="2195604" y="3064099"/>
                  </a:cubicBezTo>
                  <a:cubicBezTo>
                    <a:pt x="2195604" y="3060619"/>
                    <a:pt x="2198650" y="2930518"/>
                    <a:pt x="2270010" y="2726448"/>
                  </a:cubicBezTo>
                  <a:cubicBezTo>
                    <a:pt x="2350506" y="2736021"/>
                    <a:pt x="2427522" y="2740807"/>
                    <a:pt x="2500622" y="2740807"/>
                  </a:cubicBezTo>
                  <a:cubicBezTo>
                    <a:pt x="2776922" y="2740807"/>
                    <a:pt x="2994481" y="2675104"/>
                    <a:pt x="3127192" y="2569805"/>
                  </a:cubicBezTo>
                  <a:cubicBezTo>
                    <a:pt x="3306025" y="2427957"/>
                    <a:pt x="3342140" y="2223887"/>
                    <a:pt x="3225963" y="2009809"/>
                  </a:cubicBezTo>
                  <a:cubicBezTo>
                    <a:pt x="3164612" y="1896678"/>
                    <a:pt x="3091947" y="1792685"/>
                    <a:pt x="3011015" y="1696959"/>
                  </a:cubicBezTo>
                  <a:cubicBezTo>
                    <a:pt x="3192024" y="1538576"/>
                    <a:pt x="3413499" y="1378453"/>
                    <a:pt x="3684142" y="1223116"/>
                  </a:cubicBezTo>
                  <a:cubicBezTo>
                    <a:pt x="3780739" y="1449377"/>
                    <a:pt x="3834693" y="1698265"/>
                    <a:pt x="3834693" y="1959335"/>
                  </a:cubicBezTo>
                  <a:close/>
                  <a:moveTo>
                    <a:pt x="1793120" y="2529775"/>
                  </a:moveTo>
                  <a:cubicBezTo>
                    <a:pt x="1793120" y="2504973"/>
                    <a:pt x="1793556" y="2480606"/>
                    <a:pt x="1793556" y="2456240"/>
                  </a:cubicBezTo>
                  <a:cubicBezTo>
                    <a:pt x="1818357" y="2488003"/>
                    <a:pt x="1841854" y="2520202"/>
                    <a:pt x="1864915" y="2552836"/>
                  </a:cubicBezTo>
                  <a:cubicBezTo>
                    <a:pt x="1840548" y="2545439"/>
                    <a:pt x="1817052" y="2537607"/>
                    <a:pt x="1793120" y="2529775"/>
                  </a:cubicBezTo>
                  <a:close/>
                  <a:moveTo>
                    <a:pt x="2300468" y="2646386"/>
                  </a:moveTo>
                  <a:cubicBezTo>
                    <a:pt x="2397499" y="2407072"/>
                    <a:pt x="2584165" y="2089436"/>
                    <a:pt x="2942702" y="1758746"/>
                  </a:cubicBezTo>
                  <a:cubicBezTo>
                    <a:pt x="3048000" y="1880579"/>
                    <a:pt x="3113268" y="1985007"/>
                    <a:pt x="3148948" y="2051580"/>
                  </a:cubicBezTo>
                  <a:cubicBezTo>
                    <a:pt x="3243803" y="2227368"/>
                    <a:pt x="3216826" y="2387056"/>
                    <a:pt x="3072367" y="2501492"/>
                  </a:cubicBezTo>
                  <a:cubicBezTo>
                    <a:pt x="2950969" y="2598088"/>
                    <a:pt x="2751685" y="2657699"/>
                    <a:pt x="2497576" y="2657699"/>
                  </a:cubicBezTo>
                  <a:cubicBezTo>
                    <a:pt x="2435354" y="2657699"/>
                    <a:pt x="2369216" y="2653783"/>
                    <a:pt x="2300468" y="2646386"/>
                  </a:cubicBezTo>
                  <a:close/>
                  <a:moveTo>
                    <a:pt x="3647592" y="1143489"/>
                  </a:moveTo>
                  <a:cubicBezTo>
                    <a:pt x="3368247" y="1303178"/>
                    <a:pt x="3139810" y="1467652"/>
                    <a:pt x="2952709" y="1629951"/>
                  </a:cubicBezTo>
                  <a:cubicBezTo>
                    <a:pt x="2928778" y="1650837"/>
                    <a:pt x="2905282" y="1671723"/>
                    <a:pt x="2882655" y="1692173"/>
                  </a:cubicBezTo>
                  <a:cubicBezTo>
                    <a:pt x="2498881" y="2043748"/>
                    <a:pt x="2305254" y="2381400"/>
                    <a:pt x="2207353" y="2633768"/>
                  </a:cubicBezTo>
                  <a:cubicBezTo>
                    <a:pt x="2196475" y="2661616"/>
                    <a:pt x="2186902" y="2688158"/>
                    <a:pt x="2178635" y="2713830"/>
                  </a:cubicBezTo>
                  <a:cubicBezTo>
                    <a:pt x="2159490" y="2771700"/>
                    <a:pt x="2145131" y="2823914"/>
                    <a:pt x="2135123" y="2869167"/>
                  </a:cubicBezTo>
                  <a:cubicBezTo>
                    <a:pt x="2110756" y="2807380"/>
                    <a:pt x="2082039" y="2747769"/>
                    <a:pt x="2050275" y="2689028"/>
                  </a:cubicBezTo>
                  <a:cubicBezTo>
                    <a:pt x="2032000" y="2655089"/>
                    <a:pt x="2011985" y="2621585"/>
                    <a:pt x="1991534" y="2588951"/>
                  </a:cubicBezTo>
                  <a:cubicBezTo>
                    <a:pt x="1932358" y="2494095"/>
                    <a:pt x="1865350" y="2403155"/>
                    <a:pt x="1793120" y="2317872"/>
                  </a:cubicBezTo>
                  <a:cubicBezTo>
                    <a:pt x="1764838" y="2284368"/>
                    <a:pt x="1735250" y="2251735"/>
                    <a:pt x="1705662" y="2219971"/>
                  </a:cubicBezTo>
                  <a:cubicBezTo>
                    <a:pt x="1639089" y="2148612"/>
                    <a:pt x="1570340" y="2081168"/>
                    <a:pt x="1501156" y="2018511"/>
                  </a:cubicBezTo>
                  <a:cubicBezTo>
                    <a:pt x="1472439" y="1992404"/>
                    <a:pt x="1443286" y="1966732"/>
                    <a:pt x="1414568" y="1942366"/>
                  </a:cubicBezTo>
                  <a:cubicBezTo>
                    <a:pt x="1348430" y="1886236"/>
                    <a:pt x="1283162" y="1834457"/>
                    <a:pt x="1220941" y="1787464"/>
                  </a:cubicBezTo>
                  <a:cubicBezTo>
                    <a:pt x="980755" y="1606455"/>
                    <a:pt x="749273" y="1469828"/>
                    <a:pt x="602638" y="1389766"/>
                  </a:cubicBezTo>
                  <a:cubicBezTo>
                    <a:pt x="880678" y="1386285"/>
                    <a:pt x="1158719" y="1374972"/>
                    <a:pt x="1429797" y="1356697"/>
                  </a:cubicBezTo>
                  <a:cubicBezTo>
                    <a:pt x="1459385" y="1354522"/>
                    <a:pt x="1488973" y="1352781"/>
                    <a:pt x="1518561" y="1350606"/>
                  </a:cubicBezTo>
                  <a:cubicBezTo>
                    <a:pt x="1573821" y="1346690"/>
                    <a:pt x="1628646" y="1342338"/>
                    <a:pt x="1683036" y="1337552"/>
                  </a:cubicBezTo>
                  <a:cubicBezTo>
                    <a:pt x="1712188" y="1334941"/>
                    <a:pt x="1741341" y="1332331"/>
                    <a:pt x="1770494" y="1329720"/>
                  </a:cubicBezTo>
                  <a:cubicBezTo>
                    <a:pt x="1969343" y="1311445"/>
                    <a:pt x="2162100" y="1289689"/>
                    <a:pt x="2347025" y="1264452"/>
                  </a:cubicBezTo>
                  <a:cubicBezTo>
                    <a:pt x="2394018" y="1257926"/>
                    <a:pt x="2440576" y="1251399"/>
                    <a:pt x="2486263" y="1244437"/>
                  </a:cubicBezTo>
                  <a:cubicBezTo>
                    <a:pt x="2910938" y="1180910"/>
                    <a:pt x="3285139" y="1099108"/>
                    <a:pt x="3571882" y="1003382"/>
                  </a:cubicBezTo>
                  <a:cubicBezTo>
                    <a:pt x="3598859" y="1049069"/>
                    <a:pt x="3624531" y="1095627"/>
                    <a:pt x="3647592" y="1143489"/>
                  </a:cubicBezTo>
                  <a:close/>
                  <a:moveTo>
                    <a:pt x="1750479" y="979015"/>
                  </a:moveTo>
                  <a:cubicBezTo>
                    <a:pt x="1928007" y="1044718"/>
                    <a:pt x="2085084" y="1116947"/>
                    <a:pt x="2223452" y="1192658"/>
                  </a:cubicBezTo>
                  <a:cubicBezTo>
                    <a:pt x="2075512" y="1211368"/>
                    <a:pt x="1922785" y="1228337"/>
                    <a:pt x="1766143" y="1242261"/>
                  </a:cubicBezTo>
                  <a:cubicBezTo>
                    <a:pt x="1761792" y="1149581"/>
                    <a:pt x="1756135" y="1061687"/>
                    <a:pt x="1750479" y="979015"/>
                  </a:cubicBezTo>
                  <a:close/>
                  <a:moveTo>
                    <a:pt x="2369651" y="1173513"/>
                  </a:moveTo>
                  <a:cubicBezTo>
                    <a:pt x="2167757" y="1056901"/>
                    <a:pt x="1954549" y="963351"/>
                    <a:pt x="1743952" y="889381"/>
                  </a:cubicBezTo>
                  <a:cubicBezTo>
                    <a:pt x="1710883" y="459919"/>
                    <a:pt x="1665631" y="187536"/>
                    <a:pt x="1622989" y="114871"/>
                  </a:cubicBezTo>
                  <a:cubicBezTo>
                    <a:pt x="1732204" y="94856"/>
                    <a:pt x="1844464" y="83978"/>
                    <a:pt x="1959335" y="83978"/>
                  </a:cubicBezTo>
                  <a:cubicBezTo>
                    <a:pt x="2612447" y="83978"/>
                    <a:pt x="3188543" y="419889"/>
                    <a:pt x="3524454" y="927671"/>
                  </a:cubicBezTo>
                  <a:cubicBezTo>
                    <a:pt x="3220742" y="1026443"/>
                    <a:pt x="2821304" y="1110421"/>
                    <a:pt x="2369651" y="1173513"/>
                  </a:cubicBezTo>
                  <a:close/>
                </a:path>
              </a:pathLst>
            </a:custGeom>
            <a:solidFill>
              <a:srgbClr val="FFFFFF"/>
            </a:solidFill>
            <a:ln w="4351" cap="flat">
              <a:noFill/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30517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9BE9C2B-10FD-A2F3-04D0-849767686045}"/>
              </a:ext>
            </a:extLst>
          </p:cNvPr>
          <p:cNvSpPr/>
          <p:nvPr/>
        </p:nvSpPr>
        <p:spPr>
          <a:xfrm>
            <a:off x="5561669" y="141714"/>
            <a:ext cx="6634975" cy="24346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7E4FED-A909-51BB-E5C5-1E2BF26645D3}"/>
              </a:ext>
            </a:extLst>
          </p:cNvPr>
          <p:cNvSpPr/>
          <p:nvPr/>
        </p:nvSpPr>
        <p:spPr>
          <a:xfrm>
            <a:off x="116157" y="1377640"/>
            <a:ext cx="5380464" cy="53897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981A2B-7055-6597-C91C-4EB80692EB8A}"/>
              </a:ext>
            </a:extLst>
          </p:cNvPr>
          <p:cNvSpPr/>
          <p:nvPr/>
        </p:nvSpPr>
        <p:spPr>
          <a:xfrm>
            <a:off x="5561671" y="2892348"/>
            <a:ext cx="6681437" cy="4023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lein air, personne, habits, homme&#10;&#10;Description générée automatiquement">
            <a:extLst>
              <a:ext uri="{FF2B5EF4-FFF2-40B4-BE49-F238E27FC236}">
                <a16:creationId xmlns:a16="http://schemas.microsoft.com/office/drawing/2014/main" id="{3256B4EF-70EE-08F3-7B89-B91F2F9BF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93" y="225414"/>
            <a:ext cx="4586867" cy="2132540"/>
          </a:xfrm>
          <a:prstGeom prst="rect">
            <a:avLst/>
          </a:prstGeom>
        </p:spPr>
      </p:pic>
      <p:pic>
        <p:nvPicPr>
          <p:cNvPr id="4" name="Image 3" descr="Une image contenant habits, personne, homme, femme&#10;&#10;Description générée automatiquement">
            <a:extLst>
              <a:ext uri="{FF2B5EF4-FFF2-40B4-BE49-F238E27FC236}">
                <a16:creationId xmlns:a16="http://schemas.microsoft.com/office/drawing/2014/main" id="{257C73DF-4334-133E-3F2E-7D3C39EA8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6" t="23504" r="-382" b="8253"/>
          <a:stretch/>
        </p:blipFill>
        <p:spPr>
          <a:xfrm>
            <a:off x="9415346" y="3055438"/>
            <a:ext cx="2305513" cy="264513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08A827-6F66-EC2E-EA4F-D1CC25E6B50A}"/>
              </a:ext>
            </a:extLst>
          </p:cNvPr>
          <p:cNvSpPr txBox="1"/>
          <p:nvPr/>
        </p:nvSpPr>
        <p:spPr>
          <a:xfrm>
            <a:off x="8830370" y="5840451"/>
            <a:ext cx="3122341" cy="10261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>
              <a:buFont typeface="Arial"/>
              <a:buChar char="•"/>
            </a:pPr>
            <a:r>
              <a:rPr lang="fr-FR" sz="1467"/>
              <a:t>3 oct. : </a:t>
            </a:r>
            <a:r>
              <a:rPr lang="fr-FR" sz="1467" b="1"/>
              <a:t>Baptême par ARQUUS</a:t>
            </a:r>
            <a:br>
              <a:rPr lang="fr-FR" sz="1467" b="1"/>
            </a:br>
            <a:r>
              <a:rPr lang="fr-FR" sz="1467"/>
              <a:t>promotions 2024 (Henri Navier) et 2025 (</a:t>
            </a:r>
            <a:r>
              <a:rPr lang="fr-FR" sz="1467">
                <a:ea typeface="+mn-lt"/>
                <a:cs typeface="+mn-lt"/>
              </a:rPr>
              <a:t>Marie </a:t>
            </a:r>
            <a:r>
              <a:rPr lang="fr-FR" sz="1467" err="1">
                <a:ea typeface="+mn-lt"/>
                <a:cs typeface="+mn-lt"/>
              </a:rPr>
              <a:t>Marvingt</a:t>
            </a:r>
            <a:r>
              <a:rPr lang="fr-FR" sz="1467">
                <a:ea typeface="+mn-lt"/>
                <a:cs typeface="+mn-lt"/>
              </a:rPr>
              <a:t>)</a:t>
            </a:r>
          </a:p>
          <a:p>
            <a:endParaRPr lang="fr-FR" sz="1467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066EA5A-0175-EB3A-2456-7C478C4F8717}"/>
              </a:ext>
            </a:extLst>
          </p:cNvPr>
          <p:cNvSpPr txBox="1"/>
          <p:nvPr/>
        </p:nvSpPr>
        <p:spPr>
          <a:xfrm>
            <a:off x="5615101" y="357767"/>
            <a:ext cx="1886415" cy="14777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>
              <a:buFont typeface="Arial"/>
              <a:buChar char="•"/>
            </a:pPr>
            <a:r>
              <a:rPr lang="fr-FR" sz="1467" b="1"/>
              <a:t>Défilé du 14 juillet</a:t>
            </a:r>
            <a:r>
              <a:rPr lang="fr-FR" sz="1467"/>
              <a:t> : </a:t>
            </a:r>
            <a:br>
              <a:rPr lang="fr-FR" sz="1467"/>
            </a:br>
            <a:r>
              <a:rPr lang="fr-FR" sz="1467"/>
              <a:t>51 élèves IETA sur les rangs</a:t>
            </a:r>
            <a:br>
              <a:rPr lang="fr-FR" sz="1467"/>
            </a:br>
            <a:r>
              <a:rPr lang="fr-FR" sz="1467"/>
              <a:t>2e édition de l'école </a:t>
            </a:r>
            <a:endParaRPr lang="fr-FR" sz="1467">
              <a:ea typeface="+mn-lt"/>
              <a:cs typeface="+mn-lt"/>
            </a:endParaRPr>
          </a:p>
        </p:txBody>
      </p:sp>
      <p:pic>
        <p:nvPicPr>
          <p:cNvPr id="11" name="Image 10" descr="Une image contenant habits, costume, personne, Visage humain&#10;&#10;Description générée automatiquement">
            <a:extLst>
              <a:ext uri="{FF2B5EF4-FFF2-40B4-BE49-F238E27FC236}">
                <a16:creationId xmlns:a16="http://schemas.microsoft.com/office/drawing/2014/main" id="{79F56C9D-9F1C-D8EB-B411-58773B04A2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035" b="-197"/>
          <a:stretch/>
        </p:blipFill>
        <p:spPr>
          <a:xfrm>
            <a:off x="6060688" y="3057134"/>
            <a:ext cx="2680979" cy="21325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B43CC74-C96A-499F-5F76-8D09AEE8A922}"/>
              </a:ext>
            </a:extLst>
          </p:cNvPr>
          <p:cNvSpPr txBox="1"/>
          <p:nvPr/>
        </p:nvSpPr>
        <p:spPr>
          <a:xfrm>
            <a:off x="6098321" y="5487329"/>
            <a:ext cx="2509023" cy="12519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>
              <a:buFont typeface="Arial"/>
              <a:buChar char="•"/>
            </a:pPr>
            <a:r>
              <a:rPr lang="fr-FR" sz="1467"/>
              <a:t>31 mai : création du </a:t>
            </a:r>
            <a:r>
              <a:rPr lang="fr-FR" sz="1467" b="1" err="1"/>
              <a:t>labcom</a:t>
            </a:r>
            <a:r>
              <a:rPr lang="fr-FR" sz="1467" b="1"/>
              <a:t> THOR</a:t>
            </a:r>
            <a:br>
              <a:rPr lang="fr-FR" sz="1467" b="1"/>
            </a:br>
            <a:r>
              <a:rPr lang="fr-FR" sz="1467"/>
              <a:t>sur l'optimisation énergétique en défense terrestre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E0F577-64A5-3698-29B1-E2AFDCF4B3BF}"/>
              </a:ext>
            </a:extLst>
          </p:cNvPr>
          <p:cNvSpPr txBox="1"/>
          <p:nvPr/>
        </p:nvSpPr>
        <p:spPr>
          <a:xfrm>
            <a:off x="123126" y="1491474"/>
            <a:ext cx="5371167" cy="2832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594" indent="-228594">
              <a:buFont typeface="Arial"/>
              <a:buChar char="•"/>
            </a:pPr>
            <a:r>
              <a:rPr lang="fr-FR" sz="1467" b="1"/>
              <a:t>8 février : journée Défense et Espace</a:t>
            </a:r>
            <a:br>
              <a:rPr lang="fr-FR" sz="1467" b="1"/>
            </a:br>
            <a:endParaRPr lang="fr-FR" sz="1467" b="1"/>
          </a:p>
          <a:p>
            <a:r>
              <a:rPr lang="fr-FR" sz="1467"/>
              <a:t>Cérémonie du</a:t>
            </a:r>
            <a:r>
              <a:rPr lang="fr-FR" sz="1467" b="1"/>
              <a:t> Fanion </a:t>
            </a:r>
            <a:r>
              <a:rPr lang="fr-FR" sz="1467"/>
              <a:t>et conférence </a:t>
            </a:r>
            <a:r>
              <a:rPr lang="fr-FR" sz="1467" b="1"/>
              <a:t>"3 visions de l'espace"</a:t>
            </a:r>
            <a:br>
              <a:rPr lang="fr-FR" sz="1467" b="1"/>
            </a:br>
            <a:endParaRPr lang="fr-FR" sz="1467" b="1">
              <a:solidFill>
                <a:srgbClr val="000000"/>
              </a:solidFill>
            </a:endParaRPr>
          </a:p>
          <a:p>
            <a:r>
              <a:rPr lang="fr-FR" sz="1467">
                <a:solidFill>
                  <a:srgbClr val="00546A"/>
                </a:solidFill>
              </a:rPr>
              <a:t>avec Claudie Haigneré</a:t>
            </a:r>
            <a:br>
              <a:rPr lang="fr-FR" sz="1467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(</a:t>
            </a:r>
            <a:r>
              <a:rPr lang="fr-FR" sz="1467" err="1">
                <a:solidFill>
                  <a:srgbClr val="00546A"/>
                </a:solidFill>
              </a:rPr>
              <a:t>spatinaute</a:t>
            </a:r>
            <a:r>
              <a:rPr lang="fr-FR" sz="1467">
                <a:solidFill>
                  <a:srgbClr val="00546A"/>
                </a:solidFill>
              </a:rPr>
              <a:t>)</a:t>
            </a:r>
            <a:br>
              <a:rPr lang="fr-FR" sz="1467">
                <a:solidFill>
                  <a:srgbClr val="00546A"/>
                </a:solidFill>
              </a:rPr>
            </a:br>
            <a:endParaRPr lang="fr-FR" sz="1467">
              <a:solidFill>
                <a:srgbClr val="00546A"/>
              </a:solidFill>
            </a:endParaRPr>
          </a:p>
          <a:p>
            <a:r>
              <a:rPr lang="fr-FR" sz="1467">
                <a:solidFill>
                  <a:srgbClr val="00546A"/>
                </a:solidFill>
              </a:rPr>
              <a:t>Emmanuel Chiva</a:t>
            </a:r>
            <a:br>
              <a:rPr lang="fr-FR" sz="1467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(DGA)</a:t>
            </a:r>
            <a:br>
              <a:rPr lang="fr-FR" sz="1467">
                <a:solidFill>
                  <a:srgbClr val="00546A"/>
                </a:solidFill>
              </a:rPr>
            </a:br>
            <a:endParaRPr lang="fr-FR" sz="1467">
              <a:solidFill>
                <a:srgbClr val="00546A"/>
              </a:solidFill>
            </a:endParaRPr>
          </a:p>
          <a:p>
            <a:r>
              <a:rPr lang="fr-FR" sz="1467">
                <a:solidFill>
                  <a:srgbClr val="00546A"/>
                </a:solidFill>
              </a:rPr>
              <a:t>et Hervé </a:t>
            </a:r>
            <a:r>
              <a:rPr lang="fr-FR" sz="1467" err="1">
                <a:solidFill>
                  <a:srgbClr val="00546A"/>
                </a:solidFill>
              </a:rPr>
              <a:t>Gilibert</a:t>
            </a:r>
            <a:br>
              <a:rPr lang="fr-FR" sz="1467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(</a:t>
            </a:r>
            <a:r>
              <a:rPr lang="fr-FR" sz="1467" err="1">
                <a:solidFill>
                  <a:srgbClr val="00546A"/>
                </a:solidFill>
              </a:rPr>
              <a:t>ArianeGroup</a:t>
            </a:r>
            <a:r>
              <a:rPr lang="fr-FR" sz="1467">
                <a:solidFill>
                  <a:srgbClr val="00546A"/>
                </a:solidFill>
              </a:rPr>
              <a:t>)</a:t>
            </a:r>
            <a:endParaRPr lang="fr-FR"/>
          </a:p>
        </p:txBody>
      </p:sp>
      <p:pic>
        <p:nvPicPr>
          <p:cNvPr id="17" name="Image 16" descr="Une image contenant habits, personne, homme, intérieur&#10;&#10;Description générée automatiquement">
            <a:extLst>
              <a:ext uri="{FF2B5EF4-FFF2-40B4-BE49-F238E27FC236}">
                <a16:creationId xmlns:a16="http://schemas.microsoft.com/office/drawing/2014/main" id="{CE1C28AF-BB2F-820C-C08F-0C9B3EEE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40" r="36762" b="37771"/>
          <a:stretch/>
        </p:blipFill>
        <p:spPr>
          <a:xfrm>
            <a:off x="475787" y="4449967"/>
            <a:ext cx="4646892" cy="2200648"/>
          </a:xfrm>
          <a:prstGeom prst="rect">
            <a:avLst/>
          </a:prstGeom>
        </p:spPr>
      </p:pic>
      <p:pic>
        <p:nvPicPr>
          <p:cNvPr id="18" name="Image 17" descr="Une image contenant personne, habits, homme, plein air&#10;&#10;Description générée automatiquement">
            <a:extLst>
              <a:ext uri="{FF2B5EF4-FFF2-40B4-BE49-F238E27FC236}">
                <a16:creationId xmlns:a16="http://schemas.microsoft.com/office/drawing/2014/main" id="{538DE1A7-FFA3-38EB-3B09-59813E4554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7" t="8696" r="-671" b="8696"/>
          <a:stretch/>
        </p:blipFill>
        <p:spPr>
          <a:xfrm>
            <a:off x="2325029" y="2478994"/>
            <a:ext cx="2829931" cy="1900940"/>
          </a:xfrm>
          <a:prstGeom prst="rect">
            <a:avLst/>
          </a:prstGeom>
        </p:spPr>
      </p:pic>
      <p:sp>
        <p:nvSpPr>
          <p:cNvPr id="24" name="Espace réservé du texte 1">
            <a:extLst>
              <a:ext uri="{FF2B5EF4-FFF2-40B4-BE49-F238E27FC236}">
                <a16:creationId xmlns:a16="http://schemas.microsoft.com/office/drawing/2014/main" id="{48FF7125-36F0-42D6-6112-A21373787555}"/>
              </a:ext>
            </a:extLst>
          </p:cNvPr>
          <p:cNvSpPr txBox="1">
            <a:spLocks/>
          </p:cNvSpPr>
          <p:nvPr/>
        </p:nvSpPr>
        <p:spPr>
          <a:xfrm>
            <a:off x="580834" y="422215"/>
            <a:ext cx="10068533" cy="461665"/>
          </a:xfrm>
          <a:prstGeom prst="rect">
            <a:avLst/>
          </a:prstGeom>
        </p:spPr>
        <p:txBody>
          <a:bodyPr lIns="121920" tIns="60960" rIns="121920" bIns="6096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rgbClr val="00739A"/>
                </a:solidFill>
                <a:latin typeface="Space Grotesk" pitchFamily="2" charset="0"/>
                <a:ea typeface="+mn-ea"/>
                <a:cs typeface="Space Grotesk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000">
                <a:latin typeface="Space Grotesk"/>
              </a:rPr>
              <a:t>TEMPS FORTS 2023</a:t>
            </a:r>
            <a:endParaRPr lang="fr-FR" sz="3000"/>
          </a:p>
        </p:txBody>
      </p:sp>
    </p:spTree>
    <p:extLst>
      <p:ext uri="{BB962C8B-B14F-4D97-AF65-F5344CB8AC3E}">
        <p14:creationId xmlns:p14="http://schemas.microsoft.com/office/powerpoint/2010/main" val="1460012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9DBFAB-F024-CB64-00C6-40CED29AA7FA}"/>
              </a:ext>
            </a:extLst>
          </p:cNvPr>
          <p:cNvSpPr>
            <a:spLocks noGrp="1"/>
          </p:cNvSpPr>
          <p:nvPr/>
        </p:nvSpPr>
        <p:spPr bwMode="auto">
          <a:xfrm>
            <a:off x="957849" y="395943"/>
            <a:ext cx="396841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fr-FR" sz="3200" b="1" kern="1200">
                <a:solidFill>
                  <a:srgbClr val="005E6A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5E6A"/>
                </a:solidFill>
                <a:latin typeface="Segoe UI" panose="020B0502040204020203" pitchFamily="34" charset="0"/>
              </a:defRPr>
            </a:lvl9pPr>
          </a:lstStyle>
          <a:p>
            <a:r>
              <a:rPr lang="fr-FR"/>
              <a:t>PROJET DE FUSION</a:t>
            </a:r>
            <a:endParaRPr lang="fr-FR" i="1">
              <a:solidFill>
                <a:schemeClr val="tx2"/>
              </a:solidFill>
            </a:endParaRPr>
          </a:p>
        </p:txBody>
      </p:sp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5F82B2D2-CB99-60E1-FB3C-C8E28323853C}"/>
              </a:ext>
            </a:extLst>
          </p:cNvPr>
          <p:cNvSpPr/>
          <p:nvPr/>
        </p:nvSpPr>
        <p:spPr>
          <a:xfrm rot="19431472" flipH="1">
            <a:off x="105950" y="1224259"/>
            <a:ext cx="10027920" cy="5064452"/>
          </a:xfrm>
          <a:prstGeom prst="triangle">
            <a:avLst>
              <a:gd name="adj" fmla="val 86454"/>
            </a:avLst>
          </a:prstGeom>
          <a:solidFill>
            <a:srgbClr val="435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32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EE6C8F-E4DC-4E36-1C61-86987E786BFD}"/>
              </a:ext>
            </a:extLst>
          </p:cNvPr>
          <p:cNvSpPr txBox="1"/>
          <p:nvPr/>
        </p:nvSpPr>
        <p:spPr>
          <a:xfrm>
            <a:off x="1811162" y="3734260"/>
            <a:ext cx="5711826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FFFFFF"/>
                </a:solidFill>
                <a:latin typeface="Calibri"/>
                <a:cs typeface="Calibri"/>
              </a:rPr>
              <a:t>Une ENSTA plus visible et plus attractive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FFFFFF"/>
                </a:solidFill>
                <a:cs typeface="Calibri"/>
              </a:rPr>
              <a:t>aux compétences élargies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FFFFFF"/>
                </a:solidFill>
                <a:cs typeface="Calibri"/>
              </a:rPr>
              <a:t>au sein d’IP Paris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>
                <a:solidFill>
                  <a:srgbClr val="FFFFFF"/>
                </a:solidFill>
                <a:cs typeface="Calibri"/>
              </a:rPr>
              <a:t>équilibre des 2 campus</a:t>
            </a:r>
          </a:p>
          <a:p>
            <a:endParaRPr lang="fr-FR" sz="2400">
              <a:solidFill>
                <a:srgbClr val="FFFFFF"/>
              </a:solidFill>
              <a:cs typeface="Calibri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1F3CFC2-FB74-4B46-9EE2-E541FDC227CF}"/>
              </a:ext>
            </a:extLst>
          </p:cNvPr>
          <p:cNvSpPr>
            <a:spLocks noGrp="1"/>
          </p:cNvSpPr>
          <p:nvPr/>
        </p:nvSpPr>
        <p:spPr bwMode="auto">
          <a:xfrm>
            <a:off x="525169" y="1140356"/>
            <a:ext cx="7224090" cy="19833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63C6C6"/>
                </a:solidFill>
              </a:rPr>
              <a:t>2021</a:t>
            </a:r>
            <a:r>
              <a:rPr lang="fr-FR" sz="2000" b="1">
                <a:solidFill>
                  <a:schemeClr val="tx1"/>
                </a:solidFill>
              </a:rPr>
              <a:t> : étude de faisabilité et retours positifs des parties prenantes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63C6C6"/>
                </a:solidFill>
              </a:rPr>
              <a:t>2022</a:t>
            </a:r>
            <a:r>
              <a:rPr lang="fr-FR" sz="2000" b="1">
                <a:solidFill>
                  <a:schemeClr val="tx1"/>
                </a:solidFill>
              </a:rPr>
              <a:t> : travaux préparatoires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63C6C6"/>
                </a:solidFill>
              </a:rPr>
              <a:t>Avril 2023</a:t>
            </a:r>
            <a:r>
              <a:rPr lang="fr-FR" sz="2000" b="1">
                <a:solidFill>
                  <a:schemeClr val="tx1"/>
                </a:solidFill>
              </a:rPr>
              <a:t> : rapport remis au ministre des Armées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63C6C6"/>
                </a:solidFill>
              </a:rPr>
              <a:t>Octobre 2023</a:t>
            </a:r>
            <a:r>
              <a:rPr lang="fr-FR" sz="2000" b="1">
                <a:solidFill>
                  <a:schemeClr val="tx1"/>
                </a:solidFill>
              </a:rPr>
              <a:t> : confirmation de fusion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000" b="1">
                <a:solidFill>
                  <a:srgbClr val="63C6C6"/>
                </a:solidFill>
              </a:rPr>
              <a:t>Novembre 2023 </a:t>
            </a:r>
            <a:r>
              <a:rPr lang="fr-FR" sz="2000" b="1">
                <a:solidFill>
                  <a:schemeClr val="tx1"/>
                </a:solidFill>
              </a:rPr>
              <a:t>: lancement des travaux de fusion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5C5D082-5E97-2807-06C1-10FCA85AA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881" y="560635"/>
            <a:ext cx="3790950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548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8D41C68-AFC9-4D26-91AE-85D35F10DB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282" y="0"/>
            <a:ext cx="9749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5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A4477-5918-4E96-B4A6-FD711A335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Préparer l’avenir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A86D1-AD5A-4730-854C-597DF8DE0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736" y="1093740"/>
            <a:ext cx="3694975" cy="4857989"/>
          </a:xfrm>
          <a:solidFill>
            <a:srgbClr val="FFC91D"/>
          </a:solidFill>
        </p:spPr>
        <p:txBody>
          <a:bodyPr/>
          <a:lstStyle/>
          <a:p>
            <a:pPr marL="0" indent="0" algn="ctr">
              <a:buNone/>
            </a:pPr>
            <a:br>
              <a:rPr lang="fr-FR" sz="2000" b="1">
                <a:solidFill>
                  <a:schemeClr val="tx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Un contrat d’objectifs et de performances structurant</a:t>
            </a:r>
            <a:br>
              <a:rPr lang="fr-FR" sz="2000" b="1">
                <a:solidFill>
                  <a:schemeClr val="bg1"/>
                </a:solidFill>
              </a:rPr>
            </a:br>
            <a:r>
              <a:rPr lang="fr-FR" sz="2000" b="1">
                <a:solidFill>
                  <a:schemeClr val="bg1"/>
                </a:solidFill>
              </a:rPr>
              <a:t>(COP 2022-2027)</a:t>
            </a:r>
          </a:p>
          <a:p>
            <a:pPr marL="0" indent="0" algn="ctr">
              <a:buNone/>
            </a:pPr>
            <a:endParaRPr lang="fr-FR" sz="2000" b="1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000" b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5 AMBITIONS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Formation et recherche</a:t>
            </a:r>
            <a:b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</a:b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au service de l’autonomie stratégique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Qualité de l’expérience étudiante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Attractivité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Développement durable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Alliances académiques nationales et internationales</a:t>
            </a:r>
            <a:r>
              <a:rPr lang="fr-FR" sz="200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fortes</a:t>
            </a:r>
          </a:p>
          <a:p>
            <a:pPr marL="0" indent="0" algn="ctr">
              <a:buNone/>
            </a:pPr>
            <a:endParaRPr lang="fr-FR" sz="2000" b="1">
              <a:solidFill>
                <a:schemeClr val="accent3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fr-FR" sz="2000" b="1">
              <a:solidFill>
                <a:schemeClr val="accent3">
                  <a:lumMod val="75000"/>
                </a:schemeClr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endParaRPr lang="fr-FR" sz="2000" b="1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983BC71-4B38-41DE-8BC2-69B253A21F2D}"/>
              </a:ext>
            </a:extLst>
          </p:cNvPr>
          <p:cNvSpPr txBox="1">
            <a:spLocks/>
          </p:cNvSpPr>
          <p:nvPr/>
        </p:nvSpPr>
        <p:spPr bwMode="auto">
          <a:xfrm>
            <a:off x="6791164" y="1093741"/>
            <a:ext cx="3694975" cy="485798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Calibri" pitchFamily="34" charset="0"/>
              <a:buChar char="⁄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36575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11213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07473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347788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Calibri" pitchFamily="34" charset="0"/>
              <a:buChar char="⁄"/>
              <a:defRPr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fr-FR" sz="2000" b="1">
                <a:solidFill>
                  <a:schemeClr val="accent3">
                    <a:lumMod val="50000"/>
                  </a:schemeClr>
                </a:solidFill>
              </a:rPr>
            </a:br>
            <a:r>
              <a:rPr lang="fr-FR" sz="2000" b="1">
                <a:solidFill>
                  <a:schemeClr val="accent3">
                    <a:lumMod val="50000"/>
                  </a:schemeClr>
                </a:solidFill>
              </a:rPr>
              <a:t>Des investissements stratégiques soutenus par le contrat de plan État-Région 2021-27 (21,5M€)</a:t>
            </a:r>
          </a:p>
          <a:p>
            <a:pPr marL="0" indent="0" algn="ctr">
              <a:buNone/>
            </a:pPr>
            <a:endParaRPr lang="fr-FR" sz="2000" b="1">
              <a:solidFill>
                <a:schemeClr val="accent3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000" b="1">
                <a:solidFill>
                  <a:schemeClr val="accent3">
                    <a:lumMod val="50000"/>
                  </a:schemeClr>
                </a:solidFill>
              </a:rPr>
              <a:t>Projets recherche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Ingénierie marine, 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robotique, cyber maritime…</a:t>
            </a:r>
          </a:p>
          <a:p>
            <a:pPr marL="0" indent="0" algn="ctr">
              <a:buNone/>
            </a:pPr>
            <a:endParaRPr lang="fr-FR" sz="200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fr-FR" sz="2000" b="1">
                <a:solidFill>
                  <a:schemeClr val="accent3">
                    <a:lumMod val="50000"/>
                  </a:schemeClr>
                </a:solidFill>
              </a:rPr>
              <a:t>Projets immobiliers</a:t>
            </a:r>
            <a:endParaRPr lang="fr-FR" sz="2000" b="1">
              <a:solidFill>
                <a:schemeClr val="accent3">
                  <a:lumMod val="50000"/>
                </a:schemeClr>
              </a:solidFill>
              <a:cs typeface="Calibri"/>
            </a:endParaRP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Bâtiment robotique</a:t>
            </a:r>
          </a:p>
          <a:p>
            <a:pPr marL="0" indent="0" algn="ctr">
              <a:buNone/>
            </a:pPr>
            <a:r>
              <a:rPr lang="fr-FR" sz="200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Rénovation de la résidence des élèves</a:t>
            </a:r>
          </a:p>
        </p:txBody>
      </p:sp>
    </p:spTree>
    <p:extLst>
      <p:ext uri="{BB962C8B-B14F-4D97-AF65-F5344CB8AC3E}">
        <p14:creationId xmlns:p14="http://schemas.microsoft.com/office/powerpoint/2010/main" val="2943764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5CDBB4B0-EF94-4AAB-9E0C-49C1D57574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59" y="-4313"/>
            <a:ext cx="10289512" cy="6858000"/>
          </a:xfrm>
          <a:prstGeom prst="rect">
            <a:avLst/>
          </a:prstGeom>
        </p:spPr>
      </p:pic>
      <p:sp>
        <p:nvSpPr>
          <p:cNvPr id="29" name="Triangle isocèle 28">
            <a:extLst>
              <a:ext uri="{FF2B5EF4-FFF2-40B4-BE49-F238E27FC236}">
                <a16:creationId xmlns:a16="http://schemas.microsoft.com/office/drawing/2014/main" id="{24B6D26B-6358-4C75-88F7-B17D5CA13EB0}"/>
              </a:ext>
            </a:extLst>
          </p:cNvPr>
          <p:cNvSpPr/>
          <p:nvPr/>
        </p:nvSpPr>
        <p:spPr>
          <a:xfrm rot="2365923" flipH="1">
            <a:off x="-1647479" y="-1861963"/>
            <a:ext cx="7749174" cy="4548524"/>
          </a:xfrm>
          <a:prstGeom prst="triangle">
            <a:avLst>
              <a:gd name="adj" fmla="val 14203"/>
            </a:avLst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6151" name="Groupe 59"/>
          <p:cNvGrpSpPr>
            <a:grpSpLocks/>
          </p:cNvGrpSpPr>
          <p:nvPr/>
        </p:nvGrpSpPr>
        <p:grpSpPr bwMode="auto">
          <a:xfrm>
            <a:off x="-2819400" y="350838"/>
            <a:ext cx="11010900" cy="8631237"/>
            <a:chOff x="-2819400" y="322729"/>
            <a:chExt cx="11010900" cy="8630771"/>
          </a:xfrm>
        </p:grpSpPr>
        <p:grpSp>
          <p:nvGrpSpPr>
            <p:cNvPr id="6175" name="Groupe 4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grpSp>
            <p:nvGrpSpPr>
              <p:cNvPr id="6178" name="Groupe 41"/>
              <p:cNvGrpSpPr>
                <a:grpSpLocks/>
              </p:cNvGrpSpPr>
              <p:nvPr/>
            </p:nvGrpSpPr>
            <p:grpSpPr bwMode="auto">
              <a:xfrm>
                <a:off x="-13277850" y="-4191000"/>
                <a:ext cx="11925300" cy="11925300"/>
                <a:chOff x="-13277850" y="-4191000"/>
                <a:chExt cx="11925300" cy="11925300"/>
              </a:xfrm>
            </p:grpSpPr>
            <p:sp>
              <p:nvSpPr>
                <p:cNvPr id="44" name="Ellipse 43"/>
                <p:cNvSpPr/>
                <p:nvPr/>
              </p:nvSpPr>
              <p:spPr>
                <a:xfrm>
                  <a:off x="-13277850" y="-4190357"/>
                  <a:ext cx="11925300" cy="1192465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5" name="Ellipse 44"/>
                <p:cNvSpPr/>
                <p:nvPr/>
              </p:nvSpPr>
              <p:spPr>
                <a:xfrm>
                  <a:off x="-13012074" y="-3924593"/>
                  <a:ext cx="11393747" cy="11393131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6" name="Ellipse 45"/>
                <p:cNvSpPr/>
                <p:nvPr/>
              </p:nvSpPr>
              <p:spPr>
                <a:xfrm>
                  <a:off x="-11010657" y="-1923285"/>
                  <a:ext cx="7390914" cy="7390514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>
                  <a:off x="-10687102" y="-1599747"/>
                  <a:ext cx="6743805" cy="6743440"/>
                </a:xfrm>
                <a:prstGeom prst="ellipse">
                  <a:avLst/>
                </a:prstGeom>
                <a:noFill/>
                <a:ln w="190500">
                  <a:solidFill>
                    <a:schemeClr val="bg1">
                      <a:alpha val="20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  <p:sp>
              <p:nvSpPr>
                <p:cNvPr id="48" name="Ellipse 47"/>
                <p:cNvSpPr/>
                <p:nvPr/>
              </p:nvSpPr>
              <p:spPr>
                <a:xfrm>
                  <a:off x="-10153237" y="-1065912"/>
                  <a:ext cx="5676073" cy="5675767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alpha val="2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/>
                </a:p>
              </p:txBody>
            </p:sp>
          </p:grpSp>
          <p:sp>
            <p:nvSpPr>
              <p:cNvPr id="43" name="Forme libre : forme 42"/>
              <p:cNvSpPr/>
              <p:nvPr/>
            </p:nvSpPr>
            <p:spPr>
              <a:xfrm rot="20700000">
                <a:off x="-11678566" y="-2933183"/>
                <a:ext cx="8726731" cy="9410310"/>
              </a:xfrm>
              <a:custGeom>
                <a:avLst/>
                <a:gdLst>
                  <a:gd name="connsiteX0" fmla="*/ 4362448 w 8724896"/>
                  <a:gd name="connsiteY0" fmla="*/ 0 h 9410700"/>
                  <a:gd name="connsiteX1" fmla="*/ 4919428 w 8724896"/>
                  <a:gd name="connsiteY1" fmla="*/ 3203909 h 9410700"/>
                  <a:gd name="connsiteX2" fmla="*/ 6915092 w 8724896"/>
                  <a:gd name="connsiteY2" fmla="*/ 1581593 h 9410700"/>
                  <a:gd name="connsiteX3" fmla="*/ 5302220 w 8724896"/>
                  <a:gd name="connsiteY3" fmla="*/ 3565639 h 9410700"/>
                  <a:gd name="connsiteX4" fmla="*/ 8724896 w 8724896"/>
                  <a:gd name="connsiteY4" fmla="*/ 2352675 h 9410700"/>
                  <a:gd name="connsiteX5" fmla="*/ 5887006 w 8724896"/>
                  <a:gd name="connsiteY5" fmla="*/ 4516487 h 9410700"/>
                  <a:gd name="connsiteX6" fmla="*/ 7676318 w 8724896"/>
                  <a:gd name="connsiteY6" fmla="*/ 4705350 h 9410700"/>
                  <a:gd name="connsiteX7" fmla="*/ 5887006 w 8724896"/>
                  <a:gd name="connsiteY7" fmla="*/ 4894214 h 9410700"/>
                  <a:gd name="connsiteX8" fmla="*/ 8724896 w 8724896"/>
                  <a:gd name="connsiteY8" fmla="*/ 7058025 h 9410700"/>
                  <a:gd name="connsiteX9" fmla="*/ 5458438 w 8724896"/>
                  <a:gd name="connsiteY9" fmla="*/ 5900424 h 9410700"/>
                  <a:gd name="connsiteX10" fmla="*/ 6858054 w 8724896"/>
                  <a:gd name="connsiteY10" fmla="*/ 7638832 h 9410700"/>
                  <a:gd name="connsiteX11" fmla="*/ 4939066 w 8724896"/>
                  <a:gd name="connsiteY11" fmla="*/ 6093828 h 9410700"/>
                  <a:gd name="connsiteX12" fmla="*/ 4362448 w 8724896"/>
                  <a:gd name="connsiteY12" fmla="*/ 9410700 h 9410700"/>
                  <a:gd name="connsiteX13" fmla="*/ 3785174 w 8724896"/>
                  <a:gd name="connsiteY13" fmla="*/ 6090052 h 9410700"/>
                  <a:gd name="connsiteX14" fmla="*/ 1809804 w 8724896"/>
                  <a:gd name="connsiteY14" fmla="*/ 7695870 h 9410700"/>
                  <a:gd name="connsiteX15" fmla="*/ 3270532 w 8724896"/>
                  <a:gd name="connsiteY15" fmla="*/ 5898980 h 9410700"/>
                  <a:gd name="connsiteX16" fmla="*/ 0 w 8724896"/>
                  <a:gd name="connsiteY16" fmla="*/ 7058025 h 9410700"/>
                  <a:gd name="connsiteX17" fmla="*/ 2837890 w 8724896"/>
                  <a:gd name="connsiteY17" fmla="*/ 4894214 h 9410700"/>
                  <a:gd name="connsiteX18" fmla="*/ 1048577 w 8724896"/>
                  <a:gd name="connsiteY18" fmla="*/ 4705350 h 9410700"/>
                  <a:gd name="connsiteX19" fmla="*/ 2837890 w 8724896"/>
                  <a:gd name="connsiteY19" fmla="*/ 4516487 h 9410700"/>
                  <a:gd name="connsiteX20" fmla="*/ 0 w 8724896"/>
                  <a:gd name="connsiteY20" fmla="*/ 2352675 h 9410700"/>
                  <a:gd name="connsiteX21" fmla="*/ 3416558 w 8724896"/>
                  <a:gd name="connsiteY21" fmla="*/ 3563470 h 9410700"/>
                  <a:gd name="connsiteX22" fmla="*/ 1866842 w 8724896"/>
                  <a:gd name="connsiteY22" fmla="*/ 1638631 h 9410700"/>
                  <a:gd name="connsiteX23" fmla="*/ 3806148 w 8724896"/>
                  <a:gd name="connsiteY23" fmla="*/ 3199994 h 9410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724896" h="9410700">
                    <a:moveTo>
                      <a:pt x="4362448" y="0"/>
                    </a:moveTo>
                    <a:lnTo>
                      <a:pt x="4919428" y="3203909"/>
                    </a:lnTo>
                    <a:lnTo>
                      <a:pt x="6915092" y="1581593"/>
                    </a:lnTo>
                    <a:lnTo>
                      <a:pt x="5302220" y="3565639"/>
                    </a:lnTo>
                    <a:lnTo>
                      <a:pt x="8724896" y="2352675"/>
                    </a:lnTo>
                    <a:lnTo>
                      <a:pt x="5887006" y="4516487"/>
                    </a:lnTo>
                    <a:lnTo>
                      <a:pt x="7676318" y="4705350"/>
                    </a:lnTo>
                    <a:lnTo>
                      <a:pt x="5887006" y="4894214"/>
                    </a:lnTo>
                    <a:lnTo>
                      <a:pt x="8724896" y="7058025"/>
                    </a:lnTo>
                    <a:lnTo>
                      <a:pt x="5458438" y="5900424"/>
                    </a:lnTo>
                    <a:lnTo>
                      <a:pt x="6858054" y="7638832"/>
                    </a:lnTo>
                    <a:lnTo>
                      <a:pt x="4939066" y="6093828"/>
                    </a:lnTo>
                    <a:lnTo>
                      <a:pt x="4362448" y="9410700"/>
                    </a:lnTo>
                    <a:lnTo>
                      <a:pt x="3785174" y="6090052"/>
                    </a:lnTo>
                    <a:lnTo>
                      <a:pt x="1809804" y="7695870"/>
                    </a:lnTo>
                    <a:lnTo>
                      <a:pt x="3270532" y="5898980"/>
                    </a:lnTo>
                    <a:lnTo>
                      <a:pt x="0" y="7058025"/>
                    </a:lnTo>
                    <a:lnTo>
                      <a:pt x="2837890" y="4894214"/>
                    </a:lnTo>
                    <a:lnTo>
                      <a:pt x="1048577" y="4705350"/>
                    </a:lnTo>
                    <a:lnTo>
                      <a:pt x="2837890" y="4516487"/>
                    </a:lnTo>
                    <a:lnTo>
                      <a:pt x="0" y="2352675"/>
                    </a:lnTo>
                    <a:lnTo>
                      <a:pt x="3416558" y="3563470"/>
                    </a:lnTo>
                    <a:lnTo>
                      <a:pt x="1866842" y="1638631"/>
                    </a:lnTo>
                    <a:lnTo>
                      <a:pt x="3806148" y="3199994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52" name="Connecteur droit 51"/>
            <p:cNvCxnSpPr>
              <a:cxnSpLocks/>
            </p:cNvCxnSpPr>
            <p:nvPr/>
          </p:nvCxnSpPr>
          <p:spPr>
            <a:xfrm flipV="1">
              <a:off x="4894263" y="322729"/>
              <a:ext cx="1603375" cy="1323904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Connecteur droit 54"/>
            <p:cNvCxnSpPr>
              <a:cxnSpLocks/>
            </p:cNvCxnSpPr>
            <p:nvPr/>
          </p:nvCxnSpPr>
          <p:spPr>
            <a:xfrm>
              <a:off x="6027738" y="5953287"/>
              <a:ext cx="2163762" cy="471463"/>
            </a:xfrm>
            <a:prstGeom prst="line">
              <a:avLst/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0AB376A4-F51F-4485-9DA5-E3615225B901}"/>
              </a:ext>
            </a:extLst>
          </p:cNvPr>
          <p:cNvSpPr txBox="1"/>
          <p:nvPr/>
        </p:nvSpPr>
        <p:spPr>
          <a:xfrm>
            <a:off x="78583" y="211388"/>
            <a:ext cx="61180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>
                <a:latin typeface="+mj-lt"/>
              </a:rPr>
              <a:t>Bienvenue à Brest</a:t>
            </a:r>
          </a:p>
          <a:p>
            <a:r>
              <a:rPr lang="fr-FR" sz="4000">
                <a:solidFill>
                  <a:srgbClr val="43596B"/>
                </a:solidFill>
                <a:latin typeface="+mj-lt"/>
              </a:rPr>
              <a:t>	Cité maritime</a:t>
            </a:r>
          </a:p>
          <a:p>
            <a:r>
              <a:rPr lang="fr-FR" sz="4000">
                <a:solidFill>
                  <a:srgbClr val="43596B"/>
                </a:solidFill>
                <a:latin typeface="+mj-lt"/>
              </a:rPr>
              <a:t>		et étudiante</a:t>
            </a:r>
            <a:endParaRPr lang="fr-FR" sz="2400">
              <a:solidFill>
                <a:srgbClr val="43596B"/>
              </a:solidFill>
              <a:latin typeface="+mj-lt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A9BF45A-D831-4005-BC0C-3E33090DF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84" y="2531365"/>
            <a:ext cx="4103877" cy="2942402"/>
          </a:xfrm>
          <a:prstGeom prst="rect">
            <a:avLst/>
          </a:prstGeom>
          <a:ln w="381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9530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" name="Image 2487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F402A8A-C5D6-615D-006F-8D5B6AC9F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614" y="3977184"/>
            <a:ext cx="3629721" cy="1635680"/>
          </a:xfrm>
          <a:prstGeom prst="rect">
            <a:avLst/>
          </a:prstGeom>
        </p:spPr>
      </p:pic>
      <p:graphicFrame>
        <p:nvGraphicFramePr>
          <p:cNvPr id="49" name="Diagramme 48">
            <a:extLst>
              <a:ext uri="{FF2B5EF4-FFF2-40B4-BE49-F238E27FC236}">
                <a16:creationId xmlns:a16="http://schemas.microsoft.com/office/drawing/2014/main" id="{44FFF5B0-7183-7CF1-15C7-C6F2557CF809}"/>
              </a:ext>
            </a:extLst>
          </p:cNvPr>
          <p:cNvGraphicFramePr/>
          <p:nvPr/>
        </p:nvGraphicFramePr>
        <p:xfrm>
          <a:off x="2555488" y="841919"/>
          <a:ext cx="6504877" cy="505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DE0469B2-3ABA-441D-9677-096F2F5F325C}"/>
              </a:ext>
            </a:extLst>
          </p:cNvPr>
          <p:cNvSpPr/>
          <p:nvPr/>
        </p:nvSpPr>
        <p:spPr>
          <a:xfrm>
            <a:off x="1" y="1"/>
            <a:ext cx="1068404" cy="1068404"/>
          </a:xfrm>
          <a:prstGeom prst="rect">
            <a:avLst/>
          </a:prstGeom>
          <a:solidFill>
            <a:srgbClr val="00A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B252863-77D4-4A1F-82CD-F8018E77A2EC}"/>
              </a:ext>
            </a:extLst>
          </p:cNvPr>
          <p:cNvGrpSpPr/>
          <p:nvPr/>
        </p:nvGrpSpPr>
        <p:grpSpPr>
          <a:xfrm>
            <a:off x="369541" y="473491"/>
            <a:ext cx="1892945" cy="618956"/>
            <a:chOff x="10233685" y="89755"/>
            <a:chExt cx="1892945" cy="6189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250120-733B-4BD4-894B-CBF29C98C1E6}"/>
                </a:ext>
              </a:extLst>
            </p:cNvPr>
            <p:cNvSpPr/>
            <p:nvPr/>
          </p:nvSpPr>
          <p:spPr>
            <a:xfrm>
              <a:off x="10233685" y="89755"/>
              <a:ext cx="1892945" cy="618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5B71DE4C-D89F-49BD-90A7-FC9007B07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224" y="131244"/>
              <a:ext cx="1667616" cy="53597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7" name="Espace réservé du texte 1">
            <a:extLst>
              <a:ext uri="{FF2B5EF4-FFF2-40B4-BE49-F238E27FC236}">
                <a16:creationId xmlns:a16="http://schemas.microsoft.com/office/drawing/2014/main" id="{276948AF-92FD-513D-170D-402ECE6CA520}"/>
              </a:ext>
            </a:extLst>
          </p:cNvPr>
          <p:cNvSpPr txBox="1">
            <a:spLocks/>
          </p:cNvSpPr>
          <p:nvPr/>
        </p:nvSpPr>
        <p:spPr>
          <a:xfrm>
            <a:off x="4683852" y="2848170"/>
            <a:ext cx="2309144" cy="1028519"/>
          </a:xfrm>
          <a:prstGeom prst="rect">
            <a:avLst/>
          </a:prstGeom>
        </p:spPr>
        <p:txBody>
          <a:bodyPr lIns="121920" tIns="60960" rIns="121920" bIns="60960" anchor="b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rgbClr val="00739A"/>
                </a:solidFill>
                <a:latin typeface="Space Grotesk" pitchFamily="2" charset="0"/>
                <a:ea typeface="+mn-ea"/>
                <a:cs typeface="Space Grotesk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67">
                <a:solidFill>
                  <a:srgbClr val="3B61AA"/>
                </a:solidFill>
                <a:latin typeface="Space Grotesk"/>
              </a:rPr>
              <a:t>FOCUS</a:t>
            </a:r>
            <a:br>
              <a:rPr lang="fr-FR" sz="1867">
                <a:solidFill>
                  <a:srgbClr val="3B61AA"/>
                </a:solidFill>
                <a:latin typeface="Space Grotesk"/>
              </a:rPr>
            </a:br>
            <a:r>
              <a:rPr lang="fr-FR" sz="1867">
                <a:solidFill>
                  <a:srgbClr val="3B61AA"/>
                </a:solidFill>
                <a:latin typeface="Space Grotesk"/>
              </a:rPr>
              <a:t>INGENIERIE</a:t>
            </a:r>
            <a:br>
              <a:rPr lang="fr-FR" sz="1867">
                <a:solidFill>
                  <a:srgbClr val="3B61AA"/>
                </a:solidFill>
                <a:latin typeface="Space Grotesk"/>
              </a:rPr>
            </a:br>
            <a:r>
              <a:rPr lang="fr-FR" sz="1867">
                <a:solidFill>
                  <a:srgbClr val="3B61AA"/>
                </a:solidFill>
                <a:latin typeface="Space Grotesk"/>
              </a:rPr>
              <a:t>MARITIME</a:t>
            </a:r>
            <a:endParaRPr lang="fr-FR" sz="1867" b="0">
              <a:solidFill>
                <a:srgbClr val="3B61AA"/>
              </a:solidFill>
              <a:latin typeface="Space Grotesk"/>
            </a:endParaRPr>
          </a:p>
        </p:txBody>
      </p:sp>
      <p:pic>
        <p:nvPicPr>
          <p:cNvPr id="2432" name="Image 2431" descr="Une image contenant Graphique, cercle, graphisme, Police&#10;&#10;Description générée automatiquement">
            <a:extLst>
              <a:ext uri="{FF2B5EF4-FFF2-40B4-BE49-F238E27FC236}">
                <a16:creationId xmlns:a16="http://schemas.microsoft.com/office/drawing/2014/main" id="{24597975-3DD3-E13D-4253-FF3DF1060B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12" y="1434997"/>
            <a:ext cx="977965" cy="968672"/>
          </a:xfrm>
          <a:prstGeom prst="flowChartOr">
            <a:avLst/>
          </a:prstGeom>
          <a:noFill/>
        </p:spPr>
      </p:pic>
      <p:pic>
        <p:nvPicPr>
          <p:cNvPr id="2433" name="Image 243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172123A-D46C-A4EF-68C8-528B5ABDDD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309" y="321526"/>
            <a:ext cx="1032145" cy="695095"/>
          </a:xfrm>
          <a:prstGeom prst="rect">
            <a:avLst/>
          </a:prstGeom>
        </p:spPr>
      </p:pic>
      <p:sp>
        <p:nvSpPr>
          <p:cNvPr id="2486" name="ZoneTexte 2485">
            <a:extLst>
              <a:ext uri="{FF2B5EF4-FFF2-40B4-BE49-F238E27FC236}">
                <a16:creationId xmlns:a16="http://schemas.microsoft.com/office/drawing/2014/main" id="{BCCD8C9E-A1B7-566A-05F3-8C1C8735BAC6}"/>
              </a:ext>
            </a:extLst>
          </p:cNvPr>
          <p:cNvSpPr txBox="1"/>
          <p:nvPr/>
        </p:nvSpPr>
        <p:spPr>
          <a:xfrm>
            <a:off x="8481897" y="1995603"/>
            <a:ext cx="3038704" cy="57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67" b="1">
                <a:solidFill>
                  <a:srgbClr val="3B61AA"/>
                </a:solidFill>
              </a:rPr>
              <a:t>Centre interdisciplinaire OME d'IP Paris avec Ifremer </a:t>
            </a:r>
          </a:p>
        </p:txBody>
      </p:sp>
      <p:sp>
        <p:nvSpPr>
          <p:cNvPr id="2619" name="ZoneTexte 2618">
            <a:extLst>
              <a:ext uri="{FF2B5EF4-FFF2-40B4-BE49-F238E27FC236}">
                <a16:creationId xmlns:a16="http://schemas.microsoft.com/office/drawing/2014/main" id="{C4250E29-E7A5-3B09-1368-E131D2256CEE}"/>
              </a:ext>
            </a:extLst>
          </p:cNvPr>
          <p:cNvSpPr txBox="1"/>
          <p:nvPr/>
        </p:nvSpPr>
        <p:spPr>
          <a:xfrm>
            <a:off x="2255800" y="5610456"/>
            <a:ext cx="2778509" cy="8004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1467" b="1">
                <a:solidFill>
                  <a:srgbClr val="3B61AA"/>
                </a:solidFill>
              </a:rPr>
              <a:t>Exemple de nouveaux projets : ANR-ASTRID (avec AID et Naval group)</a:t>
            </a:r>
            <a:endParaRPr lang="fr-FR" sz="1467">
              <a:solidFill>
                <a:srgbClr val="3B61AA"/>
              </a:solidFill>
            </a:endParaRPr>
          </a:p>
        </p:txBody>
      </p:sp>
      <p:pic>
        <p:nvPicPr>
          <p:cNvPr id="15" name="Image 14" descr="Une image contenant croquis, dessin, bâtiment, architecture&#10;&#10;Description générée automatiquement">
            <a:extLst>
              <a:ext uri="{FF2B5EF4-FFF2-40B4-BE49-F238E27FC236}">
                <a16:creationId xmlns:a16="http://schemas.microsoft.com/office/drawing/2014/main" id="{15225523-A809-28B1-8FBC-68670CEAB4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1" y="3246544"/>
            <a:ext cx="3044281" cy="20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FD3A3F-5DEA-AA7F-4C5F-80BA23D3CE90}"/>
              </a:ext>
            </a:extLst>
          </p:cNvPr>
          <p:cNvSpPr/>
          <p:nvPr/>
        </p:nvSpPr>
        <p:spPr>
          <a:xfrm>
            <a:off x="7615352" y="1098861"/>
            <a:ext cx="4386145" cy="5594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0469B2-3ABA-441D-9677-096F2F5F325C}"/>
              </a:ext>
            </a:extLst>
          </p:cNvPr>
          <p:cNvSpPr/>
          <p:nvPr/>
        </p:nvSpPr>
        <p:spPr>
          <a:xfrm>
            <a:off x="1" y="1"/>
            <a:ext cx="1068404" cy="1068404"/>
          </a:xfrm>
          <a:prstGeom prst="rect">
            <a:avLst/>
          </a:prstGeom>
          <a:solidFill>
            <a:srgbClr val="00A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5B252863-77D4-4A1F-82CD-F8018E77A2EC}"/>
              </a:ext>
            </a:extLst>
          </p:cNvPr>
          <p:cNvGrpSpPr/>
          <p:nvPr/>
        </p:nvGrpSpPr>
        <p:grpSpPr>
          <a:xfrm>
            <a:off x="369541" y="473491"/>
            <a:ext cx="1892945" cy="618956"/>
            <a:chOff x="10233685" y="89755"/>
            <a:chExt cx="1892945" cy="6189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250120-733B-4BD4-894B-CBF29C98C1E6}"/>
                </a:ext>
              </a:extLst>
            </p:cNvPr>
            <p:cNvSpPr/>
            <p:nvPr/>
          </p:nvSpPr>
          <p:spPr>
            <a:xfrm>
              <a:off x="10233685" y="89755"/>
              <a:ext cx="1892945" cy="6189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1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5B71DE4C-D89F-49BD-90A7-FC9007B07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1224" y="131244"/>
              <a:ext cx="1667616" cy="535979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FF451396-1B7B-050B-ED2E-BE74B934F447}"/>
              </a:ext>
            </a:extLst>
          </p:cNvPr>
          <p:cNvSpPr txBox="1"/>
          <p:nvPr/>
        </p:nvSpPr>
        <p:spPr>
          <a:xfrm>
            <a:off x="7773326" y="1196432"/>
            <a:ext cx="4109689" cy="1231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Centre interdisciplinaire</a:t>
            </a:r>
            <a:br>
              <a:rPr lang="fr-FR" b="1"/>
            </a:br>
            <a:r>
              <a:rPr lang="fr-FR" b="1"/>
              <a:t>Mers et Océans</a:t>
            </a:r>
            <a:br>
              <a:rPr lang="fr-FR" b="1"/>
            </a:br>
            <a:r>
              <a:rPr lang="fr-FR" i="1"/>
              <a:t>"OME" : </a:t>
            </a:r>
            <a:r>
              <a:rPr lang="fr-FR" i="1" err="1"/>
              <a:t>ocean</a:t>
            </a:r>
            <a:r>
              <a:rPr lang="fr-FR" i="1"/>
              <a:t> &amp; marine engineering</a:t>
            </a:r>
            <a:br>
              <a:rPr lang="fr-FR" i="1"/>
            </a:br>
            <a:r>
              <a:rPr lang="fr-FR" i="1" err="1"/>
              <a:t>interdisciplinary</a:t>
            </a:r>
            <a:r>
              <a:rPr lang="fr-FR" i="1"/>
              <a:t> center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AF99317E-4B7D-E8C2-FD8C-9B42D02640C6}"/>
              </a:ext>
            </a:extLst>
          </p:cNvPr>
          <p:cNvSpPr txBox="1"/>
          <p:nvPr/>
        </p:nvSpPr>
        <p:spPr>
          <a:xfrm>
            <a:off x="8031201" y="2608923"/>
            <a:ext cx="3686871" cy="35096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IFREMER sera membre fondateur avec IP Paris</a:t>
            </a:r>
            <a:br>
              <a:rPr lang="fr-FR" sz="1467" b="1">
                <a:solidFill>
                  <a:srgbClr val="00546A"/>
                </a:solidFill>
              </a:rPr>
            </a:br>
            <a:endParaRPr lang="fr-FR" sz="1467" b="1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Échanges avec le CNRS</a:t>
            </a:r>
            <a:r>
              <a:rPr lang="fr-FR" sz="1467">
                <a:solidFill>
                  <a:srgbClr val="00546A"/>
                </a:solidFill>
              </a:rPr>
              <a:t> pour intégrer l'initiative sur le génie maritime et côtier</a:t>
            </a:r>
            <a:br>
              <a:rPr lang="fr-FR" sz="1467">
                <a:solidFill>
                  <a:srgbClr val="00546A"/>
                </a:solidFill>
              </a:rPr>
            </a:br>
            <a:endParaRPr lang="fr-FR" sz="1467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fr-FR" sz="1467">
                <a:solidFill>
                  <a:srgbClr val="00546A"/>
                </a:solidFill>
              </a:rPr>
              <a:t>France 2030 : pré-sélection du projet OFFWIND en éolien offshore</a:t>
            </a:r>
            <a:br>
              <a:rPr lang="fr-FR" sz="1467">
                <a:solidFill>
                  <a:srgbClr val="00546A"/>
                </a:solidFill>
              </a:rPr>
            </a:br>
            <a:endParaRPr lang="fr-FR" sz="1467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fr-FR" sz="1467">
                <a:solidFill>
                  <a:srgbClr val="00546A"/>
                </a:solidFill>
              </a:rPr>
              <a:t>Comité d'organisation avec IFREMER et CNRS de la conférence internationale 2025 "</a:t>
            </a:r>
            <a:r>
              <a:rPr lang="fr-FR" sz="1467" b="1">
                <a:solidFill>
                  <a:srgbClr val="00546A"/>
                </a:solidFill>
              </a:rPr>
              <a:t>One </a:t>
            </a:r>
            <a:r>
              <a:rPr lang="fr-FR" sz="1467" b="1" err="1">
                <a:solidFill>
                  <a:srgbClr val="00546A"/>
                </a:solidFill>
              </a:rPr>
              <a:t>Ocean</a:t>
            </a:r>
            <a:r>
              <a:rPr lang="fr-FR" sz="1467" b="1">
                <a:solidFill>
                  <a:srgbClr val="00546A"/>
                </a:solidFill>
              </a:rPr>
              <a:t> Science </a:t>
            </a:r>
            <a:r>
              <a:rPr lang="fr-FR" sz="1467" b="1" err="1">
                <a:solidFill>
                  <a:srgbClr val="00546A"/>
                </a:solidFill>
              </a:rPr>
              <a:t>Conference</a:t>
            </a:r>
            <a:r>
              <a:rPr lang="fr-FR" sz="1467">
                <a:solidFill>
                  <a:srgbClr val="00546A"/>
                </a:solidFill>
              </a:rPr>
              <a:t>" (Nice)</a:t>
            </a:r>
          </a:p>
          <a:p>
            <a:pPr marL="380990" indent="-380990">
              <a:buFont typeface="Arial"/>
              <a:buChar char="•"/>
            </a:pPr>
            <a:endParaRPr lang="fr-FR" sz="1467">
              <a:solidFill>
                <a:srgbClr val="44546A"/>
              </a:solidFill>
            </a:endParaRPr>
          </a:p>
        </p:txBody>
      </p:sp>
      <p:sp>
        <p:nvSpPr>
          <p:cNvPr id="47" name="Espace réservé du texte 1">
            <a:extLst>
              <a:ext uri="{FF2B5EF4-FFF2-40B4-BE49-F238E27FC236}">
                <a16:creationId xmlns:a16="http://schemas.microsoft.com/office/drawing/2014/main" id="{276948AF-92FD-513D-170D-402ECE6CA520}"/>
              </a:ext>
            </a:extLst>
          </p:cNvPr>
          <p:cNvSpPr txBox="1">
            <a:spLocks/>
          </p:cNvSpPr>
          <p:nvPr/>
        </p:nvSpPr>
        <p:spPr>
          <a:xfrm>
            <a:off x="2658048" y="636513"/>
            <a:ext cx="10068533" cy="461665"/>
          </a:xfrm>
          <a:prstGeom prst="rect">
            <a:avLst/>
          </a:prstGeom>
        </p:spPr>
        <p:txBody>
          <a:bodyPr lIns="121920" tIns="60960" rIns="121920" bIns="6096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rgbClr val="00739A"/>
                </a:solidFill>
                <a:latin typeface="Space Grotesk" pitchFamily="2" charset="0"/>
                <a:ea typeface="+mn-ea"/>
                <a:cs typeface="Space Grotesk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>
                <a:latin typeface="Space Grotesk"/>
              </a:rPr>
              <a:t>FOCUS INGENIERIE MARITIME</a:t>
            </a:r>
            <a:endParaRPr lang="fr-FR" sz="2400" b="0">
              <a:latin typeface="Space Grotesk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B8D2CB-42EC-5B51-655C-BF2AE8B0B293}"/>
              </a:ext>
            </a:extLst>
          </p:cNvPr>
          <p:cNvSpPr txBox="1"/>
          <p:nvPr/>
        </p:nvSpPr>
        <p:spPr>
          <a:xfrm>
            <a:off x="1853887" y="1410163"/>
            <a:ext cx="35521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centre interdisciplinaire</a:t>
            </a:r>
            <a:br>
              <a:rPr lang="fr-FR" b="1"/>
            </a:br>
            <a:r>
              <a:rPr lang="fr-FR" b="1"/>
              <a:t>d'ingénierie maritime</a:t>
            </a:r>
            <a:br>
              <a:rPr lang="fr-FR" b="1"/>
            </a:br>
            <a:r>
              <a:rPr lang="fr-FR" sz="1600"/>
              <a:t>en formation, recherche et innovation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1F55B7C-9944-0532-BBCE-34B903382415}"/>
              </a:ext>
            </a:extLst>
          </p:cNvPr>
          <p:cNvSpPr txBox="1"/>
          <p:nvPr/>
        </p:nvSpPr>
        <p:spPr>
          <a:xfrm>
            <a:off x="374029" y="2562457"/>
            <a:ext cx="5220163" cy="1929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2 organismes scientifiques </a:t>
            </a:r>
            <a:r>
              <a:rPr lang="fr-FR" sz="1467">
                <a:solidFill>
                  <a:srgbClr val="00546A"/>
                </a:solidFill>
              </a:rPr>
              <a:t>: </a:t>
            </a:r>
            <a:r>
              <a:rPr lang="fr-FR" sz="1467" err="1">
                <a:solidFill>
                  <a:srgbClr val="00546A"/>
                </a:solidFill>
              </a:rPr>
              <a:t>Shom</a:t>
            </a:r>
            <a:r>
              <a:rPr lang="fr-FR" sz="1467">
                <a:solidFill>
                  <a:srgbClr val="00546A"/>
                </a:solidFill>
              </a:rPr>
              <a:t>, CEREMA</a:t>
            </a:r>
            <a:endParaRPr lang="fr-FR"/>
          </a:p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9 écoles d'ingénieurs </a:t>
            </a:r>
            <a:r>
              <a:rPr lang="fr-FR" sz="1467">
                <a:solidFill>
                  <a:srgbClr val="00546A"/>
                </a:solidFill>
              </a:rPr>
              <a:t>: ENSTA Bretagne, ENSTA Paris, </a:t>
            </a:r>
            <a:br>
              <a:rPr lang="fr-FR" sz="1467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ENIB, Centrale Méditerranée, ENSM, IMT Atlantique, </a:t>
            </a:r>
            <a:br>
              <a:rPr lang="fr-FR" sz="1467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Ecole navale, </a:t>
            </a:r>
            <a:r>
              <a:rPr lang="fr-FR" sz="1467" err="1">
                <a:solidFill>
                  <a:srgbClr val="00546A"/>
                </a:solidFill>
              </a:rPr>
              <a:t>Centrale-Supélec</a:t>
            </a:r>
            <a:r>
              <a:rPr lang="fr-FR" sz="1467">
                <a:solidFill>
                  <a:srgbClr val="00546A"/>
                </a:solidFill>
              </a:rPr>
              <a:t>, ESTACA</a:t>
            </a:r>
            <a:endParaRPr lang="fr-FR"/>
          </a:p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3 universités </a:t>
            </a:r>
            <a:r>
              <a:rPr lang="fr-FR" sz="1467">
                <a:solidFill>
                  <a:srgbClr val="00546A"/>
                </a:solidFill>
              </a:rPr>
              <a:t>: UBS, UBO, université de Toulon</a:t>
            </a:r>
          </a:p>
          <a:p>
            <a:pPr marL="380990" indent="-380990">
              <a:buFont typeface="Arial"/>
              <a:buChar char="•"/>
            </a:pPr>
            <a:endParaRPr lang="fr-FR" sz="1467" b="1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endParaRPr lang="fr-FR" sz="1467" b="1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endParaRPr lang="fr-FR" sz="1467">
              <a:solidFill>
                <a:srgbClr val="44546A"/>
              </a:solidFill>
            </a:endParaRPr>
          </a:p>
        </p:txBody>
      </p:sp>
      <p:pic>
        <p:nvPicPr>
          <p:cNvPr id="13" name="Image 1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73E6F61C-2C7D-F2A6-6991-966D95EE9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5" y="1548160"/>
            <a:ext cx="1227291" cy="815899"/>
          </a:xfrm>
          <a:prstGeom prst="rect">
            <a:avLst/>
          </a:prstGeom>
        </p:spPr>
      </p:pic>
      <p:pic>
        <p:nvPicPr>
          <p:cNvPr id="14" name="Image 13" descr="Une image contenant texte, capture d’écran, Terre, Monde&#10;&#10;Description générée automatiquement">
            <a:extLst>
              <a:ext uri="{FF2B5EF4-FFF2-40B4-BE49-F238E27FC236}">
                <a16:creationId xmlns:a16="http://schemas.microsoft.com/office/drawing/2014/main" id="{2FB85684-2492-83F2-4219-CD9DC2DE1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76" y="4036639"/>
            <a:ext cx="3657600" cy="2761989"/>
          </a:xfrm>
          <a:prstGeom prst="rect">
            <a:avLst/>
          </a:prstGeom>
        </p:spPr>
      </p:pic>
      <p:pic>
        <p:nvPicPr>
          <p:cNvPr id="15" name="Image 14" descr="Une image contenant embarcation, eau, ciel, transport&#10;&#10;Description générée automatiquement">
            <a:extLst>
              <a:ext uri="{FF2B5EF4-FFF2-40B4-BE49-F238E27FC236}">
                <a16:creationId xmlns:a16="http://schemas.microsoft.com/office/drawing/2014/main" id="{D528779B-2A93-1520-C67A-123436F52D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02" r="339" b="-27"/>
          <a:stretch/>
        </p:blipFill>
        <p:spPr>
          <a:xfrm>
            <a:off x="5343154" y="1663759"/>
            <a:ext cx="2063289" cy="40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98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E0469B2-3ABA-441D-9677-096F2F5F325C}"/>
              </a:ext>
            </a:extLst>
          </p:cNvPr>
          <p:cNvSpPr/>
          <p:nvPr/>
        </p:nvSpPr>
        <p:spPr>
          <a:xfrm>
            <a:off x="1" y="1"/>
            <a:ext cx="1068404" cy="1068404"/>
          </a:xfrm>
          <a:prstGeom prst="rect">
            <a:avLst/>
          </a:prstGeom>
          <a:solidFill>
            <a:srgbClr val="00A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6D4B142-FA77-B40B-1405-9D0F7A54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377" r="-426" b="21509"/>
          <a:stretch/>
        </p:blipFill>
        <p:spPr>
          <a:xfrm>
            <a:off x="7083351" y="1540919"/>
            <a:ext cx="4380631" cy="194220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61773538-A04D-1234-8FBC-FDA0F9A579FF}"/>
              </a:ext>
            </a:extLst>
          </p:cNvPr>
          <p:cNvSpPr txBox="1"/>
          <p:nvPr/>
        </p:nvSpPr>
        <p:spPr>
          <a:xfrm>
            <a:off x="7151185" y="1068405"/>
            <a:ext cx="4100396" cy="4001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Projet ANR ASTRID "RESISTANCE"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C29291B-9043-D765-51FE-783157EA894C}"/>
              </a:ext>
            </a:extLst>
          </p:cNvPr>
          <p:cNvGrpSpPr/>
          <p:nvPr/>
        </p:nvGrpSpPr>
        <p:grpSpPr>
          <a:xfrm>
            <a:off x="6626150" y="3765608"/>
            <a:ext cx="5399048" cy="2478520"/>
            <a:chOff x="139390" y="2996890"/>
            <a:chExt cx="4049286" cy="185889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121696-226B-CBB0-3D61-5F56678CDE44}"/>
                </a:ext>
              </a:extLst>
            </p:cNvPr>
            <p:cNvSpPr/>
            <p:nvPr/>
          </p:nvSpPr>
          <p:spPr>
            <a:xfrm>
              <a:off x="139390" y="2996890"/>
              <a:ext cx="4049286" cy="174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7" name="Image 26" descr="Une image contenant sous-marin, transport, embarcation, eau&#10;&#10;Description générée automatiquement">
              <a:extLst>
                <a:ext uri="{FF2B5EF4-FFF2-40B4-BE49-F238E27FC236}">
                  <a16:creationId xmlns:a16="http://schemas.microsoft.com/office/drawing/2014/main" id="{92169843-AD63-6556-0CE9-3091975D9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" y="3076728"/>
              <a:ext cx="1704744" cy="1136653"/>
            </a:xfrm>
            <a:prstGeom prst="rect">
              <a:avLst/>
            </a:prstGeom>
          </p:spPr>
        </p:pic>
        <p:pic>
          <p:nvPicPr>
            <p:cNvPr id="28" name="Image 27" descr="Une image contenant tuyau, industrie, ingénierie, acier&#10;&#10;Description générée automatiquement">
              <a:extLst>
                <a:ext uri="{FF2B5EF4-FFF2-40B4-BE49-F238E27FC236}">
                  <a16:creationId xmlns:a16="http://schemas.microsoft.com/office/drawing/2014/main" id="{B30532BA-95CA-1067-39E9-D634D2675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6192" y="3076094"/>
              <a:ext cx="2178670" cy="1137919"/>
            </a:xfrm>
            <a:prstGeom prst="rect">
              <a:avLst/>
            </a:prstGeom>
          </p:spPr>
        </p:pic>
        <p:pic>
          <p:nvPicPr>
            <p:cNvPr id="30" name="Image 29" descr="Une image contenant texte, Police, capture d’écran, logo&#10;&#10;Description générée automatiquement">
              <a:extLst>
                <a:ext uri="{FF2B5EF4-FFF2-40B4-BE49-F238E27FC236}">
                  <a16:creationId xmlns:a16="http://schemas.microsoft.com/office/drawing/2014/main" id="{EEB57EF2-4643-0879-4714-F07BF3509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199" y="4288221"/>
              <a:ext cx="2743200" cy="567559"/>
            </a:xfrm>
            <a:prstGeom prst="rect">
              <a:avLst/>
            </a:prstGeom>
          </p:spPr>
        </p:pic>
        <p:pic>
          <p:nvPicPr>
            <p:cNvPr id="34" name="Image 33" descr="Une image contenant texte, clipart&#10;&#10;Description générée automatiquement">
              <a:extLst>
                <a:ext uri="{FF2B5EF4-FFF2-40B4-BE49-F238E27FC236}">
                  <a16:creationId xmlns:a16="http://schemas.microsoft.com/office/drawing/2014/main" id="{470FC02D-DD46-9F67-76E7-6010ABC85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289" y="3924819"/>
              <a:ext cx="812557" cy="393457"/>
            </a:xfrm>
            <a:prstGeom prst="rect">
              <a:avLst/>
            </a:prstGeom>
          </p:spPr>
        </p:pic>
      </p:grpSp>
      <p:sp>
        <p:nvSpPr>
          <p:cNvPr id="47" name="Espace réservé du texte 1">
            <a:extLst>
              <a:ext uri="{FF2B5EF4-FFF2-40B4-BE49-F238E27FC236}">
                <a16:creationId xmlns:a16="http://schemas.microsoft.com/office/drawing/2014/main" id="{276948AF-92FD-513D-170D-402ECE6CA520}"/>
              </a:ext>
            </a:extLst>
          </p:cNvPr>
          <p:cNvSpPr txBox="1">
            <a:spLocks/>
          </p:cNvSpPr>
          <p:nvPr/>
        </p:nvSpPr>
        <p:spPr>
          <a:xfrm>
            <a:off x="1145410" y="563736"/>
            <a:ext cx="10068533" cy="461665"/>
          </a:xfrm>
          <a:prstGeom prst="rect">
            <a:avLst/>
          </a:prstGeom>
        </p:spPr>
        <p:txBody>
          <a:bodyPr lIns="121920" tIns="60960" rIns="121920" bIns="60960" anchor="b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rgbClr val="00739A"/>
                </a:solidFill>
                <a:latin typeface="Space Grotesk" pitchFamily="2" charset="0"/>
                <a:ea typeface="+mn-ea"/>
                <a:cs typeface="Space Grotesk" pitchFamily="2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>
                <a:latin typeface="Space Grotesk"/>
              </a:rPr>
              <a:t>FOCUS INGENIERIE MARITIME</a:t>
            </a:r>
            <a:endParaRPr lang="fr-FR" sz="2400" b="0">
              <a:latin typeface="Space Grotesk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2D121-4B00-9697-D697-743B5FC4E904}"/>
              </a:ext>
            </a:extLst>
          </p:cNvPr>
          <p:cNvSpPr txBox="1"/>
          <p:nvPr/>
        </p:nvSpPr>
        <p:spPr>
          <a:xfrm>
            <a:off x="429788" y="2413775"/>
            <a:ext cx="5399049" cy="192924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Besoin : organiser et réussir cette transition</a:t>
            </a:r>
            <a:br>
              <a:rPr lang="en-US"/>
            </a:br>
            <a:r>
              <a:rPr lang="en-US" sz="1467">
                <a:solidFill>
                  <a:srgbClr val="00546A"/>
                </a:solidFill>
                <a:ea typeface="+mn-lt"/>
                <a:cs typeface="+mn-lt"/>
              </a:rPr>
              <a:t>Un </a:t>
            </a:r>
            <a:r>
              <a:rPr lang="en-US" sz="1467" err="1">
                <a:solidFill>
                  <a:srgbClr val="00546A"/>
                </a:solidFill>
                <a:ea typeface="+mn-lt"/>
                <a:cs typeface="+mn-lt"/>
              </a:rPr>
              <a:t>programme</a:t>
            </a:r>
            <a:r>
              <a:rPr lang="en-US" sz="1467">
                <a:solidFill>
                  <a:srgbClr val="00546A"/>
                </a:solidFill>
                <a:ea typeface="+mn-lt"/>
                <a:cs typeface="+mn-lt"/>
              </a:rPr>
              <a:t> "</a:t>
            </a:r>
            <a:r>
              <a:rPr lang="en-US" sz="1467" err="1">
                <a:solidFill>
                  <a:srgbClr val="00546A"/>
                </a:solidFill>
                <a:ea typeface="+mn-lt"/>
                <a:cs typeface="+mn-lt"/>
              </a:rPr>
              <a:t>navires</a:t>
            </a:r>
            <a:r>
              <a:rPr lang="en-US" sz="1467">
                <a:solidFill>
                  <a:srgbClr val="00546A"/>
                </a:solidFill>
                <a:ea typeface="+mn-lt"/>
                <a:cs typeface="+mn-lt"/>
              </a:rPr>
              <a:t> et ports </a:t>
            </a:r>
            <a:r>
              <a:rPr lang="en-US" sz="1467" err="1">
                <a:solidFill>
                  <a:srgbClr val="00546A"/>
                </a:solidFill>
                <a:ea typeface="+mn-lt"/>
                <a:cs typeface="+mn-lt"/>
              </a:rPr>
              <a:t>zéro</a:t>
            </a:r>
            <a:r>
              <a:rPr lang="en-US" sz="1467">
                <a:solidFill>
                  <a:srgbClr val="00546A"/>
                </a:solidFill>
                <a:ea typeface="+mn-lt"/>
                <a:cs typeface="+mn-lt"/>
              </a:rPr>
              <a:t> </a:t>
            </a:r>
            <a:r>
              <a:rPr lang="en-US" sz="1467" err="1">
                <a:solidFill>
                  <a:srgbClr val="00546A"/>
                </a:solidFill>
                <a:ea typeface="+mn-lt"/>
                <a:cs typeface="+mn-lt"/>
              </a:rPr>
              <a:t>émission</a:t>
            </a:r>
            <a:r>
              <a:rPr lang="en-US" sz="1467">
                <a:solidFill>
                  <a:srgbClr val="00546A"/>
                </a:solidFill>
                <a:ea typeface="+mn-lt"/>
                <a:cs typeface="+mn-lt"/>
              </a:rPr>
              <a:t>"</a:t>
            </a:r>
            <a:endParaRPr lang="fr-FR">
              <a:solidFill>
                <a:srgbClr val="000000"/>
              </a:solidFill>
            </a:endParaRPr>
          </a:p>
          <a:p>
            <a:pPr marL="380990" indent="-380990">
              <a:buFont typeface="Arial"/>
              <a:buChar char="•"/>
            </a:pPr>
            <a:endParaRPr lang="fr-FR" sz="1467" b="1"/>
          </a:p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13 juillet 2023 : création de l'association MEET2050</a:t>
            </a:r>
            <a:br>
              <a:rPr lang="fr-FR" sz="1467" b="1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7 membres fondateurs, dont 2 ENSTA, 70 membres au total</a:t>
            </a:r>
            <a:br>
              <a:rPr lang="fr-FR" sz="1467"/>
            </a:br>
            <a:endParaRPr lang="fr-FR" sz="1467" b="1">
              <a:solidFill>
                <a:srgbClr val="00546A"/>
              </a:solidFill>
            </a:endParaRPr>
          </a:p>
          <a:p>
            <a:pPr marL="380990" indent="-380990">
              <a:buFont typeface="Arial"/>
              <a:buChar char="•"/>
            </a:pPr>
            <a:r>
              <a:rPr lang="fr-FR" sz="1467" b="1">
                <a:solidFill>
                  <a:srgbClr val="00546A"/>
                </a:solidFill>
              </a:rPr>
              <a:t>Initiative portée par les industriels de la filière (CMF, Gican)</a:t>
            </a:r>
            <a:br>
              <a:rPr lang="fr-FR" sz="1467" b="1">
                <a:solidFill>
                  <a:srgbClr val="00546A"/>
                </a:solidFill>
              </a:rPr>
            </a:br>
            <a:r>
              <a:rPr lang="fr-FR" sz="1467">
                <a:solidFill>
                  <a:srgbClr val="00546A"/>
                </a:solidFill>
              </a:rPr>
              <a:t>appel aux acteurs potentiels, dont académiques</a:t>
            </a:r>
            <a:endParaRPr lang="fr-FR">
              <a:solidFill>
                <a:srgbClr val="000000"/>
              </a:solidFill>
            </a:endParaRPr>
          </a:p>
        </p:txBody>
      </p:sp>
      <p:pic>
        <p:nvPicPr>
          <p:cNvPr id="7" name="Image 6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321DB34E-E14B-BAA0-43FD-F476A6D11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686" y="4467377"/>
            <a:ext cx="4679795" cy="21096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52DFD3-07F1-1771-64D7-C4B0B02C4457}"/>
              </a:ext>
            </a:extLst>
          </p:cNvPr>
          <p:cNvSpPr txBox="1"/>
          <p:nvPr/>
        </p:nvSpPr>
        <p:spPr>
          <a:xfrm>
            <a:off x="487865" y="1335819"/>
            <a:ext cx="608903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/>
              <a:t>Institut MEET 2050</a:t>
            </a:r>
            <a:br>
              <a:rPr lang="fr-FR" b="1"/>
            </a:br>
            <a:r>
              <a:rPr lang="fr-FR" sz="1600"/>
              <a:t>centre d'expertise dédié à la transition énergétique</a:t>
            </a:r>
            <a:br>
              <a:rPr lang="fr-FR" sz="1600"/>
            </a:br>
            <a:r>
              <a:rPr lang="fr-FR" sz="1600"/>
              <a:t>du transport maritime et fluvial</a:t>
            </a:r>
          </a:p>
        </p:txBody>
      </p:sp>
    </p:spTree>
    <p:extLst>
      <p:ext uri="{BB962C8B-B14F-4D97-AF65-F5344CB8AC3E}">
        <p14:creationId xmlns:p14="http://schemas.microsoft.com/office/powerpoint/2010/main" val="1494457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9485DD9-7664-44ED-81B6-58531A05D0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4245473"/>
              </p:ext>
            </p:extLst>
          </p:nvPr>
        </p:nvGraphicFramePr>
        <p:xfrm>
          <a:off x="1241974" y="528645"/>
          <a:ext cx="10081490" cy="6516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CF64B431-BB49-4A2F-A19D-794C87E91432}"/>
              </a:ext>
            </a:extLst>
          </p:cNvPr>
          <p:cNvSpPr/>
          <p:nvPr/>
        </p:nvSpPr>
        <p:spPr>
          <a:xfrm>
            <a:off x="0" y="0"/>
            <a:ext cx="12192000" cy="866677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Triangle isocèle 13">
            <a:extLst>
              <a:ext uri="{FF2B5EF4-FFF2-40B4-BE49-F238E27FC236}">
                <a16:creationId xmlns:a16="http://schemas.microsoft.com/office/drawing/2014/main" id="{CFC61A41-8E76-4324-BB4E-2F0052D3540A}"/>
              </a:ext>
            </a:extLst>
          </p:cNvPr>
          <p:cNvSpPr/>
          <p:nvPr/>
        </p:nvSpPr>
        <p:spPr>
          <a:xfrm rot="20704564" flipH="1">
            <a:off x="-2142744" y="-998959"/>
            <a:ext cx="5387171" cy="3162102"/>
          </a:xfrm>
          <a:prstGeom prst="triangle">
            <a:avLst>
              <a:gd name="adj" fmla="val 14203"/>
            </a:avLst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24714CE5-1A04-4163-8A86-E0F73970AE3C}"/>
              </a:ext>
            </a:extLst>
          </p:cNvPr>
          <p:cNvSpPr/>
          <p:nvPr/>
        </p:nvSpPr>
        <p:spPr>
          <a:xfrm>
            <a:off x="-849042" y="476181"/>
            <a:ext cx="4775200" cy="1077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rIns="36000" anchor="ctr" anchorCtr="1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40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200 ans</a:t>
            </a: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40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d’histoire</a:t>
            </a:r>
            <a:endParaRPr lang="fr-FR" sz="4000" spc="-1">
              <a:solidFill>
                <a:srgbClr val="43596B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AAA415-8D28-41BE-9755-4DE2A2BE6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7" y="4053521"/>
            <a:ext cx="4600048" cy="2268488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FB88AC-21C7-4810-81E5-6A6926EE94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73"/>
          <a:stretch/>
        </p:blipFill>
        <p:spPr>
          <a:xfrm>
            <a:off x="4487287" y="4053521"/>
            <a:ext cx="3794043" cy="2268488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E98FC00-4A0D-4B7E-87C7-5056BAEFA4B9}"/>
              </a:ext>
            </a:extLst>
          </p:cNvPr>
          <p:cNvSpPr txBox="1"/>
          <p:nvPr/>
        </p:nvSpPr>
        <p:spPr>
          <a:xfrm>
            <a:off x="3837829" y="101794"/>
            <a:ext cx="7891557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5000"/>
              </a:lnSpc>
            </a:pPr>
            <a:r>
              <a:rPr lang="fr-FR" sz="4800" b="1">
                <a:solidFill>
                  <a:srgbClr val="FFFFFF"/>
                </a:solidFill>
                <a:latin typeface="+mj-lt"/>
              </a:rPr>
              <a:t>Des maîtres </a:t>
            </a:r>
          </a:p>
          <a:p>
            <a:pPr>
              <a:lnSpc>
                <a:spcPts val="5000"/>
              </a:lnSpc>
            </a:pPr>
            <a:r>
              <a:rPr lang="fr-FR" sz="4800" b="1">
                <a:solidFill>
                  <a:srgbClr val="00A2A9"/>
                </a:solidFill>
                <a:latin typeface="+mj-lt"/>
              </a:rPr>
              <a:t>aux ingénieurs / docteurs</a:t>
            </a:r>
            <a:endParaRPr lang="fr-FR" sz="4800" b="1">
              <a:solidFill>
                <a:srgbClr val="00A2A9"/>
              </a:solidFill>
              <a:latin typeface="+mj-lt"/>
              <a:cs typeface="Segoe U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A2F72A-A6D0-4274-A3DC-E33FE2AD9169}"/>
              </a:ext>
            </a:extLst>
          </p:cNvPr>
          <p:cNvSpPr txBox="1"/>
          <p:nvPr/>
        </p:nvSpPr>
        <p:spPr>
          <a:xfrm>
            <a:off x="2333870" y="1432959"/>
            <a:ext cx="8450178" cy="2054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 b="1">
                <a:latin typeface="Calibri"/>
                <a:ea typeface="Calibri"/>
                <a:cs typeface="Calibri"/>
              </a:rPr>
              <a:t>1819 : création des écoles des arsenaux, puis écoles techniques supérieures (ETS)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>
                <a:latin typeface="Calibri"/>
                <a:ea typeface="Calibri"/>
                <a:cs typeface="Calibri"/>
              </a:rPr>
              <a:t>1936 : habilitation à délivrer le titre d’ingénieur </a:t>
            </a:r>
            <a:r>
              <a:rPr lang="fr-FR" sz="1700" i="1">
                <a:latin typeface="Calibri"/>
                <a:ea typeface="Calibri"/>
                <a:cs typeface="Calibri"/>
              </a:rPr>
              <a:t>(CTI créée en 1934)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 b="1">
                <a:latin typeface="Calibri"/>
                <a:ea typeface="Calibri"/>
                <a:cs typeface="Calibri"/>
              </a:rPr>
              <a:t>1971 : création de l’ENSIETA </a:t>
            </a:r>
            <a:r>
              <a:rPr lang="fr-FR" sz="1700" b="1" i="1">
                <a:latin typeface="Calibri"/>
                <a:ea typeface="Calibri"/>
                <a:cs typeface="Calibri"/>
              </a:rPr>
              <a:t>(après la DMA en 1961)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>
                <a:latin typeface="Calibri"/>
                <a:ea typeface="Calibri"/>
                <a:cs typeface="Calibri"/>
              </a:rPr>
              <a:t>1987 : formations d’Arcueil transférées à Brest </a:t>
            </a:r>
            <a:endParaRPr lang="fr-FR" sz="1700">
              <a:ea typeface="Calibri"/>
              <a:cs typeface="Calibri"/>
            </a:endParaRP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>
                <a:latin typeface="Calibri"/>
                <a:ea typeface="Calibri"/>
                <a:cs typeface="Calibri"/>
              </a:rPr>
              <a:t>1990 : le concours s’ouvre aux civils qui sont majoritaires dès 1996 ; début de la recherche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 b="1">
                <a:latin typeface="Calibri"/>
                <a:ea typeface="Calibri"/>
                <a:cs typeface="Calibri"/>
              </a:rPr>
              <a:t>2010 : ENSIETA devient ENSTA Bretagne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fr-FR" sz="1700" b="1">
                <a:latin typeface="Calibri"/>
                <a:ea typeface="Calibri"/>
                <a:cs typeface="Calibri"/>
              </a:rPr>
              <a:t>2023 : lancement du projet de fusion d’ENSTA Bretagne et ENSTA Paris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E96EC5-962D-44BD-9F14-F5EE9FCBAD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3"/>
          <a:stretch/>
        </p:blipFill>
        <p:spPr>
          <a:xfrm>
            <a:off x="8281330" y="4053522"/>
            <a:ext cx="3901755" cy="226848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25F5F9-4886-4F17-A456-261E6522EA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>
          <a:xfrm>
            <a:off x="9918130" y="6300453"/>
            <a:ext cx="505431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7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E377DFF5-96C7-46F0-994A-00F0420EC8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529" y="3987837"/>
            <a:ext cx="4652356" cy="310157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64B431-BB49-4A2F-A19D-794C87E91432}"/>
              </a:ext>
            </a:extLst>
          </p:cNvPr>
          <p:cNvSpPr/>
          <p:nvPr/>
        </p:nvSpPr>
        <p:spPr>
          <a:xfrm>
            <a:off x="0" y="0"/>
            <a:ext cx="12192000" cy="1935833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31E4608-888E-45CC-A929-49B446BB8CC9}"/>
              </a:ext>
            </a:extLst>
          </p:cNvPr>
          <p:cNvSpPr txBox="1"/>
          <p:nvPr/>
        </p:nvSpPr>
        <p:spPr>
          <a:xfrm>
            <a:off x="192506" y="59389"/>
            <a:ext cx="110245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800" b="1">
                <a:solidFill>
                  <a:srgbClr val="FFFFFF"/>
                </a:solidFill>
                <a:latin typeface="+mj-lt"/>
              </a:rPr>
              <a:t>un campus</a:t>
            </a:r>
          </a:p>
          <a:p>
            <a:pPr lvl="1"/>
            <a:r>
              <a:rPr lang="fr-FR" sz="4400" b="1">
                <a:solidFill>
                  <a:srgbClr val="FFFFFF"/>
                </a:solidFill>
                <a:latin typeface="+mj-lt"/>
              </a:rPr>
              <a:t>		en évolution</a:t>
            </a: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35D15CAA-1D39-4EA7-A46F-9D989A715461}"/>
              </a:ext>
            </a:extLst>
          </p:cNvPr>
          <p:cNvSpPr/>
          <p:nvPr/>
        </p:nvSpPr>
        <p:spPr>
          <a:xfrm rot="3053034" flipH="1">
            <a:off x="5254872" y="-2682386"/>
            <a:ext cx="7697212" cy="4518024"/>
          </a:xfrm>
          <a:prstGeom prst="triangle">
            <a:avLst>
              <a:gd name="adj" fmla="val 14203"/>
            </a:avLst>
          </a:prstGeom>
          <a:solidFill>
            <a:srgbClr val="FFC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24714CE5-1A04-4163-8A86-E0F73970AE3C}"/>
              </a:ext>
            </a:extLst>
          </p:cNvPr>
          <p:cNvSpPr/>
          <p:nvPr/>
        </p:nvSpPr>
        <p:spPr>
          <a:xfrm>
            <a:off x="6910540" y="255439"/>
            <a:ext cx="4775200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rIns="36000" anchor="ctr" anchorCtr="1">
            <a:spAutoFit/>
          </a:bodyPr>
          <a:lstStyle/>
          <a:p>
            <a:pPr algn="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28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</a:rPr>
              <a:t>Espaces pédagogiques</a:t>
            </a:r>
          </a:p>
          <a:p>
            <a:pPr algn="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28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</a:rPr>
              <a:t>Résidence des élèves</a:t>
            </a:r>
          </a:p>
          <a:p>
            <a:pPr algn="r" eaLnBrk="1" fontAlgn="auto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2800" b="1" spc="-1">
                <a:solidFill>
                  <a:srgbClr val="43596B"/>
                </a:solidFill>
                <a:uFill>
                  <a:solidFill>
                    <a:srgbClr val="FFFFFF"/>
                  </a:solidFill>
                </a:uFill>
              </a:rPr>
              <a:t>Centre de recherche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081234-ED08-414F-935B-5E2101FE71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22" y="1695540"/>
            <a:ext cx="4454784" cy="29648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55FD9B-3071-4BD0-8E9B-2474416F6B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90" y="1700261"/>
            <a:ext cx="3981995" cy="26546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9DB256D-07EF-4323-B001-E548DE276C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3" y="1695540"/>
            <a:ext cx="4096545" cy="27323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780016D-62F9-4FCA-87BC-F3F4825014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r="1735"/>
          <a:stretch/>
        </p:blipFill>
        <p:spPr>
          <a:xfrm>
            <a:off x="3623319" y="4354924"/>
            <a:ext cx="4454783" cy="335224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F8B6B77-3B45-4CBE-9A4F-6F5C093DE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02" y="4354242"/>
            <a:ext cx="4113898" cy="27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75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7A0FCB-DE90-4727-BF92-ED70020A29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grpSp>
        <p:nvGrpSpPr>
          <p:cNvPr id="46087" name="Groupe 89"/>
          <p:cNvGrpSpPr>
            <a:grpSpLocks/>
          </p:cNvGrpSpPr>
          <p:nvPr/>
        </p:nvGrpSpPr>
        <p:grpSpPr bwMode="auto">
          <a:xfrm>
            <a:off x="-106363" y="177801"/>
            <a:ext cx="684213" cy="63500"/>
            <a:chOff x="-106176" y="178453"/>
            <a:chExt cx="684000" cy="63547"/>
          </a:xfrm>
        </p:grpSpPr>
        <p:sp>
          <p:nvSpPr>
            <p:cNvPr id="91" name="Rectangle 90"/>
            <p:cNvSpPr/>
            <p:nvPr/>
          </p:nvSpPr>
          <p:spPr>
            <a:xfrm rot="19098284">
              <a:off x="38242" y="205461"/>
              <a:ext cx="534821" cy="36539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1"/>
            </a:p>
          </p:txBody>
        </p:sp>
        <p:sp>
          <p:nvSpPr>
            <p:cNvPr id="92" name="Rectangle 91"/>
            <p:cNvSpPr/>
            <p:nvPr/>
          </p:nvSpPr>
          <p:spPr>
            <a:xfrm rot="19098284">
              <a:off x="-106176" y="178453"/>
              <a:ext cx="684000" cy="11121"/>
            </a:xfrm>
            <a:prstGeom prst="rect">
              <a:avLst/>
            </a:prstGeom>
            <a:solidFill>
              <a:srgbClr val="005E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1"/>
            </a:p>
          </p:txBody>
        </p:sp>
      </p:grpSp>
      <p:sp>
        <p:nvSpPr>
          <p:cNvPr id="80" name="Triangle isocèle 79"/>
          <p:cNvSpPr/>
          <p:nvPr/>
        </p:nvSpPr>
        <p:spPr>
          <a:xfrm rot="4741022">
            <a:off x="6104865" y="1560431"/>
            <a:ext cx="4226996" cy="7095884"/>
          </a:xfrm>
          <a:prstGeom prst="triangle">
            <a:avLst>
              <a:gd name="adj" fmla="val 59242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200"/>
          </a:p>
        </p:txBody>
      </p:sp>
      <p:sp>
        <p:nvSpPr>
          <p:cNvPr id="86" name="Rectangle 85"/>
          <p:cNvSpPr>
            <a:spLocks noChangeArrowheads="1"/>
          </p:cNvSpPr>
          <p:nvPr/>
        </p:nvSpPr>
        <p:spPr bwMode="auto">
          <a:xfrm>
            <a:off x="4878318" y="4257243"/>
            <a:ext cx="6281519" cy="781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80000"/>
              </a:lnSpc>
            </a:pPr>
            <a:r>
              <a:rPr lang="fr-FR" altLang="fr-FR" sz="2800" b="1">
                <a:solidFill>
                  <a:schemeClr val="bg1"/>
                </a:solidFill>
                <a:latin typeface="Segoe UI"/>
                <a:cs typeface="Segoe UI"/>
              </a:rPr>
              <a:t>Campus complet</a:t>
            </a:r>
          </a:p>
          <a:p>
            <a:pPr>
              <a:lnSpc>
                <a:spcPct val="80000"/>
              </a:lnSpc>
            </a:pPr>
            <a:r>
              <a:rPr lang="fr-FR" altLang="fr-FR" sz="2800" b="1">
                <a:solidFill>
                  <a:schemeClr val="bg1"/>
                </a:solidFill>
                <a:latin typeface="Segoe UI"/>
                <a:cs typeface="Segoe UI"/>
              </a:rPr>
              <a:t>organisé en 4 quartiers </a:t>
            </a:r>
          </a:p>
        </p:txBody>
      </p:sp>
      <p:pic>
        <p:nvPicPr>
          <p:cNvPr id="22" name="Image 21" descr="Une image contenant carte&#10;&#10;Description générée automatiquement">
            <a:extLst>
              <a:ext uri="{FF2B5EF4-FFF2-40B4-BE49-F238E27FC236}">
                <a16:creationId xmlns:a16="http://schemas.microsoft.com/office/drawing/2014/main" id="{03D22553-13AE-49AE-A65A-1B14B35776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27" y="156411"/>
            <a:ext cx="4556979" cy="6545179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100AA74-1C54-4375-B624-7AABEEF7213F}"/>
              </a:ext>
            </a:extLst>
          </p:cNvPr>
          <p:cNvSpPr/>
          <p:nvPr/>
        </p:nvSpPr>
        <p:spPr>
          <a:xfrm>
            <a:off x="1961831" y="658936"/>
            <a:ext cx="632221" cy="295805"/>
          </a:xfrm>
          <a:prstGeom prst="rect">
            <a:avLst/>
          </a:prstGeom>
          <a:pattFill prst="wdUpDiag">
            <a:fgClr>
              <a:srgbClr val="FFCA21"/>
            </a:fgClr>
            <a:bgClr>
              <a:schemeClr val="bg1"/>
            </a:bgClr>
          </a:patt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351">
              <a:ea typeface="Calibri"/>
              <a:cs typeface="Calibri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427939A-B9D1-4862-B29B-BE5219F8E257}"/>
              </a:ext>
            </a:extLst>
          </p:cNvPr>
          <p:cNvSpPr/>
          <p:nvPr/>
        </p:nvSpPr>
        <p:spPr>
          <a:xfrm>
            <a:off x="5102592" y="5641741"/>
            <a:ext cx="259883" cy="259883"/>
          </a:xfrm>
          <a:prstGeom prst="roundRect">
            <a:avLst/>
          </a:prstGeom>
          <a:solidFill>
            <a:srgbClr val="FFCA2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3E8C84-DE57-4CA6-83D9-31E232CD829C}"/>
              </a:ext>
            </a:extLst>
          </p:cNvPr>
          <p:cNvSpPr txBox="1"/>
          <p:nvPr/>
        </p:nvSpPr>
        <p:spPr>
          <a:xfrm>
            <a:off x="5428247" y="5587016"/>
            <a:ext cx="32020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51">
                <a:cs typeface="Calibri" panose="020F0502020204030204" pitchFamily="34" charset="0"/>
              </a:rPr>
              <a:t>Centre de recherche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B244589-7B64-4398-821E-8E1108E0F32B}"/>
              </a:ext>
            </a:extLst>
          </p:cNvPr>
          <p:cNvSpPr/>
          <p:nvPr/>
        </p:nvSpPr>
        <p:spPr>
          <a:xfrm>
            <a:off x="5102592" y="5324727"/>
            <a:ext cx="259883" cy="259883"/>
          </a:xfrm>
          <a:prstGeom prst="roundRect">
            <a:avLst/>
          </a:prstGeom>
          <a:solidFill>
            <a:srgbClr val="00A2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37D53D-A28A-4FC1-9B97-49959B1A2F1E}"/>
              </a:ext>
            </a:extLst>
          </p:cNvPr>
          <p:cNvSpPr txBox="1"/>
          <p:nvPr/>
        </p:nvSpPr>
        <p:spPr>
          <a:xfrm>
            <a:off x="5428247" y="5270003"/>
            <a:ext cx="1953928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51">
                <a:cs typeface="Calibri" panose="020F0502020204030204" pitchFamily="34" charset="0"/>
              </a:rPr>
              <a:t>Ecole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78F88FC-D2AA-4715-828C-F096B153E679}"/>
              </a:ext>
            </a:extLst>
          </p:cNvPr>
          <p:cNvSpPr/>
          <p:nvPr/>
        </p:nvSpPr>
        <p:spPr>
          <a:xfrm>
            <a:off x="5102592" y="5007713"/>
            <a:ext cx="259883" cy="259883"/>
          </a:xfrm>
          <a:prstGeom prst="roundRect">
            <a:avLst/>
          </a:prstGeom>
          <a:solidFill>
            <a:srgbClr val="EB564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AD72FA8-A8ED-47A0-A75F-8D18A8327485}"/>
              </a:ext>
            </a:extLst>
          </p:cNvPr>
          <p:cNvSpPr txBox="1"/>
          <p:nvPr/>
        </p:nvSpPr>
        <p:spPr>
          <a:xfrm>
            <a:off x="5428247" y="4952988"/>
            <a:ext cx="5845400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51">
                <a:cs typeface="Calibri" panose="020F0502020204030204" pitchFamily="34" charset="0"/>
              </a:rPr>
              <a:t>Zone vie (RDE, restaurant, maison des élèves)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3C8EB4F0-EB45-46A5-BFFA-992A8E8D48B1}"/>
              </a:ext>
            </a:extLst>
          </p:cNvPr>
          <p:cNvSpPr/>
          <p:nvPr/>
        </p:nvSpPr>
        <p:spPr>
          <a:xfrm>
            <a:off x="5102592" y="5987581"/>
            <a:ext cx="259883" cy="259883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105DB82-17D1-4216-AE36-38AEE038429E}"/>
              </a:ext>
            </a:extLst>
          </p:cNvPr>
          <p:cNvSpPr txBox="1"/>
          <p:nvPr/>
        </p:nvSpPr>
        <p:spPr>
          <a:xfrm>
            <a:off x="5428247" y="5932856"/>
            <a:ext cx="3202004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351">
                <a:cs typeface="Calibri" panose="020F0502020204030204" pitchFamily="34" charset="0"/>
              </a:rPr>
              <a:t>Stade et salles omnisports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56967EC-7A59-4708-8303-9D565AD7C9C7}"/>
              </a:ext>
            </a:extLst>
          </p:cNvPr>
          <p:cNvSpPr/>
          <p:nvPr/>
        </p:nvSpPr>
        <p:spPr>
          <a:xfrm>
            <a:off x="7028706" y="5371145"/>
            <a:ext cx="355815" cy="213336"/>
          </a:xfrm>
          <a:prstGeom prst="rect">
            <a:avLst/>
          </a:prstGeom>
          <a:pattFill prst="wdUpDiag">
            <a:fgClr>
              <a:srgbClr val="FFCA21"/>
            </a:fgClr>
            <a:bgClr>
              <a:schemeClr val="bg1"/>
            </a:bgClr>
          </a:pattFill>
          <a:ln w="571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 sz="1351">
              <a:ea typeface="Calibri"/>
              <a:cs typeface="Calibri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CC25A6C-FBD4-42E4-8C71-52C1210D4C4F}"/>
              </a:ext>
            </a:extLst>
          </p:cNvPr>
          <p:cNvSpPr txBox="1"/>
          <p:nvPr/>
        </p:nvSpPr>
        <p:spPr>
          <a:xfrm>
            <a:off x="7445094" y="5303693"/>
            <a:ext cx="3202004" cy="546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>
                <a:cs typeface="Calibri" panose="020F0502020204030204" pitchFamily="34" charset="0"/>
              </a:rPr>
              <a:t>Chantier : Bassin de robotique</a:t>
            </a:r>
            <a:br>
              <a:rPr lang="fr-FR" sz="1351">
                <a:cs typeface="Calibri" panose="020F0502020204030204" pitchFamily="34" charset="0"/>
              </a:rPr>
            </a:br>
            <a:endParaRPr lang="fr-FR" sz="1351">
              <a:cs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F590895-84DA-4C59-99B6-30B5507C1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916" y="156411"/>
            <a:ext cx="1713589" cy="7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2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1073BF-E029-40AA-BC7E-8FC52DAF0A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"/>
          <a:stretch/>
        </p:blipFill>
        <p:spPr>
          <a:xfrm>
            <a:off x="-1" y="1935833"/>
            <a:ext cx="6021685" cy="434788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AB983DA-3867-482F-88B5-ACCD4D6B4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r="31221"/>
          <a:stretch/>
        </p:blipFill>
        <p:spPr>
          <a:xfrm>
            <a:off x="8285018" y="1935833"/>
            <a:ext cx="3906982" cy="43478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64B431-BB49-4A2F-A19D-794C87E91432}"/>
              </a:ext>
            </a:extLst>
          </p:cNvPr>
          <p:cNvSpPr/>
          <p:nvPr/>
        </p:nvSpPr>
        <p:spPr>
          <a:xfrm>
            <a:off x="0" y="0"/>
            <a:ext cx="12192000" cy="1935833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31E4608-888E-45CC-A929-49B446BB8CC9}"/>
              </a:ext>
            </a:extLst>
          </p:cNvPr>
          <p:cNvSpPr txBox="1"/>
          <p:nvPr/>
        </p:nvSpPr>
        <p:spPr>
          <a:xfrm>
            <a:off x="-503664" y="-2857"/>
            <a:ext cx="1102453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fr-FR" sz="4200" b="1">
                <a:solidFill>
                  <a:srgbClr val="FFFFFF"/>
                </a:solidFill>
                <a:latin typeface="+mj-lt"/>
              </a:rPr>
              <a:t>Une école en </a:t>
            </a:r>
            <a:endParaRPr lang="fr-FR" sz="4200">
              <a:solidFill>
                <a:srgbClr val="000000"/>
              </a:solidFill>
              <a:cs typeface="Calibri"/>
            </a:endParaRPr>
          </a:p>
          <a:p>
            <a:pPr lvl="1"/>
            <a:r>
              <a:rPr lang="fr-FR" sz="4200" b="1">
                <a:solidFill>
                  <a:srgbClr val="FFFFFF"/>
                </a:solidFill>
                <a:latin typeface="+mj-lt"/>
              </a:rPr>
              <a:t>développement permanent</a:t>
            </a:r>
            <a:endParaRPr lang="fr-FR" sz="4200" b="1">
              <a:solidFill>
                <a:srgbClr val="FFFFFF"/>
              </a:solidFill>
              <a:latin typeface="Segoe UI"/>
              <a:cs typeface="Segoe UI"/>
            </a:endParaRPr>
          </a:p>
        </p:txBody>
      </p:sp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35D15CAA-1D39-4EA7-A46F-9D989A715461}"/>
              </a:ext>
            </a:extLst>
          </p:cNvPr>
          <p:cNvSpPr/>
          <p:nvPr/>
        </p:nvSpPr>
        <p:spPr>
          <a:xfrm rot="1630140" flipH="1">
            <a:off x="5532908" y="-2611917"/>
            <a:ext cx="7705900" cy="4479033"/>
          </a:xfrm>
          <a:prstGeom prst="triangle">
            <a:avLst>
              <a:gd name="adj" fmla="val 14203"/>
            </a:avLst>
          </a:prstGeom>
          <a:solidFill>
            <a:srgbClr val="E07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9" name="CustomShape 7">
            <a:extLst>
              <a:ext uri="{FF2B5EF4-FFF2-40B4-BE49-F238E27FC236}">
                <a16:creationId xmlns:a16="http://schemas.microsoft.com/office/drawing/2014/main" id="{24714CE5-1A04-4163-8A86-E0F73970AE3C}"/>
              </a:ext>
            </a:extLst>
          </p:cNvPr>
          <p:cNvSpPr/>
          <p:nvPr/>
        </p:nvSpPr>
        <p:spPr>
          <a:xfrm>
            <a:off x="8183913" y="451882"/>
            <a:ext cx="3927341" cy="18651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tIns="45720" rIns="36000" bIns="45720" anchor="ctr" anchorCtr="1">
            <a:spAutoFit/>
          </a:bodyPr>
          <a:lstStyle/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36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1000</a:t>
            </a:r>
            <a:r>
              <a:rPr lang="fr-FR" sz="24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</a:t>
            </a:r>
            <a:r>
              <a:rPr lang="fr-FR" sz="24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élèves et doctorants</a:t>
            </a:r>
            <a:endParaRPr lang="fr-FR" sz="2400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  <a:cs typeface="Segoe UI"/>
            </a:endParaRP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br>
              <a:rPr lang="fr-FR" b="1" spc="-1">
                <a:uFill>
                  <a:solidFill>
                    <a:srgbClr val="FFFFFF"/>
                  </a:solidFill>
                </a:uFill>
                <a:latin typeface="+mj-lt"/>
              </a:rPr>
            </a:br>
            <a:r>
              <a:rPr lang="fr-FR" sz="36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332</a:t>
            </a:r>
            <a:r>
              <a:rPr lang="fr-FR" sz="24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diplômés en 2022</a:t>
            </a:r>
            <a:endParaRPr lang="fr-FR" sz="2400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  <a:cs typeface="Segoe UI"/>
            </a:endParaRP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endParaRPr lang="fr-FR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  <a:cs typeface="Segoe UI"/>
            </a:endParaRPr>
          </a:p>
          <a:p>
            <a:pPr algn="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1258888" algn="l"/>
              </a:tabLst>
              <a:defRPr/>
            </a:pPr>
            <a:r>
              <a:rPr lang="fr-FR" sz="3600" b="1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     	250</a:t>
            </a:r>
            <a:r>
              <a:rPr lang="fr-FR" sz="2400" spc="-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+mj-lt"/>
              </a:rPr>
              <a:t> personnels</a:t>
            </a:r>
            <a:endParaRPr lang="fr-FR" sz="2400" spc="-1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+mj-lt"/>
              <a:cs typeface="Segoe UI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4685F7C-8CF0-4945-B328-1395186381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2"/>
          <a:stretch/>
        </p:blipFill>
        <p:spPr>
          <a:xfrm>
            <a:off x="4860188" y="1927788"/>
            <a:ext cx="3466866" cy="434788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2868E31-690F-4755-A9E5-99B0B46167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>
          <a:xfrm>
            <a:off x="9918130" y="6300453"/>
            <a:ext cx="505431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3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884639C-5392-458A-8431-2D533692FCF1}"/>
              </a:ext>
            </a:extLst>
          </p:cNvPr>
          <p:cNvSpPr/>
          <p:nvPr/>
        </p:nvSpPr>
        <p:spPr>
          <a:xfrm>
            <a:off x="0" y="-27122"/>
            <a:ext cx="12192000" cy="1935833"/>
          </a:xfrm>
          <a:prstGeom prst="rect">
            <a:avLst/>
          </a:prstGeom>
          <a:solidFill>
            <a:srgbClr val="00A2A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F417BA6-908A-4BF4-9241-2D214D391DCC}"/>
              </a:ext>
            </a:extLst>
          </p:cNvPr>
          <p:cNvSpPr txBox="1"/>
          <p:nvPr/>
        </p:nvSpPr>
        <p:spPr>
          <a:xfrm>
            <a:off x="-83802" y="314894"/>
            <a:ext cx="1227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4800" b="1">
                <a:solidFill>
                  <a:srgbClr val="FFFFFF"/>
                </a:solidFill>
                <a:latin typeface="+mj-lt"/>
              </a:rPr>
              <a:t>Attractivité nationale et internationale</a:t>
            </a:r>
          </a:p>
        </p:txBody>
      </p:sp>
      <p:grpSp>
        <p:nvGrpSpPr>
          <p:cNvPr id="5" name="Groupe 4"/>
          <p:cNvGrpSpPr>
            <a:grpSpLocks/>
          </p:cNvGrpSpPr>
          <p:nvPr/>
        </p:nvGrpSpPr>
        <p:grpSpPr bwMode="auto">
          <a:xfrm>
            <a:off x="3025775" y="-885825"/>
            <a:ext cx="11010900" cy="8629650"/>
            <a:chOff x="-2819400" y="322729"/>
            <a:chExt cx="11010900" cy="8630771"/>
          </a:xfrm>
        </p:grpSpPr>
        <p:grpSp>
          <p:nvGrpSpPr>
            <p:cNvPr id="10278" name="Groupe 10"/>
            <p:cNvGrpSpPr>
              <a:grpSpLocks/>
            </p:cNvGrpSpPr>
            <p:nvPr/>
          </p:nvGrpSpPr>
          <p:grpSpPr bwMode="auto">
            <a:xfrm>
              <a:off x="-2819400" y="762000"/>
              <a:ext cx="8191500" cy="8191500"/>
              <a:chOff x="-13277850" y="-4191000"/>
              <a:chExt cx="11925300" cy="11925300"/>
            </a:xfrm>
          </p:grpSpPr>
          <p:sp>
            <p:nvSpPr>
              <p:cNvPr id="13" name="Ellipse 12"/>
              <p:cNvSpPr/>
              <p:nvPr/>
            </p:nvSpPr>
            <p:spPr>
              <a:xfrm>
                <a:off x="-13277850" y="-4190239"/>
                <a:ext cx="11925300" cy="11924539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4" name="Ellipse 13"/>
              <p:cNvSpPr/>
              <p:nvPr/>
            </p:nvSpPr>
            <p:spPr>
              <a:xfrm>
                <a:off x="-13012072" y="-3924426"/>
                <a:ext cx="11393746" cy="11392915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5" name="Ellipse 14"/>
              <p:cNvSpPr/>
              <p:nvPr/>
            </p:nvSpPr>
            <p:spPr>
              <a:xfrm>
                <a:off x="-11010656" y="-1922750"/>
                <a:ext cx="7390913" cy="7389562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6" name="Ellipse 15"/>
              <p:cNvSpPr/>
              <p:nvPr/>
            </p:nvSpPr>
            <p:spPr>
              <a:xfrm>
                <a:off x="-10687101" y="-1599153"/>
                <a:ext cx="6743803" cy="6742369"/>
              </a:xfrm>
              <a:prstGeom prst="ellipse">
                <a:avLst/>
              </a:prstGeom>
              <a:noFill/>
              <a:ln w="190500"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  <p:sp>
            <p:nvSpPr>
              <p:cNvPr id="17" name="Ellipse 16"/>
              <p:cNvSpPr/>
              <p:nvPr/>
            </p:nvSpPr>
            <p:spPr>
              <a:xfrm>
                <a:off x="-10153237" y="-1065218"/>
                <a:ext cx="5676073" cy="5674498"/>
              </a:xfrm>
              <a:prstGeom prst="ellipse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  <a:alpha val="12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/>
              </a:p>
            </p:txBody>
          </p:sp>
        </p:grpSp>
        <p:cxnSp>
          <p:nvCxnSpPr>
            <p:cNvPr id="7" name="Connecteur droit 6"/>
            <p:cNvCxnSpPr>
              <a:cxnSpLocks/>
            </p:cNvCxnSpPr>
            <p:nvPr/>
          </p:nvCxnSpPr>
          <p:spPr>
            <a:xfrm flipV="1">
              <a:off x="4894263" y="322729"/>
              <a:ext cx="1603375" cy="1322560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Connecteur droit 9"/>
            <p:cNvCxnSpPr>
              <a:cxnSpLocks/>
            </p:cNvCxnSpPr>
            <p:nvPr/>
          </p:nvCxnSpPr>
          <p:spPr>
            <a:xfrm>
              <a:off x="6027738" y="5954323"/>
              <a:ext cx="2163762" cy="469961"/>
            </a:xfrm>
            <a:prstGeom prst="line">
              <a:avLst/>
            </a:prstGeom>
            <a:noFill/>
            <a:ln>
              <a:solidFill>
                <a:schemeClr val="tx1">
                  <a:lumMod val="50000"/>
                  <a:lumOff val="50000"/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91B0A23-45EB-448A-AFED-5CE902BEFF02}"/>
              </a:ext>
            </a:extLst>
          </p:cNvPr>
          <p:cNvSpPr/>
          <p:nvPr/>
        </p:nvSpPr>
        <p:spPr>
          <a:xfrm>
            <a:off x="625516" y="2070091"/>
            <a:ext cx="2741932" cy="19240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4800" b="1">
                <a:solidFill>
                  <a:srgbClr val="2E96B6"/>
                </a:solidFill>
              </a:rPr>
              <a:t>20</a:t>
            </a:r>
            <a:r>
              <a:rPr lang="fr-FR" sz="4800" b="1" baseline="30000">
                <a:solidFill>
                  <a:srgbClr val="2E96B6"/>
                </a:solidFill>
              </a:rPr>
              <a:t>e</a:t>
            </a:r>
            <a:br>
              <a:rPr lang="fr-FR" sz="4800" b="1"/>
            </a:br>
            <a:r>
              <a:rPr lang="fr-FR" sz="1600" b="1">
                <a:solidFill>
                  <a:schemeClr val="tx1"/>
                </a:solidFill>
              </a:rPr>
              <a:t>au classement </a:t>
            </a:r>
            <a:r>
              <a:rPr lang="fr-FR" b="1">
                <a:solidFill>
                  <a:schemeClr val="tx1"/>
                </a:solidFill>
              </a:rPr>
              <a:t>2023</a:t>
            </a:r>
            <a:br>
              <a:rPr lang="fr-FR" sz="1600">
                <a:cs typeface="Calibri"/>
              </a:rPr>
            </a:br>
            <a:r>
              <a:rPr lang="fr-FR" sz="1600">
                <a:solidFill>
                  <a:schemeClr val="tx1"/>
                </a:solidFill>
              </a:rPr>
              <a:t>des écoles d'ingénieurs</a:t>
            </a:r>
            <a:endParaRPr lang="fr-FR" sz="1600">
              <a:solidFill>
                <a:schemeClr val="tx1"/>
              </a:solidFill>
              <a:cs typeface="Calibri" panose="020F0502020204030204"/>
            </a:endParaRPr>
          </a:p>
          <a:p>
            <a:pPr algn="ctr"/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  <a:cs typeface="Calibri" panose="020F0502020204030204"/>
              </a:rPr>
              <a:t>sur 169 classées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0BA89AC-9F1D-41C6-BCC4-E2ABE4CF8824}"/>
              </a:ext>
            </a:extLst>
          </p:cNvPr>
          <p:cNvSpPr txBox="1"/>
          <p:nvPr/>
        </p:nvSpPr>
        <p:spPr>
          <a:xfrm>
            <a:off x="628711" y="1525671"/>
            <a:ext cx="2739300" cy="52322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>
                <a:solidFill>
                  <a:srgbClr val="FFFFFF"/>
                </a:solidFill>
              </a:rPr>
              <a:t>Presse nationale</a:t>
            </a:r>
            <a:endParaRPr lang="fr-FR" sz="2800">
              <a:solidFill>
                <a:srgbClr val="FFFFFF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CB968A9-CAEA-490E-B03F-93B1B80DB443}"/>
              </a:ext>
            </a:extLst>
          </p:cNvPr>
          <p:cNvSpPr txBox="1"/>
          <p:nvPr/>
        </p:nvSpPr>
        <p:spPr>
          <a:xfrm>
            <a:off x="4225092" y="1487907"/>
            <a:ext cx="7494166" cy="95410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2800" b="1">
                <a:solidFill>
                  <a:srgbClr val="00A2A9"/>
                </a:solidFill>
              </a:rPr>
              <a:t>CLASSEMENT INTERNATIONAL</a:t>
            </a:r>
          </a:p>
          <a:p>
            <a:pPr algn="ctr"/>
            <a:r>
              <a:rPr lang="fr-FR" sz="2800" b="1">
                <a:solidFill>
                  <a:srgbClr val="FFFFFF"/>
                </a:solidFill>
              </a:rPr>
              <a:t>WUR du Times </a:t>
            </a:r>
            <a:r>
              <a:rPr lang="fr-FR" sz="2800" b="1" err="1">
                <a:solidFill>
                  <a:srgbClr val="FFFFFF"/>
                </a:solidFill>
              </a:rPr>
              <a:t>Higher</a:t>
            </a:r>
            <a:r>
              <a:rPr lang="fr-FR" sz="2800" b="1">
                <a:solidFill>
                  <a:srgbClr val="FFFFFF"/>
                </a:solidFill>
              </a:rPr>
              <a:t> Education 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06B307ED-7538-48CA-BC97-02263599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26" y="2637247"/>
            <a:ext cx="7206447" cy="3584159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97FE302-FD02-4602-8818-4CD5250C4D4F}"/>
              </a:ext>
            </a:extLst>
          </p:cNvPr>
          <p:cNvSpPr/>
          <p:nvPr/>
        </p:nvSpPr>
        <p:spPr>
          <a:xfrm>
            <a:off x="4546821" y="3705395"/>
            <a:ext cx="2236787" cy="19240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2800" b="1">
                <a:solidFill>
                  <a:srgbClr val="ED6B61"/>
                </a:solidFill>
              </a:rPr>
              <a:t>Rang</a:t>
            </a:r>
            <a:br>
              <a:rPr lang="fr-FR" sz="2800" b="1">
                <a:solidFill>
                  <a:srgbClr val="ED6B61"/>
                </a:solidFill>
              </a:rPr>
            </a:br>
            <a:r>
              <a:rPr lang="fr-FR" sz="2800" b="1">
                <a:solidFill>
                  <a:srgbClr val="ED6B61"/>
                </a:solidFill>
              </a:rPr>
              <a:t>[501 – 600]</a:t>
            </a:r>
          </a:p>
          <a:p>
            <a:pPr algn="ctr"/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sur 1799 universités et grandes écoles classées</a:t>
            </a:r>
            <a:endParaRPr lang="fr-FR" sz="1600" i="1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F33E157-965B-43CF-9426-B6CB64C74E3D}"/>
              </a:ext>
            </a:extLst>
          </p:cNvPr>
          <p:cNvSpPr/>
          <p:nvPr/>
        </p:nvSpPr>
        <p:spPr>
          <a:xfrm>
            <a:off x="7473776" y="3906168"/>
            <a:ext cx="411841" cy="6730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b="1">
                <a:solidFill>
                  <a:srgbClr val="ED6B61"/>
                </a:solidFill>
              </a:rPr>
              <a:t>5</a:t>
            </a:r>
            <a:endParaRPr lang="fr-FR" sz="3600">
              <a:solidFill>
                <a:srgbClr val="ED6B61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044C94-C775-4D9E-AC99-EAC997960E65}"/>
              </a:ext>
            </a:extLst>
          </p:cNvPr>
          <p:cNvSpPr/>
          <p:nvPr/>
        </p:nvSpPr>
        <p:spPr>
          <a:xfrm>
            <a:off x="10702374" y="1327115"/>
            <a:ext cx="1170539" cy="720848"/>
          </a:xfrm>
          <a:prstGeom prst="ellipse">
            <a:avLst/>
          </a:prstGeom>
          <a:solidFill>
            <a:srgbClr val="F085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/>
              <a:t>2024</a:t>
            </a:r>
            <a:endParaRPr lang="fr-FR" sz="1050" b="1"/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BCF615E-3FEF-4E75-AE52-B26600AE2F7F}"/>
              </a:ext>
            </a:extLst>
          </p:cNvPr>
          <p:cNvSpPr/>
          <p:nvPr/>
        </p:nvSpPr>
        <p:spPr>
          <a:xfrm>
            <a:off x="625516" y="4073552"/>
            <a:ext cx="2741935" cy="192404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4800" b="1">
                <a:solidFill>
                  <a:srgbClr val="2E96B6"/>
                </a:solidFill>
              </a:rPr>
              <a:t>23</a:t>
            </a:r>
            <a:r>
              <a:rPr lang="fr-FR" sz="4800" b="1" baseline="30000">
                <a:solidFill>
                  <a:srgbClr val="2E96B6"/>
                </a:solidFill>
              </a:rPr>
              <a:t>e</a:t>
            </a:r>
            <a:br>
              <a:rPr lang="fr-FR" sz="4800" b="1"/>
            </a:br>
            <a:r>
              <a:rPr lang="fr-FR" sz="1600" b="1">
                <a:solidFill>
                  <a:srgbClr val="F08510"/>
                </a:solidFill>
              </a:rPr>
              <a:t>au classement </a:t>
            </a:r>
            <a:r>
              <a:rPr lang="fr-FR" b="1">
                <a:solidFill>
                  <a:srgbClr val="F08510"/>
                </a:solidFill>
              </a:rPr>
              <a:t>2024</a:t>
            </a:r>
            <a:br>
              <a:rPr lang="fr-FR" sz="1600"/>
            </a:br>
            <a:r>
              <a:rPr lang="fr-FR" sz="1600">
                <a:solidFill>
                  <a:schemeClr val="tx1"/>
                </a:solidFill>
              </a:rPr>
              <a:t>des écoles d'ingénieurs</a:t>
            </a:r>
            <a:br>
              <a:rPr lang="fr-FR" sz="1600">
                <a:solidFill>
                  <a:schemeClr val="tx1"/>
                </a:solidFill>
              </a:rPr>
            </a:br>
            <a:r>
              <a:rPr lang="fr-FR" sz="1600">
                <a:solidFill>
                  <a:schemeClr val="tx1"/>
                </a:solidFill>
              </a:rPr>
              <a:t>post-prépas</a:t>
            </a:r>
            <a:endParaRPr lang="fr-FR" sz="16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fr-FR" sz="1600" i="1">
                <a:solidFill>
                  <a:schemeClr val="tx1">
                    <a:lumMod val="65000"/>
                    <a:lumOff val="35000"/>
                  </a:schemeClr>
                </a:solidFill>
              </a:rPr>
              <a:t>sur 87 classées</a:t>
            </a:r>
            <a:endParaRPr lang="fr-FR" sz="1600" i="1">
              <a:solidFill>
                <a:schemeClr val="tx1">
                  <a:lumMod val="65000"/>
                  <a:lumOff val="35000"/>
                </a:schemeClr>
              </a:solidFill>
              <a:cs typeface="Calibri" panose="020F0502020204030204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5FCF2389-057A-4B91-9ECB-864940AA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48" y="4417425"/>
            <a:ext cx="1106078" cy="337228"/>
          </a:xfrm>
          <a:prstGeom prst="rect">
            <a:avLst/>
          </a:prstGeom>
        </p:spPr>
      </p:pic>
      <p:pic>
        <p:nvPicPr>
          <p:cNvPr id="37" name="Image 3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5410DEF-6523-421C-9064-EE2EC7AB1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39" y="2550728"/>
            <a:ext cx="1047964" cy="286307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3D851433-BFB5-4D40-A729-55F5CAAA7671}"/>
              </a:ext>
            </a:extLst>
          </p:cNvPr>
          <p:cNvSpPr/>
          <p:nvPr/>
        </p:nvSpPr>
        <p:spPr>
          <a:xfrm>
            <a:off x="4512573" y="3029012"/>
            <a:ext cx="4163191" cy="77676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fr-FR" sz="2200" b="1">
                <a:solidFill>
                  <a:srgbClr val="2E96B6"/>
                </a:solidFill>
                <a:cs typeface="Calibri"/>
              </a:rPr>
              <a:t>ENSTA Bretagne</a:t>
            </a:r>
            <a:endParaRPr lang="fr-FR" b="1">
              <a:solidFill>
                <a:srgbClr val="2E96B6"/>
              </a:solidFill>
              <a:cs typeface="Calibri"/>
            </a:endParaRPr>
          </a:p>
          <a:p>
            <a:pPr algn="r"/>
            <a:r>
              <a:rPr lang="fr-FR" sz="2200" b="1">
                <a:solidFill>
                  <a:srgbClr val="2E96B6"/>
                </a:solidFill>
                <a:cs typeface="Calibri"/>
              </a:rPr>
              <a:t>se hisse dans le 1er tiers</a:t>
            </a:r>
            <a:endParaRPr lang="fr-FR" b="1">
              <a:solidFill>
                <a:srgbClr val="2E96B6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330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4A7F4D-5296-3603-AC2D-DFA8D4A08F5E}"/>
              </a:ext>
            </a:extLst>
          </p:cNvPr>
          <p:cNvSpPr/>
          <p:nvPr/>
        </p:nvSpPr>
        <p:spPr>
          <a:xfrm>
            <a:off x="449317" y="1434662"/>
            <a:ext cx="10221309" cy="4230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4F0E4D-63EC-CDC1-94BA-84BB541CA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439" y="1306731"/>
            <a:ext cx="10397561" cy="5551269"/>
          </a:xfrm>
          <a:solidFill>
            <a:srgbClr val="FFFFFF"/>
          </a:solidFill>
        </p:spPr>
        <p:txBody>
          <a:bodyPr/>
          <a:lstStyle/>
          <a:p>
            <a:pPr marL="307975" lvl="1">
              <a:lnSpc>
                <a:spcPct val="150000"/>
              </a:lnSpc>
              <a:buNone/>
            </a:pPr>
            <a:r>
              <a:rPr lang="fr-FR" b="1">
                <a:ea typeface="+mn-lt"/>
                <a:cs typeface="+mn-lt"/>
              </a:rPr>
              <a:t>	"FISE" : ingénieurs généralistes, chargés d'expertise (bac+5)</a:t>
            </a:r>
            <a:endParaRPr lang="fr-FR" sz="2000">
              <a:ea typeface="+mn-lt"/>
              <a:cs typeface="+mn-lt"/>
            </a:endParaRPr>
          </a:p>
          <a:p>
            <a:pPr marL="1188720" lvl="3" indent="-342900">
              <a:buFont typeface="Arial" panose="020B0604020202020204" pitchFamily="34" charset="0"/>
              <a:buChar char="•"/>
            </a:pPr>
            <a:endParaRPr lang="fr-FR" sz="3200">
              <a:ea typeface="+mn-lt"/>
              <a:cs typeface="+mn-lt"/>
            </a:endParaRPr>
          </a:p>
          <a:p>
            <a:pPr marL="307975" lvl="1">
              <a:lnSpc>
                <a:spcPct val="150000"/>
              </a:lnSpc>
              <a:buNone/>
            </a:pPr>
            <a:r>
              <a:rPr lang="fr-FR" b="1">
                <a:ea typeface="+mn-lt"/>
                <a:cs typeface="+mn-lt"/>
              </a:rPr>
              <a:t>	"FIPA" : ingénieurs spécialisés, formation par alternance (bac+5)</a:t>
            </a:r>
          </a:p>
          <a:p>
            <a:pPr marL="1188720" lvl="3" indent="-342900">
              <a:buFont typeface="Arial" panose="020B0604020202020204" pitchFamily="34" charset="0"/>
              <a:buChar char="•"/>
            </a:pPr>
            <a:endParaRPr lang="fr-FR" sz="3200">
              <a:ea typeface="+mn-lt"/>
              <a:cs typeface="+mn-lt"/>
            </a:endParaRPr>
          </a:p>
          <a:p>
            <a:pPr marL="307975" lvl="1">
              <a:lnSpc>
                <a:spcPct val="150000"/>
              </a:lnSpc>
              <a:buNone/>
            </a:pPr>
            <a:r>
              <a:rPr lang="fr-FR" b="1">
                <a:ea typeface="+mn-lt"/>
                <a:cs typeface="+mn-lt"/>
              </a:rPr>
              <a:t>	Masters (bac+5)</a:t>
            </a:r>
            <a:br>
              <a:rPr lang="fr-FR" b="1">
                <a:ea typeface="+mn-lt"/>
                <a:cs typeface="+mn-lt"/>
              </a:rPr>
            </a:br>
            <a:endParaRPr lang="fr-FR" b="1">
              <a:ea typeface="+mn-lt"/>
              <a:cs typeface="+mn-lt"/>
            </a:endParaRPr>
          </a:p>
          <a:p>
            <a:pPr marL="307975" lvl="1">
              <a:lnSpc>
                <a:spcPct val="150000"/>
              </a:lnSpc>
              <a:buNone/>
            </a:pPr>
            <a:r>
              <a:rPr lang="fr-FR" b="1">
                <a:ea typeface="+mn-lt"/>
                <a:cs typeface="+mn-lt"/>
              </a:rPr>
              <a:t>	Mastères spécialisés (bac+6)</a:t>
            </a:r>
          </a:p>
          <a:p>
            <a:pPr marL="307975" lvl="1">
              <a:lnSpc>
                <a:spcPct val="100000"/>
              </a:lnSpc>
              <a:buNone/>
            </a:pPr>
            <a:r>
              <a:rPr lang="fr-FR" b="1">
                <a:ea typeface="+mn-lt"/>
                <a:cs typeface="+mn-lt"/>
              </a:rPr>
              <a:t>	</a:t>
            </a:r>
          </a:p>
          <a:p>
            <a:pPr marL="307975" lvl="1">
              <a:lnSpc>
                <a:spcPct val="100000"/>
              </a:lnSpc>
              <a:buNone/>
            </a:pPr>
            <a:r>
              <a:rPr lang="fr-FR" b="1">
                <a:ea typeface="+mn-lt"/>
                <a:cs typeface="+mn-lt"/>
              </a:rPr>
              <a:t>	Doctorat</a:t>
            </a:r>
          </a:p>
          <a:p>
            <a:pPr marL="307975" lvl="1">
              <a:lnSpc>
                <a:spcPct val="150000"/>
              </a:lnSpc>
              <a:buNone/>
            </a:pPr>
            <a:endParaRPr lang="fr-FR" b="1">
              <a:ea typeface="+mn-lt"/>
              <a:cs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913AC-FEAA-5367-F4CD-5480910602F2}"/>
              </a:ext>
            </a:extLst>
          </p:cNvPr>
          <p:cNvSpPr/>
          <p:nvPr/>
        </p:nvSpPr>
        <p:spPr>
          <a:xfrm>
            <a:off x="2133732" y="1876340"/>
            <a:ext cx="7677977" cy="498327"/>
          </a:xfrm>
          <a:prstGeom prst="rect">
            <a:avLst/>
          </a:prstGeom>
          <a:solidFill>
            <a:srgbClr val="00A2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>
                <a:cs typeface="Calibri"/>
              </a:rPr>
              <a:t>Après CPGE  -  </a:t>
            </a:r>
            <a:r>
              <a:rPr lang="fr-FR" b="1">
                <a:cs typeface="Calibri"/>
              </a:rPr>
              <a:t>en 3 ans  </a:t>
            </a:r>
            <a:r>
              <a:rPr lang="fr-FR">
                <a:cs typeface="Calibri"/>
              </a:rPr>
              <a:t>-  6 mois à l’international  -  18% d'IETA</a:t>
            </a:r>
          </a:p>
        </p:txBody>
      </p:sp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2ED2C27E-E2A0-A061-BB21-1CF1B5CAB976}"/>
              </a:ext>
            </a:extLst>
          </p:cNvPr>
          <p:cNvSpPr/>
          <p:nvPr/>
        </p:nvSpPr>
        <p:spPr>
          <a:xfrm>
            <a:off x="9970206" y="1875876"/>
            <a:ext cx="1731064" cy="49832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cs typeface="Calibri"/>
              </a:rPr>
              <a:t>Bac+5</a:t>
            </a:r>
            <a:endParaRPr lang="fr-FR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55FE24-798D-26DA-E3DC-1B0AFF6C653F}"/>
              </a:ext>
            </a:extLst>
          </p:cNvPr>
          <p:cNvSpPr/>
          <p:nvPr/>
        </p:nvSpPr>
        <p:spPr>
          <a:xfrm>
            <a:off x="2133732" y="2989894"/>
            <a:ext cx="7677977" cy="491347"/>
          </a:xfrm>
          <a:prstGeom prst="rect">
            <a:avLst/>
          </a:prstGeom>
          <a:solidFill>
            <a:srgbClr val="D6A2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cs typeface="Calibri"/>
              </a:rPr>
              <a:t>Après bac+2  -  </a:t>
            </a:r>
            <a:r>
              <a:rPr lang="fr-FR" b="1">
                <a:cs typeface="Calibri"/>
              </a:rPr>
              <a:t>en 3 ans  </a:t>
            </a:r>
            <a:r>
              <a:rPr lang="fr-FR">
                <a:cs typeface="Calibri"/>
              </a:rPr>
              <a:t>-  50% en entreprise  -  1 expérience à l’international</a:t>
            </a:r>
          </a:p>
        </p:txBody>
      </p:sp>
      <p:sp>
        <p:nvSpPr>
          <p:cNvPr id="8" name="Flèche : pentagone 7">
            <a:extLst>
              <a:ext uri="{FF2B5EF4-FFF2-40B4-BE49-F238E27FC236}">
                <a16:creationId xmlns:a16="http://schemas.microsoft.com/office/drawing/2014/main" id="{48694E64-347D-C9D7-6CB7-5E108C43C6AD}"/>
              </a:ext>
            </a:extLst>
          </p:cNvPr>
          <p:cNvSpPr/>
          <p:nvPr/>
        </p:nvSpPr>
        <p:spPr>
          <a:xfrm>
            <a:off x="9970206" y="2989430"/>
            <a:ext cx="1731064" cy="4913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cs typeface="Calibri"/>
              </a:rPr>
              <a:t>Bac+5</a:t>
            </a:r>
            <a:endParaRPr lang="fr-FR"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40DE56-293B-8466-C5B5-C27301059D12}"/>
              </a:ext>
            </a:extLst>
          </p:cNvPr>
          <p:cNvSpPr/>
          <p:nvPr/>
        </p:nvSpPr>
        <p:spPr>
          <a:xfrm>
            <a:off x="2175145" y="4089545"/>
            <a:ext cx="7677977" cy="491347"/>
          </a:xfrm>
          <a:prstGeom prst="rect">
            <a:avLst/>
          </a:prstGeom>
          <a:solidFill>
            <a:srgbClr val="59A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>
                <a:cs typeface="Calibri"/>
              </a:rPr>
              <a:t>Après L3, M1  -  </a:t>
            </a:r>
            <a:r>
              <a:rPr lang="fr-FR" b="1">
                <a:cs typeface="Calibri"/>
              </a:rPr>
              <a:t>en 1 ou 2 ans </a:t>
            </a:r>
            <a:r>
              <a:rPr lang="fr-FR">
                <a:cs typeface="Calibri"/>
              </a:rPr>
              <a:t> -  expertise / préparation à la recherche</a:t>
            </a:r>
          </a:p>
        </p:txBody>
      </p:sp>
      <p:sp>
        <p:nvSpPr>
          <p:cNvPr id="10" name="Flèche : pentagone 9">
            <a:extLst>
              <a:ext uri="{FF2B5EF4-FFF2-40B4-BE49-F238E27FC236}">
                <a16:creationId xmlns:a16="http://schemas.microsoft.com/office/drawing/2014/main" id="{C6A0BC87-900C-FB4C-6D0B-E71785374357}"/>
              </a:ext>
            </a:extLst>
          </p:cNvPr>
          <p:cNvSpPr/>
          <p:nvPr/>
        </p:nvSpPr>
        <p:spPr>
          <a:xfrm>
            <a:off x="10011619" y="4089081"/>
            <a:ext cx="1731064" cy="4913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cs typeface="Calibri"/>
              </a:rPr>
              <a:t>Bac +5</a:t>
            </a:r>
            <a:r>
              <a:rPr lang="fr-FR">
                <a:cs typeface="Calibri"/>
              </a:rPr>
              <a:t>/</a:t>
            </a:r>
            <a:r>
              <a:rPr lang="fr-FR" b="1">
                <a:cs typeface="Calibri"/>
              </a:rPr>
              <a:t>+6</a:t>
            </a:r>
            <a:endParaRPr lang="fr-FR">
              <a:cs typeface="Calibri"/>
            </a:endParaRPr>
          </a:p>
        </p:txBody>
      </p:sp>
      <p:pic>
        <p:nvPicPr>
          <p:cNvPr id="12" name="Image 4" descr="Une image contenant personne, intérieur, gens, groupe&#10;&#10;Description générée automatiquement">
            <a:extLst>
              <a:ext uri="{FF2B5EF4-FFF2-40B4-BE49-F238E27FC236}">
                <a16:creationId xmlns:a16="http://schemas.microsoft.com/office/drawing/2014/main" id="{506BF355-065D-979C-601A-96F2E2886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18880" y="1308893"/>
            <a:ext cx="2117722" cy="2024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Espace réservé du contenu 5" descr="Une image contenant personne, intérieur&#10;&#10;Description générée automatiquement">
            <a:extLst>
              <a:ext uri="{FF2B5EF4-FFF2-40B4-BE49-F238E27FC236}">
                <a16:creationId xmlns:a16="http://schemas.microsoft.com/office/drawing/2014/main" id="{2EE09315-ECAB-89D3-9E7A-5ACF1278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663" y="5181976"/>
            <a:ext cx="1935646" cy="182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255B335-1C41-4E8B-B5A9-EFA37A6DE42C}"/>
              </a:ext>
            </a:extLst>
          </p:cNvPr>
          <p:cNvSpPr/>
          <p:nvPr/>
        </p:nvSpPr>
        <p:spPr>
          <a:xfrm>
            <a:off x="2179763" y="6156456"/>
            <a:ext cx="7677977" cy="491347"/>
          </a:xfrm>
          <a:prstGeom prst="rect">
            <a:avLst/>
          </a:prstGeom>
          <a:solidFill>
            <a:srgbClr val="ED6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r-FR">
                <a:cs typeface="Calibri"/>
              </a:rPr>
              <a:t>Après bac+5  -  </a:t>
            </a:r>
            <a:r>
              <a:rPr lang="fr-FR" b="1">
                <a:cs typeface="Calibri"/>
              </a:rPr>
              <a:t>en 3 ou 4 ans  </a:t>
            </a:r>
            <a:r>
              <a:rPr lang="fr-FR">
                <a:cs typeface="Calibri"/>
              </a:rPr>
              <a:t>-  formation par la recherche</a:t>
            </a:r>
          </a:p>
        </p:txBody>
      </p:sp>
      <p:sp>
        <p:nvSpPr>
          <p:cNvPr id="25" name="Flèche : pentagone 24">
            <a:extLst>
              <a:ext uri="{FF2B5EF4-FFF2-40B4-BE49-F238E27FC236}">
                <a16:creationId xmlns:a16="http://schemas.microsoft.com/office/drawing/2014/main" id="{100420FA-EBA8-4E7E-8472-14204D405991}"/>
              </a:ext>
            </a:extLst>
          </p:cNvPr>
          <p:cNvSpPr/>
          <p:nvPr/>
        </p:nvSpPr>
        <p:spPr>
          <a:xfrm>
            <a:off x="10016237" y="6155992"/>
            <a:ext cx="1731064" cy="491347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cs typeface="Calibri"/>
              </a:rPr>
              <a:t>Bac+8</a:t>
            </a:r>
            <a:endParaRPr lang="fr-FR">
              <a:cs typeface="Calibri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89D7C8F0-A08B-4232-93E9-76F9C285EE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7885" y="3329377"/>
            <a:ext cx="2379995" cy="196965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0" name="Triangle isocèle 29">
            <a:extLst>
              <a:ext uri="{FF2B5EF4-FFF2-40B4-BE49-F238E27FC236}">
                <a16:creationId xmlns:a16="http://schemas.microsoft.com/office/drawing/2014/main" id="{B29FA04D-8D8E-4496-9E92-3F36DE5F6000}"/>
              </a:ext>
            </a:extLst>
          </p:cNvPr>
          <p:cNvSpPr/>
          <p:nvPr/>
        </p:nvSpPr>
        <p:spPr>
          <a:xfrm rot="5611683">
            <a:off x="1159361" y="-3858132"/>
            <a:ext cx="4226996" cy="7095884"/>
          </a:xfrm>
          <a:prstGeom prst="triangle">
            <a:avLst>
              <a:gd name="adj" fmla="val 59242"/>
            </a:avLst>
          </a:prstGeom>
          <a:solidFill>
            <a:srgbClr val="435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1D12B6-CD6C-46D5-82D6-798C8A7DF153}"/>
              </a:ext>
            </a:extLst>
          </p:cNvPr>
          <p:cNvSpPr>
            <a:spLocks noChangeArrowheads="1"/>
          </p:cNvSpPr>
          <p:nvPr/>
        </p:nvSpPr>
        <p:spPr bwMode="auto">
          <a:xfrm rot="20976332">
            <a:off x="108836" y="25767"/>
            <a:ext cx="62815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eaLnBrk="1" hangingPunct="1"/>
            <a:r>
              <a:rPr lang="fr-FR" altLang="fr-FR" sz="3200" b="1">
                <a:solidFill>
                  <a:schemeClr val="bg1"/>
                </a:solidFill>
                <a:latin typeface="Segoe UI"/>
                <a:cs typeface="Segoe UI"/>
              </a:rPr>
              <a:t>5 types de formation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CFE1859-E98B-4068-BF6F-5112DF247358}"/>
              </a:ext>
            </a:extLst>
          </p:cNvPr>
          <p:cNvSpPr txBox="1"/>
          <p:nvPr/>
        </p:nvSpPr>
        <p:spPr>
          <a:xfrm>
            <a:off x="2175145" y="5276729"/>
            <a:ext cx="7677977" cy="369332"/>
          </a:xfrm>
          <a:prstGeom prst="rect">
            <a:avLst/>
          </a:prstGeom>
          <a:solidFill>
            <a:srgbClr val="F08510"/>
          </a:solidFill>
        </p:spPr>
        <p:txBody>
          <a:bodyPr wrap="square" rtlCol="0">
            <a:spAutoFit/>
          </a:bodyPr>
          <a:lstStyle/>
          <a:p>
            <a:r>
              <a:rPr lang="fr-FR">
                <a:solidFill>
                  <a:srgbClr val="FFFFFF"/>
                </a:solidFill>
              </a:rPr>
              <a:t>Après bac+5 – </a:t>
            </a:r>
            <a:r>
              <a:rPr lang="fr-FR" b="1">
                <a:solidFill>
                  <a:srgbClr val="FFFFFF"/>
                </a:solidFill>
              </a:rPr>
              <a:t>en 1 an </a:t>
            </a:r>
            <a:r>
              <a:rPr lang="fr-FR">
                <a:solidFill>
                  <a:srgbClr val="FFFFFF"/>
                </a:solidFill>
              </a:rPr>
              <a:t>– expertise</a:t>
            </a:r>
          </a:p>
        </p:txBody>
      </p:sp>
      <p:sp>
        <p:nvSpPr>
          <p:cNvPr id="32" name="Flèche : pentagone 31">
            <a:extLst>
              <a:ext uri="{FF2B5EF4-FFF2-40B4-BE49-F238E27FC236}">
                <a16:creationId xmlns:a16="http://schemas.microsoft.com/office/drawing/2014/main" id="{6F2D9258-091C-42A5-A8BA-064AE59BE02A}"/>
              </a:ext>
            </a:extLst>
          </p:cNvPr>
          <p:cNvSpPr/>
          <p:nvPr/>
        </p:nvSpPr>
        <p:spPr>
          <a:xfrm>
            <a:off x="10031346" y="5277195"/>
            <a:ext cx="1731064" cy="365578"/>
          </a:xfrm>
          <a:prstGeom prst="homePlat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b="1">
                <a:cs typeface="Calibri"/>
              </a:rPr>
              <a:t>Bac+6</a:t>
            </a:r>
            <a:endParaRPr lang="fr-FR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959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5EB48F6-A06F-4BEF-9E47-35FD7FC991F9}"/>
              </a:ext>
            </a:extLst>
          </p:cNvPr>
          <p:cNvSpPr/>
          <p:nvPr/>
        </p:nvSpPr>
        <p:spPr>
          <a:xfrm>
            <a:off x="-247263" y="-2518496"/>
            <a:ext cx="12540863" cy="87068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FBA039-FE11-493F-A6A0-468FF3AC54F9}"/>
              </a:ext>
            </a:extLst>
          </p:cNvPr>
          <p:cNvSpPr/>
          <p:nvPr/>
        </p:nvSpPr>
        <p:spPr>
          <a:xfrm>
            <a:off x="6751968" y="4441738"/>
            <a:ext cx="3021705" cy="17425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5B0E482-489E-4B3E-924E-673C19377CD5}"/>
              </a:ext>
            </a:extLst>
          </p:cNvPr>
          <p:cNvSpPr txBox="1"/>
          <p:nvPr/>
        </p:nvSpPr>
        <p:spPr>
          <a:xfrm>
            <a:off x="9023520" y="4197643"/>
            <a:ext cx="3021705" cy="769441"/>
          </a:xfrm>
          <a:prstGeom prst="rect">
            <a:avLst/>
          </a:prstGeom>
          <a:solidFill>
            <a:srgbClr val="F5ABA5"/>
          </a:solidFill>
        </p:spPr>
        <p:txBody>
          <a:bodyPr wrap="square" rtlCol="0">
            <a:spAutoFit/>
          </a:bodyPr>
          <a:lstStyle/>
          <a:p>
            <a:r>
              <a:rPr lang="fr-FR" sz="2200" b="1"/>
              <a:t>ingénierie &amp; sciences</a:t>
            </a:r>
          </a:p>
          <a:p>
            <a:r>
              <a:rPr lang="fr-FR" sz="2200" b="1"/>
              <a:t>de l’entreprise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3422B23-7A60-4D7A-BE35-F9EAE398F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75"/>
          <a:stretch/>
        </p:blipFill>
        <p:spPr>
          <a:xfrm>
            <a:off x="9023519" y="4968895"/>
            <a:ext cx="3021705" cy="105043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60B8366-DD87-4122-9D8F-7A263E2C2F45}"/>
              </a:ext>
            </a:extLst>
          </p:cNvPr>
          <p:cNvSpPr/>
          <p:nvPr/>
        </p:nvSpPr>
        <p:spPr>
          <a:xfrm>
            <a:off x="-48128" y="16082"/>
            <a:ext cx="4680747" cy="617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FD4D98F-8E6A-417B-A6B5-05CFF6F1E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583"/>
          <a:stretch/>
        </p:blipFill>
        <p:spPr>
          <a:xfrm>
            <a:off x="1775950" y="890300"/>
            <a:ext cx="3059871" cy="51559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6756728-F9C5-4403-AB02-17572C6956F6}"/>
              </a:ext>
            </a:extLst>
          </p:cNvPr>
          <p:cNvSpPr txBox="1"/>
          <p:nvPr/>
        </p:nvSpPr>
        <p:spPr>
          <a:xfrm>
            <a:off x="155073" y="251646"/>
            <a:ext cx="4680747" cy="468101"/>
          </a:xfrm>
          <a:prstGeom prst="rect">
            <a:avLst/>
          </a:prstGeom>
          <a:solidFill>
            <a:srgbClr val="FAB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/>
              <a:t>Sciences mécaniques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E8C4CD-33DD-4015-B455-7FA93C934539}"/>
              </a:ext>
            </a:extLst>
          </p:cNvPr>
          <p:cNvSpPr txBox="1"/>
          <p:nvPr/>
        </p:nvSpPr>
        <p:spPr>
          <a:xfrm>
            <a:off x="182781" y="1372486"/>
            <a:ext cx="2974110" cy="5864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fr-FR" sz="2000" b="1">
                <a:solidFill>
                  <a:srgbClr val="0A2538"/>
                </a:solidFill>
              </a:rPr>
              <a:t>Architecture navale et offshore, EMR</a:t>
            </a:r>
            <a:endParaRPr lang="fr-FR" sz="2400" b="1">
              <a:solidFill>
                <a:srgbClr val="0A2538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AF2CB51-8BB9-49A6-8192-8EE1535537DC}"/>
              </a:ext>
            </a:extLst>
          </p:cNvPr>
          <p:cNvSpPr txBox="1"/>
          <p:nvPr/>
        </p:nvSpPr>
        <p:spPr>
          <a:xfrm>
            <a:off x="182780" y="2580569"/>
            <a:ext cx="2974109" cy="8051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fr-FR" sz="2000" b="1">
                <a:solidFill>
                  <a:srgbClr val="0A2538"/>
                </a:solidFill>
              </a:rPr>
              <a:t>Systèmes</a:t>
            </a:r>
          </a:p>
          <a:p>
            <a:pPr algn="ctr">
              <a:lnSpc>
                <a:spcPts val="1900"/>
              </a:lnSpc>
            </a:pPr>
            <a:r>
              <a:rPr lang="fr-FR" sz="2000" b="1">
                <a:solidFill>
                  <a:srgbClr val="0A2538"/>
                </a:solidFill>
              </a:rPr>
              <a:t>Pyrotechniques</a:t>
            </a:r>
          </a:p>
          <a:p>
            <a:pPr algn="ctr">
              <a:lnSpc>
                <a:spcPts val="1500"/>
              </a:lnSpc>
            </a:pPr>
            <a:endParaRPr lang="fr-FR" sz="2400" b="1">
              <a:solidFill>
                <a:srgbClr val="0A2538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6F37816-B38F-471A-8C99-B344A19E2151}"/>
              </a:ext>
            </a:extLst>
          </p:cNvPr>
          <p:cNvSpPr txBox="1"/>
          <p:nvPr/>
        </p:nvSpPr>
        <p:spPr>
          <a:xfrm>
            <a:off x="182781" y="3949989"/>
            <a:ext cx="2974108" cy="8051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fr-FR" sz="2000" b="1">
                <a:solidFill>
                  <a:srgbClr val="0A2538"/>
                </a:solidFill>
              </a:rPr>
              <a:t>Architecture</a:t>
            </a:r>
            <a:br>
              <a:rPr lang="fr-FR" sz="2000" b="1">
                <a:solidFill>
                  <a:srgbClr val="0A2538"/>
                </a:solidFill>
              </a:rPr>
            </a:br>
            <a:r>
              <a:rPr lang="fr-FR" sz="2000" b="1">
                <a:solidFill>
                  <a:srgbClr val="0A2538"/>
                </a:solidFill>
              </a:rPr>
              <a:t>de véhicules</a:t>
            </a:r>
          </a:p>
          <a:p>
            <a:pPr algn="ctr">
              <a:lnSpc>
                <a:spcPts val="1500"/>
              </a:lnSpc>
            </a:pPr>
            <a:endParaRPr lang="fr-FR" sz="2400" b="1">
              <a:solidFill>
                <a:srgbClr val="0A2538"/>
              </a:solidFill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7C93B5E-10F4-4442-B567-3DF4C829079C}"/>
              </a:ext>
            </a:extLst>
          </p:cNvPr>
          <p:cNvSpPr txBox="1"/>
          <p:nvPr/>
        </p:nvSpPr>
        <p:spPr>
          <a:xfrm>
            <a:off x="182780" y="5341168"/>
            <a:ext cx="2974107" cy="60888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sz="2000" b="1">
                <a:solidFill>
                  <a:srgbClr val="0A2538"/>
                </a:solidFill>
              </a:rPr>
              <a:t>Modélisation avancée des matériaux et structures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45C430D-7877-4DFB-AE77-1EC7644298DE}"/>
              </a:ext>
            </a:extLst>
          </p:cNvPr>
          <p:cNvGrpSpPr/>
          <p:nvPr/>
        </p:nvGrpSpPr>
        <p:grpSpPr>
          <a:xfrm>
            <a:off x="4885944" y="251019"/>
            <a:ext cx="7345161" cy="4433281"/>
            <a:chOff x="4954542" y="69990"/>
            <a:chExt cx="7345161" cy="443328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C7ED1A8-A9F5-4082-8FE9-5C1BE8010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620" r="2084" b="57351"/>
            <a:stretch/>
          </p:blipFill>
          <p:spPr>
            <a:xfrm>
              <a:off x="5662631" y="3294322"/>
              <a:ext cx="3112514" cy="113008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CFA36E6-4C11-4772-8B67-92FE4B7E5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992" b="2103"/>
            <a:stretch/>
          </p:blipFill>
          <p:spPr>
            <a:xfrm>
              <a:off x="5662631" y="538591"/>
              <a:ext cx="3112513" cy="257100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336ACD0A-9546-4EC0-830E-CEAFA17A005F}"/>
                </a:ext>
              </a:extLst>
            </p:cNvPr>
            <p:cNvSpPr txBox="1"/>
            <p:nvPr/>
          </p:nvSpPr>
          <p:spPr>
            <a:xfrm>
              <a:off x="4954542" y="1179836"/>
              <a:ext cx="2157458" cy="8300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Systèmes d’observation</a:t>
              </a:r>
            </a:p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et IA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0BD4CECD-9209-4C5A-A820-DA6DC79AE578}"/>
                </a:ext>
              </a:extLst>
            </p:cNvPr>
            <p:cNvSpPr txBox="1"/>
            <p:nvPr/>
          </p:nvSpPr>
          <p:spPr>
            <a:xfrm>
              <a:off x="4980253" y="2454777"/>
              <a:ext cx="2131746" cy="8300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Conception de systèmes numériques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44B8039A-F56D-45C0-B37C-DEF56C5010B2}"/>
                </a:ext>
              </a:extLst>
            </p:cNvPr>
            <p:cNvSpPr txBox="1"/>
            <p:nvPr/>
          </p:nvSpPr>
          <p:spPr>
            <a:xfrm>
              <a:off x="4980252" y="3775956"/>
              <a:ext cx="2025073" cy="7273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Systèmes</a:t>
              </a:r>
            </a:p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Embarqués</a:t>
              </a:r>
            </a:p>
            <a:p>
              <a:pPr algn="ctr">
                <a:lnSpc>
                  <a:spcPts val="1500"/>
                </a:lnSpc>
              </a:pPr>
              <a:endParaRPr lang="fr-FR" sz="100" b="1">
                <a:solidFill>
                  <a:srgbClr val="0A2538"/>
                </a:solidFill>
              </a:endParaRP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AC34DA5-28B6-4DAB-A710-2C8071344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68" b="50255"/>
            <a:stretch/>
          </p:blipFill>
          <p:spPr>
            <a:xfrm>
              <a:off x="9187190" y="738606"/>
              <a:ext cx="3112513" cy="247163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7C6F94F-F5A5-44B0-B6DA-DBA508B0BAF9}"/>
                </a:ext>
              </a:extLst>
            </p:cNvPr>
            <p:cNvSpPr txBox="1"/>
            <p:nvPr/>
          </p:nvSpPr>
          <p:spPr>
            <a:xfrm>
              <a:off x="5183180" y="69990"/>
              <a:ext cx="6912649" cy="461665"/>
            </a:xfrm>
            <a:prstGeom prst="rect">
              <a:avLst/>
            </a:prstGeom>
            <a:solidFill>
              <a:srgbClr val="63C6C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>
                  <a:solidFill>
                    <a:srgbClr val="0A2538"/>
                  </a:solidFill>
                </a:rPr>
                <a:t>Technologies de l’information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D634AD30-E568-44A7-9DF4-6ADE19E88F9B}"/>
                </a:ext>
              </a:extLst>
            </p:cNvPr>
            <p:cNvSpPr txBox="1"/>
            <p:nvPr/>
          </p:nvSpPr>
          <p:spPr>
            <a:xfrm>
              <a:off x="8778892" y="1219081"/>
              <a:ext cx="1810896" cy="5864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Hydrographie</a:t>
              </a:r>
            </a:p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Océanographie</a:t>
              </a:r>
              <a:endParaRPr lang="fr-FR" sz="1600" b="1">
                <a:solidFill>
                  <a:srgbClr val="0A2538"/>
                </a:solidFill>
              </a:endParaRP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F3290100-9150-4736-8FA8-27FA4A1547C5}"/>
                </a:ext>
              </a:extLst>
            </p:cNvPr>
            <p:cNvSpPr txBox="1"/>
            <p:nvPr/>
          </p:nvSpPr>
          <p:spPr>
            <a:xfrm>
              <a:off x="9056097" y="2354306"/>
              <a:ext cx="1327972" cy="5864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900"/>
                </a:lnSpc>
              </a:pPr>
              <a:r>
                <a:rPr lang="fr-FR" sz="2000" b="1">
                  <a:solidFill>
                    <a:srgbClr val="0A2538"/>
                  </a:solidFill>
                </a:rPr>
                <a:t>Robotique mobile</a:t>
              </a:r>
              <a:endParaRPr lang="fr-FR" sz="1600" b="1">
                <a:solidFill>
                  <a:srgbClr val="0A2538"/>
                </a:solidFill>
              </a:endParaRPr>
            </a:p>
          </p:txBody>
        </p:sp>
      </p:grpSp>
      <p:sp>
        <p:nvSpPr>
          <p:cNvPr id="47" name="Triangle isocèle 46">
            <a:extLst>
              <a:ext uri="{FF2B5EF4-FFF2-40B4-BE49-F238E27FC236}">
                <a16:creationId xmlns:a16="http://schemas.microsoft.com/office/drawing/2014/main" id="{85366F8B-B745-4587-B6FE-41A8D94E9309}"/>
              </a:ext>
            </a:extLst>
          </p:cNvPr>
          <p:cNvSpPr/>
          <p:nvPr/>
        </p:nvSpPr>
        <p:spPr>
          <a:xfrm rot="3960000">
            <a:off x="4266257" y="2981051"/>
            <a:ext cx="3035700" cy="6301687"/>
          </a:xfrm>
          <a:prstGeom prst="triangle">
            <a:avLst>
              <a:gd name="adj" fmla="val 59242"/>
            </a:avLst>
          </a:prstGeom>
          <a:solidFill>
            <a:srgbClr val="435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2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AE624E-2B39-4C9D-8EC0-216D51D69332}"/>
              </a:ext>
            </a:extLst>
          </p:cNvPr>
          <p:cNvSpPr>
            <a:spLocks noChangeArrowheads="1"/>
          </p:cNvSpPr>
          <p:nvPr/>
        </p:nvSpPr>
        <p:spPr bwMode="auto">
          <a:xfrm rot="21221292">
            <a:off x="2243159" y="5632386"/>
            <a:ext cx="58738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ctr" eaLnBrk="1" hangingPunct="1"/>
            <a:r>
              <a:rPr lang="fr-FR" altLang="fr-FR" sz="3200" b="1">
                <a:solidFill>
                  <a:schemeClr val="bg1"/>
                </a:solidFill>
                <a:latin typeface="Segoe UI"/>
                <a:cs typeface="Segoe UI"/>
              </a:rPr>
              <a:t>10 domaines de formation </a:t>
            </a:r>
          </a:p>
          <a:p>
            <a:pPr algn="ctr" eaLnBrk="1" hangingPunct="1"/>
            <a:r>
              <a:rPr lang="fr-FR" altLang="fr-FR" sz="2400">
                <a:solidFill>
                  <a:schemeClr val="bg1"/>
                </a:solidFill>
                <a:latin typeface="Segoe UI"/>
                <a:cs typeface="Segoe UI"/>
              </a:rPr>
              <a:t> </a:t>
            </a:r>
            <a:r>
              <a:rPr lang="fr-FR" altLang="fr-FR">
                <a:solidFill>
                  <a:schemeClr val="bg1"/>
                </a:solidFill>
                <a:latin typeface="Segoe UI"/>
                <a:cs typeface="Segoe UI"/>
              </a:rPr>
              <a:t>Tronc commun généraliste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D7253CBB-D692-4D36-B27C-E64E55D296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2"/>
          <a:stretch/>
        </p:blipFill>
        <p:spPr>
          <a:xfrm>
            <a:off x="9918130" y="6300453"/>
            <a:ext cx="505431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5158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ENSTA Bretagne">
      <a:dk1>
        <a:srgbClr val="2B3238"/>
      </a:dk1>
      <a:lt1>
        <a:srgbClr val="F4F4F4"/>
      </a:lt1>
      <a:dk2>
        <a:srgbClr val="44596C"/>
      </a:dk2>
      <a:lt2>
        <a:srgbClr val="8A999E"/>
      </a:lt2>
      <a:accent1>
        <a:srgbClr val="C5CDCF"/>
      </a:accent1>
      <a:accent2>
        <a:srgbClr val="005E6A"/>
      </a:accent2>
      <a:accent3>
        <a:srgbClr val="01A6AA"/>
      </a:accent3>
      <a:accent4>
        <a:srgbClr val="05CCCF"/>
      </a:accent4>
      <a:accent5>
        <a:srgbClr val="63C5C6"/>
      </a:accent5>
      <a:accent6>
        <a:srgbClr val="A3FEFF"/>
      </a:accent6>
      <a:hlink>
        <a:srgbClr val="D67B12"/>
      </a:hlink>
      <a:folHlink>
        <a:srgbClr val="B2C301"/>
      </a:folHlink>
    </a:clrScheme>
    <a:fontScheme name="ENSTA Bretagne">
      <a:majorFont>
        <a:latin typeface="Segoe U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04DBF5DDECC842AD86A19013A49BDF" ma:contentTypeVersion="7" ma:contentTypeDescription="Crée un document." ma:contentTypeScope="" ma:versionID="2a04f7c5f77815d75a357365c5839711">
  <xsd:schema xmlns:xsd="http://www.w3.org/2001/XMLSchema" xmlns:xs="http://www.w3.org/2001/XMLSchema" xmlns:p="http://schemas.microsoft.com/office/2006/metadata/properties" xmlns:ns2="10d8ea9a-37c6-48d1-9f34-8e8ea6d64cd6" targetNamespace="http://schemas.microsoft.com/office/2006/metadata/properties" ma:root="true" ma:fieldsID="df46a84fde9703c7992bef01f058ec10" ns2:_="">
    <xsd:import namespace="10d8ea9a-37c6-48d1-9f34-8e8ea6d64c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8ea9a-37c6-48d1-9f34-8e8ea6d64c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CFCFEC-8E7B-4DBA-ADE2-79202AED4935}">
  <ds:schemaRefs>
    <ds:schemaRef ds:uri="10d8ea9a-37c6-48d1-9f34-8e8ea6d64c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177F0E0-6D6D-46A0-AF8C-5BBB3E5AF8BF}">
  <ds:schemaRefs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10d8ea9a-37c6-48d1-9f34-8e8ea6d64cd6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6C9DF12-9BAF-4CEA-B603-4B56AC6744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1319</Words>
  <Application>Microsoft Office PowerPoint</Application>
  <PresentationFormat>Grand écran</PresentationFormat>
  <Paragraphs>247</Paragraphs>
  <Slides>22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Courier New</vt:lpstr>
      <vt:lpstr>Marianne</vt:lpstr>
      <vt:lpstr>Segoe UI</vt:lpstr>
      <vt:lpstr>Space Grotesk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Secteurs partenaires et emploi</vt:lpstr>
      <vt:lpstr>Spécificités de la formation des IETA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Préparer l’avenir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Guillaume Tharreau;guillaume.tharreau@gmail.com</dc:creator>
  <cp:lastModifiedBy>Ingrid LE TOUTOUZE</cp:lastModifiedBy>
  <cp:revision>8</cp:revision>
  <cp:lastPrinted>2023-09-11T15:58:53Z</cp:lastPrinted>
  <dcterms:created xsi:type="dcterms:W3CDTF">2019-09-22T16:51:06Z</dcterms:created>
  <dcterms:modified xsi:type="dcterms:W3CDTF">2024-01-12T09:11:25Z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0x0101000804DBF5DDECC842AD86A19013A49BDF</vt:lpwstr>
  </property>
</Properties>
</file>