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404" r:id="rId5"/>
    <p:sldId id="393" r:id="rId6"/>
    <p:sldId id="394" r:id="rId7"/>
    <p:sldId id="390" r:id="rId8"/>
    <p:sldId id="411" r:id="rId9"/>
    <p:sldId id="383" r:id="rId10"/>
    <p:sldId id="395" r:id="rId11"/>
    <p:sldId id="396" r:id="rId12"/>
    <p:sldId id="392" r:id="rId13"/>
    <p:sldId id="264" r:id="rId14"/>
    <p:sldId id="367" r:id="rId15"/>
    <p:sldId id="372" r:id="rId16"/>
    <p:sldId id="370" r:id="rId17"/>
    <p:sldId id="374" r:id="rId18"/>
    <p:sldId id="413" r:id="rId19"/>
    <p:sldId id="400" r:id="rId20"/>
    <p:sldId id="407" r:id="rId21"/>
    <p:sldId id="401" r:id="rId22"/>
    <p:sldId id="397" r:id="rId23"/>
    <p:sldId id="380" r:id="rId24"/>
    <p:sldId id="403" r:id="rId25"/>
    <p:sldId id="385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</p:embeddedFont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3521">
          <p15:clr>
            <a:srgbClr val="A4A3A4"/>
          </p15:clr>
        </p15:guide>
        <p15:guide id="4" orient="horz" pos="2273">
          <p15:clr>
            <a:srgbClr val="A4A3A4"/>
          </p15:clr>
        </p15:guide>
        <p15:guide id="5" orient="horz" pos="1979">
          <p15:clr>
            <a:srgbClr val="A4A3A4"/>
          </p15:clr>
        </p15:guide>
        <p15:guide id="6" pos="3863">
          <p15:clr>
            <a:srgbClr val="A4A3A4"/>
          </p15:clr>
        </p15:guide>
        <p15:guide id="7" pos="143">
          <p15:clr>
            <a:srgbClr val="A4A3A4"/>
          </p15:clr>
        </p15:guide>
        <p15:guide id="8" pos="2615">
          <p15:clr>
            <a:srgbClr val="A4A3A4"/>
          </p15:clr>
        </p15:guide>
        <p15:guide id="9" pos="5087">
          <p15:clr>
            <a:srgbClr val="A4A3A4"/>
          </p15:clr>
        </p15:guide>
        <p15:guide id="10" pos="75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6A"/>
    <a:srgbClr val="ED6B61"/>
    <a:srgbClr val="0A2538"/>
    <a:srgbClr val="1B5277"/>
    <a:srgbClr val="63C6C6"/>
    <a:srgbClr val="FFFFFF"/>
    <a:srgbClr val="0B7DA1"/>
    <a:srgbClr val="FAB600"/>
    <a:srgbClr val="357C9E"/>
    <a:srgbClr val="749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D9CD2A-8782-4CCA-A610-86AA82A59024}" v="21" dt="2022-01-28T10:44:21.459"/>
    <p1510:client id="{0AF7D9A0-E71D-4B47-B244-CE8A758A10B2}" v="4" dt="2022-12-02T09:41:43.514"/>
    <p1510:client id="{FCBB3C0E-846B-4A56-BFEC-3F2843F161FB}" v="15" dt="2022-01-28T10:56:59.966"/>
    <p1510:client id="{1485E9EC-6BDF-45FD-BB19-74E8FAF02389}" v="18" dt="2022-01-27T08:47:39.920"/>
    <p1510:client id="{C2862D5B-1D81-4139-9ED2-19E52E6F5231}" v="60" dt="2022-01-27T09:30:04.304"/>
    <p1510:client id="{95810722-3AA2-41BB-B327-069347879732}" v="28" dt="2022-12-01T09:09:52.467"/>
    <p1510:client id="{927B2883-9936-4694-A266-9D7A4AA9C84B}" v="10" dt="2022-11-30T07:31:46.801"/>
    <p1510:client id="{31848CBE-D41C-4C24-8DE1-80E25E39D23D}" v="155" dt="2022-12-01T13:34:59.614"/>
    <p1510:client id="{2BA11B9B-BE44-4022-AF78-EF486D4E1902}" v="89" dt="2022-11-14T09:37:44.485"/>
    <p1510:client id="{49BA4C9C-9BB9-4F8A-84F0-B2AF6B294E37}" v="9" dt="2022-12-02T09:44:54.939"/>
    <p1510:client id="{662E2A8D-ECAE-4718-8FAD-400D88CCFA06}" v="507" dt="2022-01-28T10:41:41.680"/>
    <p1510:client id="{9FB0D658-2B61-4E27-845E-9F9DCB3B5CD3}" v="482" dt="2022-11-25T10:07:38.470"/>
    <p1510:client id="{B9D65B92-DCF6-4939-9375-ABD8E2BFE4A0}" v="69" dt="2022-01-28T14:27:06.393"/>
    <p1510:client id="{CEADB190-4C16-44C7-AF49-48612F0762C9}" v="15" dt="2022-01-27T20:52:28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356" y="522"/>
      </p:cViewPr>
      <p:guideLst>
        <p:guide orient="horz" pos="2137"/>
        <p:guide orient="horz" pos="1052"/>
        <p:guide orient="horz" pos="3521"/>
        <p:guide orient="horz" pos="2273"/>
        <p:guide orient="horz" pos="1979"/>
        <p:guide pos="3863"/>
        <p:guide pos="143"/>
        <p:guide pos="2615"/>
        <p:guide pos="5087"/>
        <p:guide pos="7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QUÉAU" userId="S::julie.queau@ensta-bretagne.org::e8937d60-7e6f-46a5-92a8-376e05d5b6ff" providerId="AD" clId="Web-{31848CBE-D41C-4C24-8DE1-80E25E39D23D}"/>
    <pc:docChg chg="modSld">
      <pc:chgData name="Julie QUÉAU" userId="S::julie.queau@ensta-bretagne.org::e8937d60-7e6f-46a5-92a8-376e05d5b6ff" providerId="AD" clId="Web-{31848CBE-D41C-4C24-8DE1-80E25E39D23D}" dt="2022-12-01T13:34:59.520" v="67"/>
      <pc:docMkLst>
        <pc:docMk/>
      </pc:docMkLst>
      <pc:sldChg chg="addSp delSp modSp delAnim">
        <pc:chgData name="Julie QUÉAU" userId="S::julie.queau@ensta-bretagne.org::e8937d60-7e6f-46a5-92a8-376e05d5b6ff" providerId="AD" clId="Web-{31848CBE-D41C-4C24-8DE1-80E25E39D23D}" dt="2022-12-01T13:34:29.082" v="64" actId="1076"/>
        <pc:sldMkLst>
          <pc:docMk/>
          <pc:sldMk cId="2115884530" sldId="405"/>
        </pc:sldMkLst>
        <pc:spChg chg="del">
          <ac:chgData name="Julie QUÉAU" userId="S::julie.queau@ensta-bretagne.org::e8937d60-7e6f-46a5-92a8-376e05d5b6ff" providerId="AD" clId="Web-{31848CBE-D41C-4C24-8DE1-80E25E39D23D}" dt="2022-12-01T13:32:16.234" v="1"/>
          <ac:spMkLst>
            <pc:docMk/>
            <pc:sldMk cId="2115884530" sldId="405"/>
            <ac:spMk id="29" creationId="{2328C1DE-1739-FC4C-9530-6A4A02DBCF36}"/>
          </ac:spMkLst>
        </pc:spChg>
        <pc:spChg chg="del">
          <ac:chgData name="Julie QUÉAU" userId="S::julie.queau@ensta-bretagne.org::e8937d60-7e6f-46a5-92a8-376e05d5b6ff" providerId="AD" clId="Web-{31848CBE-D41C-4C24-8DE1-80E25E39D23D}" dt="2022-12-01T13:32:14.968" v="0"/>
          <ac:spMkLst>
            <pc:docMk/>
            <pc:sldMk cId="2115884530" sldId="405"/>
            <ac:spMk id="30" creationId="{42287722-DDBF-ED44-91F8-3DD621F432C5}"/>
          </ac:spMkLst>
        </pc:spChg>
        <pc:spChg chg="mod">
          <ac:chgData name="Julie QUÉAU" userId="S::julie.queau@ensta-bretagne.org::e8937d60-7e6f-46a5-92a8-376e05d5b6ff" providerId="AD" clId="Web-{31848CBE-D41C-4C24-8DE1-80E25E39D23D}" dt="2022-12-01T13:32:48" v="8" actId="1076"/>
          <ac:spMkLst>
            <pc:docMk/>
            <pc:sldMk cId="2115884530" sldId="405"/>
            <ac:spMk id="31" creationId="{AA921B50-BC2C-FD4E-BD43-E16D98227026}"/>
          </ac:spMkLst>
        </pc:spChg>
        <pc:spChg chg="mod">
          <ac:chgData name="Julie QUÉAU" userId="S::julie.queau@ensta-bretagne.org::e8937d60-7e6f-46a5-92a8-376e05d5b6ff" providerId="AD" clId="Web-{31848CBE-D41C-4C24-8DE1-80E25E39D23D}" dt="2022-12-01T13:34:29.082" v="64" actId="1076"/>
          <ac:spMkLst>
            <pc:docMk/>
            <pc:sldMk cId="2115884530" sldId="405"/>
            <ac:spMk id="32" creationId="{8B2EAD61-68C5-0141-8816-C1CF66D63791}"/>
          </ac:spMkLst>
        </pc:spChg>
        <pc:spChg chg="mod">
          <ac:chgData name="Julie QUÉAU" userId="S::julie.queau@ensta-bretagne.org::e8937d60-7e6f-46a5-92a8-376e05d5b6ff" providerId="AD" clId="Web-{31848CBE-D41C-4C24-8DE1-80E25E39D23D}" dt="2022-12-01T13:34:18.222" v="61" actId="1076"/>
          <ac:spMkLst>
            <pc:docMk/>
            <pc:sldMk cId="2115884530" sldId="405"/>
            <ac:spMk id="33" creationId="{FB1A7B26-668B-0E47-9E57-6C17F816D607}"/>
          </ac:spMkLst>
        </pc:spChg>
        <pc:spChg chg="mod">
          <ac:chgData name="Julie QUÉAU" userId="S::julie.queau@ensta-bretagne.org::e8937d60-7e6f-46a5-92a8-376e05d5b6ff" providerId="AD" clId="Web-{31848CBE-D41C-4C24-8DE1-80E25E39D23D}" dt="2022-12-01T13:34:14.597" v="60" actId="1076"/>
          <ac:spMkLst>
            <pc:docMk/>
            <pc:sldMk cId="2115884530" sldId="405"/>
            <ac:spMk id="34" creationId="{690B7388-DBBA-9D44-98B8-A6222A29FA62}"/>
          </ac:spMkLst>
        </pc:spChg>
        <pc:spChg chg="add del mod">
          <ac:chgData name="Julie QUÉAU" userId="S::julie.queau@ensta-bretagne.org::e8937d60-7e6f-46a5-92a8-376e05d5b6ff" providerId="AD" clId="Web-{31848CBE-D41C-4C24-8DE1-80E25E39D23D}" dt="2022-12-01T13:32:55.516" v="12" actId="1076"/>
          <ac:spMkLst>
            <pc:docMk/>
            <pc:sldMk cId="2115884530" sldId="405"/>
            <ac:spMk id="35" creationId="{0DD6B5E3-7709-C340-BD68-7753A655D718}"/>
          </ac:spMkLst>
        </pc:spChg>
        <pc:spChg chg="mod">
          <ac:chgData name="Julie QUÉAU" userId="S::julie.queau@ensta-bretagne.org::e8937d60-7e6f-46a5-92a8-376e05d5b6ff" providerId="AD" clId="Web-{31848CBE-D41C-4C24-8DE1-80E25E39D23D}" dt="2022-12-01T13:32:55.485" v="10" actId="1076"/>
          <ac:spMkLst>
            <pc:docMk/>
            <pc:sldMk cId="2115884530" sldId="405"/>
            <ac:spMk id="36" creationId="{8EF71832-0D96-1D42-8A9E-341652A550AB}"/>
          </ac:spMkLst>
        </pc:spChg>
        <pc:spChg chg="mod">
          <ac:chgData name="Julie QUÉAU" userId="S::julie.queau@ensta-bretagne.org::e8937d60-7e6f-46a5-92a8-376e05d5b6ff" providerId="AD" clId="Web-{31848CBE-D41C-4C24-8DE1-80E25E39D23D}" dt="2022-12-01T13:34:24.332" v="62" actId="1076"/>
          <ac:spMkLst>
            <pc:docMk/>
            <pc:sldMk cId="2115884530" sldId="405"/>
            <ac:spMk id="37" creationId="{20EB0FBF-D0ED-9E47-B888-D5E5CA88718B}"/>
          </ac:spMkLst>
        </pc:spChg>
        <pc:picChg chg="mod">
          <ac:chgData name="Julie QUÉAU" userId="S::julie.queau@ensta-bretagne.org::e8937d60-7e6f-46a5-92a8-376e05d5b6ff" providerId="AD" clId="Web-{31848CBE-D41C-4C24-8DE1-80E25E39D23D}" dt="2022-12-01T13:32:55.501" v="11" actId="1076"/>
          <ac:picMkLst>
            <pc:docMk/>
            <pc:sldMk cId="2115884530" sldId="405"/>
            <ac:picMk id="3" creationId="{6EF22BA8-12C6-E944-9809-1127B22A8021}"/>
          </ac:picMkLst>
        </pc:picChg>
        <pc:picChg chg="add del mod">
          <ac:chgData name="Julie QUÉAU" userId="S::julie.queau@ensta-bretagne.org::e8937d60-7e6f-46a5-92a8-376e05d5b6ff" providerId="AD" clId="Web-{31848CBE-D41C-4C24-8DE1-80E25E39D23D}" dt="2022-12-01T13:32:55.516" v="13" actId="1076"/>
          <ac:picMkLst>
            <pc:docMk/>
            <pc:sldMk cId="2115884530" sldId="405"/>
            <ac:picMk id="5" creationId="{E9E1AE0D-FE72-EE47-AB9E-2ED459EEC551}"/>
          </ac:picMkLst>
        </pc:picChg>
        <pc:picChg chg="mod">
          <ac:chgData name="Julie QUÉAU" userId="S::julie.queau@ensta-bretagne.org::e8937d60-7e6f-46a5-92a8-376e05d5b6ff" providerId="AD" clId="Web-{31848CBE-D41C-4C24-8DE1-80E25E39D23D}" dt="2022-12-01T13:34:24.347" v="63" actId="1076"/>
          <ac:picMkLst>
            <pc:docMk/>
            <pc:sldMk cId="2115884530" sldId="405"/>
            <ac:picMk id="6" creationId="{7A3816F9-2C0A-CF49-9E6D-AC0E69FE3C8C}"/>
          </ac:picMkLst>
        </pc:picChg>
      </pc:sldChg>
      <pc:sldChg chg="modSp">
        <pc:chgData name="Julie QUÉAU" userId="S::julie.queau@ensta-bretagne.org::e8937d60-7e6f-46a5-92a8-376e05d5b6ff" providerId="AD" clId="Web-{31848CBE-D41C-4C24-8DE1-80E25E39D23D}" dt="2022-12-01T13:34:59.520" v="67"/>
        <pc:sldMkLst>
          <pc:docMk/>
          <pc:sldMk cId="378852662" sldId="413"/>
        </pc:sldMkLst>
        <pc:graphicFrameChg chg="mod modGraphic">
          <ac:chgData name="Julie QUÉAU" userId="S::julie.queau@ensta-bretagne.org::e8937d60-7e6f-46a5-92a8-376e05d5b6ff" providerId="AD" clId="Web-{31848CBE-D41C-4C24-8DE1-80E25E39D23D}" dt="2022-12-01T13:34:59.520" v="67"/>
          <ac:graphicFrameMkLst>
            <pc:docMk/>
            <pc:sldMk cId="378852662" sldId="413"/>
            <ac:graphicFrameMk id="4" creationId="{00000000-0000-0000-0000-000000000000}"/>
          </ac:graphicFrameMkLst>
        </pc:graphicFrameChg>
      </pc:sldChg>
    </pc:docChg>
  </pc:docChgLst>
  <pc:docChgLst>
    <pc:chgData name="Visio du Service Communication" userId="S::visio-com@ensta-bretagne.org::65085569-0daa-4a38-a390-cdc5287cf76a" providerId="AD" clId="Web-{0AF7D9A0-E71D-4B47-B244-CE8A758A10B2}"/>
    <pc:docChg chg="modSld">
      <pc:chgData name="Visio du Service Communication" userId="S::visio-com@ensta-bretagne.org::65085569-0daa-4a38-a390-cdc5287cf76a" providerId="AD" clId="Web-{0AF7D9A0-E71D-4B47-B244-CE8A758A10B2}" dt="2022-12-02T09:41:00.560" v="0" actId="20577"/>
      <pc:docMkLst>
        <pc:docMk/>
      </pc:docMkLst>
      <pc:sldChg chg="modSp">
        <pc:chgData name="Visio du Service Communication" userId="S::visio-com@ensta-bretagne.org::65085569-0daa-4a38-a390-cdc5287cf76a" providerId="AD" clId="Web-{0AF7D9A0-E71D-4B47-B244-CE8A758A10B2}" dt="2022-12-02T09:41:00.560" v="0" actId="20577"/>
        <pc:sldMkLst>
          <pc:docMk/>
          <pc:sldMk cId="0" sldId="257"/>
        </pc:sldMkLst>
        <pc:spChg chg="mod">
          <ac:chgData name="Visio du Service Communication" userId="S::visio-com@ensta-bretagne.org::65085569-0daa-4a38-a390-cdc5287cf76a" providerId="AD" clId="Web-{0AF7D9A0-E71D-4B47-B244-CE8A758A10B2}" dt="2022-12-02T09:41:00.560" v="0" actId="20577"/>
          <ac:spMkLst>
            <pc:docMk/>
            <pc:sldMk cId="0" sldId="257"/>
            <ac:spMk id="2" creationId="{00000000-0000-0000-0000-000000000000}"/>
          </ac:spMkLst>
        </pc:spChg>
      </pc:sldChg>
    </pc:docChg>
  </pc:docChgLst>
  <pc:docChgLst>
    <pc:chgData name="Visio du Service Communication" userId="S::visio-com@ensta-bretagne.org::65085569-0daa-4a38-a390-cdc5287cf76a" providerId="AD" clId="Web-{49BA4C9C-9BB9-4F8A-84F0-B2AF6B294E37}"/>
    <pc:docChg chg="modSld">
      <pc:chgData name="Visio du Service Communication" userId="S::visio-com@ensta-bretagne.org::65085569-0daa-4a38-a390-cdc5287cf76a" providerId="AD" clId="Web-{49BA4C9C-9BB9-4F8A-84F0-B2AF6B294E37}" dt="2022-12-02T09:44:54.939" v="5" actId="20577"/>
      <pc:docMkLst>
        <pc:docMk/>
      </pc:docMkLst>
      <pc:sldChg chg="modSp">
        <pc:chgData name="Visio du Service Communication" userId="S::visio-com@ensta-bretagne.org::65085569-0daa-4a38-a390-cdc5287cf76a" providerId="AD" clId="Web-{49BA4C9C-9BB9-4F8A-84F0-B2AF6B294E37}" dt="2022-12-02T09:44:37.923" v="1" actId="20577"/>
        <pc:sldMkLst>
          <pc:docMk/>
          <pc:sldMk cId="2348695432" sldId="264"/>
        </pc:sldMkLst>
        <pc:spChg chg="mod">
          <ac:chgData name="Visio du Service Communication" userId="S::visio-com@ensta-bretagne.org::65085569-0daa-4a38-a390-cdc5287cf76a" providerId="AD" clId="Web-{49BA4C9C-9BB9-4F8A-84F0-B2AF6B294E37}" dt="2022-12-02T09:44:37.923" v="1" actId="20577"/>
          <ac:spMkLst>
            <pc:docMk/>
            <pc:sldMk cId="2348695432" sldId="264"/>
            <ac:spMk id="29" creationId="{9B8C3B97-DFE6-4949-BB68-204F58B01C8E}"/>
          </ac:spMkLst>
        </pc:spChg>
      </pc:sldChg>
      <pc:sldChg chg="modSp">
        <pc:chgData name="Visio du Service Communication" userId="S::visio-com@ensta-bretagne.org::65085569-0daa-4a38-a390-cdc5287cf76a" providerId="AD" clId="Web-{49BA4C9C-9BB9-4F8A-84F0-B2AF6B294E37}" dt="2022-12-02T09:44:54.939" v="5" actId="20577"/>
        <pc:sldMkLst>
          <pc:docMk/>
          <pc:sldMk cId="1489610933" sldId="400"/>
        </pc:sldMkLst>
        <pc:spChg chg="mod">
          <ac:chgData name="Visio du Service Communication" userId="S::visio-com@ensta-bretagne.org::65085569-0daa-4a38-a390-cdc5287cf76a" providerId="AD" clId="Web-{49BA4C9C-9BB9-4F8A-84F0-B2AF6B294E37}" dt="2022-12-02T09:44:54.939" v="5" actId="20577"/>
          <ac:spMkLst>
            <pc:docMk/>
            <pc:sldMk cId="1489610933" sldId="400"/>
            <ac:spMk id="13" creationId="{00000000-0000-0000-0000-000000000000}"/>
          </ac:spMkLst>
        </pc:spChg>
      </pc:sldChg>
      <pc:sldChg chg="modSp">
        <pc:chgData name="Visio du Service Communication" userId="S::visio-com@ensta-bretagne.org::65085569-0daa-4a38-a390-cdc5287cf76a" providerId="AD" clId="Web-{49BA4C9C-9BB9-4F8A-84F0-B2AF6B294E37}" dt="2022-12-02T09:44:48.033" v="4" actId="20577"/>
        <pc:sldMkLst>
          <pc:docMk/>
          <pc:sldMk cId="1086592577" sldId="409"/>
        </pc:sldMkLst>
        <pc:spChg chg="mod">
          <ac:chgData name="Visio du Service Communication" userId="S::visio-com@ensta-bretagne.org::65085569-0daa-4a38-a390-cdc5287cf76a" providerId="AD" clId="Web-{49BA4C9C-9BB9-4F8A-84F0-B2AF6B294E37}" dt="2022-12-02T09:44:48.033" v="4" actId="20577"/>
          <ac:spMkLst>
            <pc:docMk/>
            <pc:sldMk cId="1086592577" sldId="409"/>
            <ac:spMk id="6155" creationId="{00000000-0000-0000-0000-000000000000}"/>
          </ac:spMkLst>
        </pc:spChg>
      </pc:sldChg>
    </pc:docChg>
  </pc:docChgLst>
  <pc:docChgLst>
    <pc:chgData name="Ingrid LE TOUTOUZE" userId="S::ingrid.le_toutouze@ensta-bretagne.org::0f03a499-bbcd-4bb6-b817-a04b39eb0713" providerId="AD" clId="Web-{95810722-3AA2-41BB-B327-069347879732}"/>
    <pc:docChg chg="modSld">
      <pc:chgData name="Ingrid LE TOUTOUZE" userId="S::ingrid.le_toutouze@ensta-bretagne.org::0f03a499-bbcd-4bb6-b817-a04b39eb0713" providerId="AD" clId="Web-{95810722-3AA2-41BB-B327-069347879732}" dt="2022-12-01T09:09:34.044" v="21"/>
      <pc:docMkLst>
        <pc:docMk/>
      </pc:docMkLst>
      <pc:sldChg chg="modSp">
        <pc:chgData name="Ingrid LE TOUTOUZE" userId="S::ingrid.le_toutouze@ensta-bretagne.org::0f03a499-bbcd-4bb6-b817-a04b39eb0713" providerId="AD" clId="Web-{95810722-3AA2-41BB-B327-069347879732}" dt="2022-12-01T09:09:34.044" v="21"/>
        <pc:sldMkLst>
          <pc:docMk/>
          <pc:sldMk cId="378852662" sldId="413"/>
        </pc:sldMkLst>
        <pc:graphicFrameChg chg="mod modGraphic">
          <ac:chgData name="Ingrid LE TOUTOUZE" userId="S::ingrid.le_toutouze@ensta-bretagne.org::0f03a499-bbcd-4bb6-b817-a04b39eb0713" providerId="AD" clId="Web-{95810722-3AA2-41BB-B327-069347879732}" dt="2022-12-01T09:09:34.044" v="21"/>
          <ac:graphicFrameMkLst>
            <pc:docMk/>
            <pc:sldMk cId="378852662" sldId="413"/>
            <ac:graphicFrameMk id="4" creationId="{00000000-0000-0000-0000-000000000000}"/>
          </ac:graphicFrameMkLst>
        </pc:graphicFrameChg>
      </pc:sldChg>
    </pc:docChg>
  </pc:docChgLst>
  <pc:docChgLst>
    <pc:chgData name="Julie QUÉAU" userId="S::julie.queau@ensta-bretagne.org::e8937d60-7e6f-46a5-92a8-376e05d5b6ff" providerId="AD" clId="Web-{927B2883-9936-4694-A266-9D7A4AA9C84B}"/>
    <pc:docChg chg="modSld">
      <pc:chgData name="Julie QUÉAU" userId="S::julie.queau@ensta-bretagne.org::e8937d60-7e6f-46a5-92a8-376e05d5b6ff" providerId="AD" clId="Web-{927B2883-9936-4694-A266-9D7A4AA9C84B}" dt="2022-11-30T07:31:46.613" v="3" actId="20577"/>
      <pc:docMkLst>
        <pc:docMk/>
      </pc:docMkLst>
      <pc:sldChg chg="modSp">
        <pc:chgData name="Julie QUÉAU" userId="S::julie.queau@ensta-bretagne.org::e8937d60-7e6f-46a5-92a8-376e05d5b6ff" providerId="AD" clId="Web-{927B2883-9936-4694-A266-9D7A4AA9C84B}" dt="2022-11-30T07:31:46.613" v="3" actId="20577"/>
        <pc:sldMkLst>
          <pc:docMk/>
          <pc:sldMk cId="2115884530" sldId="405"/>
        </pc:sldMkLst>
        <pc:spChg chg="mod">
          <ac:chgData name="Julie QUÉAU" userId="S::julie.queau@ensta-bretagne.org::e8937d60-7e6f-46a5-92a8-376e05d5b6ff" providerId="AD" clId="Web-{927B2883-9936-4694-A266-9D7A4AA9C84B}" dt="2022-11-30T07:31:46.613" v="3" actId="20577"/>
          <ac:spMkLst>
            <pc:docMk/>
            <pc:sldMk cId="2115884530" sldId="405"/>
            <ac:spMk id="26" creationId="{55048BFA-286B-EB4B-BA5F-2619EB31DF89}"/>
          </ac:spMkLst>
        </pc:spChg>
        <pc:spChg chg="mod">
          <ac:chgData name="Julie QUÉAU" userId="S::julie.queau@ensta-bretagne.org::e8937d60-7e6f-46a5-92a8-376e05d5b6ff" providerId="AD" clId="Web-{927B2883-9936-4694-A266-9D7A4AA9C84B}" dt="2022-11-30T07:15:44.305" v="2" actId="20577"/>
          <ac:spMkLst>
            <pc:docMk/>
            <pc:sldMk cId="2115884530" sldId="405"/>
            <ac:spMk id="28" creationId="{ED74029F-F233-214A-97ED-B03058AD6DA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CD9E97-3F12-4246-8877-96596BB7FBCE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4874DF7-4C84-47DC-80E4-A89226AADF4D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sta-bretagne.fr/fr/doubles-diplomes-internationaux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506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9A2E1-0C80-4CC4-BDCA-7FAADD284CA3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4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74DF7-4C84-47DC-80E4-A89226AADF4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13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922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4519AB-9D0E-445E-B38A-20B3EF99E06C}" type="slidenum">
              <a:rPr lang="fr-FR" altLang="fr-FR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9803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Pays : les traductions des pays sont ici : </a:t>
            </a:r>
            <a:r>
              <a:rPr lang="fr-FR" altLang="fr-FR">
                <a:hlinkClick r:id="rId3"/>
              </a:rPr>
              <a:t>https://www.ensta-bretagne.fr/fr/doubles-diplomes-internationaux</a:t>
            </a:r>
            <a:endParaRPr lang="fr-FR" altLang="fr-FR"/>
          </a:p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1508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5DE34-767C-4275-B876-567DE657474D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5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74DF7-4C84-47DC-80E4-A89226AADF4D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825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ce réservé des notes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/>
              <a:t>À traduire  + incorporer bonne version GB</a:t>
            </a:r>
          </a:p>
        </p:txBody>
      </p:sp>
      <p:sp>
        <p:nvSpPr>
          <p:cNvPr id="45060" name="Espace réservé du numéro de diapositive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9A2E1-0C80-4CC4-BDCA-7FAADD284CA3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4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FFE78-BAC6-478F-8735-ADFEB7F80123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244AF-6165-4187-9A15-5937F44FF3D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A594-F46C-41D3-AEFC-80DD6B43FAAB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40287-9DF1-408B-A238-99CAF04B3D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C3647-43CE-475A-A103-DE47F6CD4663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3542A-1E61-4909-8D31-683D32BEED2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CE76A-0A06-4110-8DF5-FB12D799167A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95E0A-702F-4D58-BD7D-2AB5BB47857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043E3-C040-4A9E-8DE3-70870DD15219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620D0-7F20-4847-836C-50A12410B1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EBB9-1E91-4896-81BB-7617E7B55146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E060E-15CC-461C-9F00-6769F4EBF7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A1AC-EDAA-4D0E-BCDD-6409F01BB130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755B4-197E-425D-9884-BEE9B5D305C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AA83-8956-4E69-AA76-74CB75942DA6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CE383-A1C9-4528-86F0-5A55DF193B0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311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A155-3897-49A3-932D-12540A8185FB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9E499-3208-40CF-BB61-F73029D0E84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62925" y="4510088"/>
            <a:ext cx="4029075" cy="170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F8AE29"/>
          </a:solidFill>
          <a:ln w="127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13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062B5-1DB1-484C-9D03-CF3C6BF7F8AD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3E133-B84C-41A3-8076-E58EB7C6D8C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62925" y="4510088"/>
            <a:ext cx="4029075" cy="170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ED6B61"/>
          </a:solidFill>
          <a:ln w="127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13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9AE34-04CC-4D57-8742-53D75AD8C86B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6B121-8C28-491F-8351-A489BC391BB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42381-5F5F-451E-B6B2-462397F76062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070CA-7300-48B5-8B0B-DD5D740F776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D220-11B7-4F97-A6AE-94AF23F10AC5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69B76-1613-4869-AABE-C6D690757F3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230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Triangle rectangle 3"/>
          <p:cNvSpPr/>
          <p:nvPr userDrawn="1"/>
        </p:nvSpPr>
        <p:spPr>
          <a:xfrm rot="10800000">
            <a:off x="7070725" y="0"/>
            <a:ext cx="5121275" cy="1719263"/>
          </a:xfrm>
          <a:prstGeom prst="rtTriangle">
            <a:avLst/>
          </a:prstGeom>
          <a:solidFill>
            <a:srgbClr val="44596C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Triangle rectangle 4"/>
          <p:cNvSpPr/>
          <p:nvPr userDrawn="1"/>
        </p:nvSpPr>
        <p:spPr>
          <a:xfrm rot="10800000" flipH="1">
            <a:off x="-23813" y="0"/>
            <a:ext cx="9750426" cy="3522663"/>
          </a:xfrm>
          <a:prstGeom prst="rtTriangle">
            <a:avLst/>
          </a:prstGeom>
          <a:solidFill>
            <a:srgbClr val="01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6" name="Groupe 5"/>
          <p:cNvGrpSpPr/>
          <p:nvPr userDrawn="1"/>
        </p:nvGrpSpPr>
        <p:grpSpPr>
          <a:xfrm>
            <a:off x="1" y="0"/>
            <a:ext cx="573748" cy="401161"/>
            <a:chOff x="1" y="0"/>
            <a:chExt cx="573748" cy="401161"/>
          </a:xfrm>
          <a:solidFill>
            <a:schemeClr val="bg1"/>
          </a:solidFill>
        </p:grpSpPr>
        <p:sp>
          <p:nvSpPr>
            <p:cNvPr id="7" name="Rectangle 6"/>
            <p:cNvSpPr/>
            <p:nvPr/>
          </p:nvSpPr>
          <p:spPr>
            <a:xfrm rot="19098284">
              <a:off x="38753" y="206000"/>
              <a:ext cx="534996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Forme libre : forme 31"/>
            <p:cNvSpPr/>
            <p:nvPr/>
          </p:nvSpPr>
          <p:spPr>
            <a:xfrm flipH="1">
              <a:off x="1" y="0"/>
              <a:ext cx="450327" cy="401161"/>
            </a:xfrm>
            <a:custGeom>
              <a:avLst/>
              <a:gdLst>
                <a:gd name="connsiteX0" fmla="*/ 16236 w 450327"/>
                <a:gd name="connsiteY0" fmla="*/ 0 h 401161"/>
                <a:gd name="connsiteX1" fmla="*/ 0 w 450327"/>
                <a:gd name="connsiteY1" fmla="*/ 0 h 401161"/>
                <a:gd name="connsiteX2" fmla="*/ 450327 w 450327"/>
                <a:gd name="connsiteY2" fmla="*/ 401161 h 401161"/>
                <a:gd name="connsiteX3" fmla="*/ 450327 w 450327"/>
                <a:gd name="connsiteY3" fmla="*/ 386697 h 401161"/>
                <a:gd name="connsiteX4" fmla="*/ 16236 w 450327"/>
                <a:gd name="connsiteY4" fmla="*/ 0 h 4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327" h="401161">
                  <a:moveTo>
                    <a:pt x="16236" y="0"/>
                  </a:moveTo>
                  <a:lnTo>
                    <a:pt x="0" y="0"/>
                  </a:lnTo>
                  <a:lnTo>
                    <a:pt x="450327" y="401161"/>
                  </a:lnTo>
                  <a:lnTo>
                    <a:pt x="450327" y="386697"/>
                  </a:lnTo>
                  <a:lnTo>
                    <a:pt x="1623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9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9A355-BC14-45EA-9E31-90A638108078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D3791-0826-48C5-B5E9-0FB6702BE9C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18238"/>
            <a:ext cx="12192000" cy="639762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27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225425"/>
            <a:ext cx="117078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8" name="Espace réservé du text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1300" y="1685925"/>
            <a:ext cx="1170781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1300" y="6356350"/>
            <a:ext cx="952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809CFF-10A1-482D-B759-5D3016599FE6}" type="datetimeFigureOut">
              <a:rPr lang="fr-FR"/>
              <a:pPr>
                <a:defRPr/>
              </a:pPr>
              <a:t>14/11/2023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85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908675" y="6356350"/>
            <a:ext cx="374650" cy="374650"/>
          </a:xfrm>
          <a:prstGeom prst="ellipse">
            <a:avLst/>
          </a:prstGeom>
          <a:noFill/>
          <a:ln>
            <a:solidFill>
              <a:srgbClr val="005E6A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5E6A"/>
                </a:solidFill>
                <a:latin typeface="Segoe UI" pitchFamily="34" charset="0"/>
              </a:defRPr>
            </a:lvl1pPr>
          </a:lstStyle>
          <a:p>
            <a:fld id="{E1465CC2-E161-4C4E-B3E7-42673E66796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32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6CC3C7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grpSp>
        <p:nvGrpSpPr>
          <p:cNvPr id="23" name="Groupe 22"/>
          <p:cNvGrpSpPr/>
          <p:nvPr userDrawn="1"/>
        </p:nvGrpSpPr>
        <p:grpSpPr>
          <a:xfrm>
            <a:off x="1" y="0"/>
            <a:ext cx="573748" cy="401161"/>
            <a:chOff x="1" y="0"/>
            <a:chExt cx="573748" cy="401161"/>
          </a:xfrm>
          <a:solidFill>
            <a:schemeClr val="accent2"/>
          </a:solidFill>
        </p:grpSpPr>
        <p:sp>
          <p:nvSpPr>
            <p:cNvPr id="46" name="Rectangle 45"/>
            <p:cNvSpPr/>
            <p:nvPr/>
          </p:nvSpPr>
          <p:spPr>
            <a:xfrm rot="19098284">
              <a:off x="38753" y="206000"/>
              <a:ext cx="534996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7" name="Forme libre : forme 46"/>
            <p:cNvSpPr/>
            <p:nvPr/>
          </p:nvSpPr>
          <p:spPr>
            <a:xfrm flipH="1">
              <a:off x="1" y="0"/>
              <a:ext cx="450327" cy="401161"/>
            </a:xfrm>
            <a:custGeom>
              <a:avLst/>
              <a:gdLst>
                <a:gd name="connsiteX0" fmla="*/ 16236 w 450327"/>
                <a:gd name="connsiteY0" fmla="*/ 0 h 401161"/>
                <a:gd name="connsiteX1" fmla="*/ 0 w 450327"/>
                <a:gd name="connsiteY1" fmla="*/ 0 h 401161"/>
                <a:gd name="connsiteX2" fmla="*/ 450327 w 450327"/>
                <a:gd name="connsiteY2" fmla="*/ 401161 h 401161"/>
                <a:gd name="connsiteX3" fmla="*/ 450327 w 450327"/>
                <a:gd name="connsiteY3" fmla="*/ 386697 h 401161"/>
                <a:gd name="connsiteX4" fmla="*/ 16236 w 450327"/>
                <a:gd name="connsiteY4" fmla="*/ 0 h 4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327" h="401161">
                  <a:moveTo>
                    <a:pt x="16236" y="0"/>
                  </a:moveTo>
                  <a:lnTo>
                    <a:pt x="0" y="0"/>
                  </a:lnTo>
                  <a:lnTo>
                    <a:pt x="450327" y="401161"/>
                  </a:lnTo>
                  <a:lnTo>
                    <a:pt x="450327" y="386697"/>
                  </a:lnTo>
                  <a:lnTo>
                    <a:pt x="1623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60" name="Groupe 59"/>
          <p:cNvGrpSpPr/>
          <p:nvPr userDrawn="1"/>
        </p:nvGrpSpPr>
        <p:grpSpPr>
          <a:xfrm>
            <a:off x="10702210" y="6356348"/>
            <a:ext cx="1251503" cy="402307"/>
            <a:chOff x="0" y="1468794"/>
            <a:chExt cx="12190259" cy="39186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Forme libre : forme 60"/>
            <p:cNvSpPr/>
            <p:nvPr/>
          </p:nvSpPr>
          <p:spPr>
            <a:xfrm>
              <a:off x="4576133" y="3922858"/>
              <a:ext cx="780166" cy="1018175"/>
            </a:xfrm>
            <a:custGeom>
              <a:avLst/>
              <a:gdLst>
                <a:gd name="connsiteX0" fmla="*/ 577837 w 780166"/>
                <a:gd name="connsiteY0" fmla="*/ 485591 h 1018175"/>
                <a:gd name="connsiteX1" fmla="*/ 767113 w 780166"/>
                <a:gd name="connsiteY1" fmla="*/ 237139 h 1018175"/>
                <a:gd name="connsiteX2" fmla="*/ 476890 w 780166"/>
                <a:gd name="connsiteY2" fmla="*/ 0 h 1018175"/>
                <a:gd name="connsiteX3" fmla="*/ 0 w 780166"/>
                <a:gd name="connsiteY3" fmla="*/ 0 h 1018175"/>
                <a:gd name="connsiteX4" fmla="*/ 0 w 780166"/>
                <a:gd name="connsiteY4" fmla="*/ 1018176 h 1018175"/>
                <a:gd name="connsiteX5" fmla="*/ 462095 w 780166"/>
                <a:gd name="connsiteY5" fmla="*/ 1018176 h 1018175"/>
                <a:gd name="connsiteX6" fmla="*/ 780166 w 780166"/>
                <a:gd name="connsiteY6" fmla="*/ 717074 h 1018175"/>
                <a:gd name="connsiteX7" fmla="*/ 577837 w 780166"/>
                <a:gd name="connsiteY7" fmla="*/ 485591 h 1018175"/>
                <a:gd name="connsiteX8" fmla="*/ 453828 w 780166"/>
                <a:gd name="connsiteY8" fmla="*/ 854136 h 1018175"/>
                <a:gd name="connsiteX9" fmla="*/ 188406 w 780166"/>
                <a:gd name="connsiteY9" fmla="*/ 854136 h 1018175"/>
                <a:gd name="connsiteX10" fmla="*/ 188406 w 780166"/>
                <a:gd name="connsiteY10" fmla="*/ 164039 h 1018175"/>
                <a:gd name="connsiteX11" fmla="*/ 464706 w 780166"/>
                <a:gd name="connsiteY11" fmla="*/ 164039 h 1018175"/>
                <a:gd name="connsiteX12" fmla="*/ 570004 w 780166"/>
                <a:gd name="connsiteY12" fmla="*/ 249322 h 1018175"/>
                <a:gd name="connsiteX13" fmla="*/ 335041 w 780166"/>
                <a:gd name="connsiteY13" fmla="*/ 445996 h 1018175"/>
                <a:gd name="connsiteX14" fmla="*/ 335041 w 780166"/>
                <a:gd name="connsiteY14" fmla="*/ 567829 h 1018175"/>
                <a:gd name="connsiteX15" fmla="*/ 392042 w 780166"/>
                <a:gd name="connsiteY15" fmla="*/ 567829 h 1018175"/>
                <a:gd name="connsiteX16" fmla="*/ 579142 w 780166"/>
                <a:gd name="connsiteY16" fmla="*/ 726647 h 1018175"/>
                <a:gd name="connsiteX17" fmla="*/ 453828 w 780166"/>
                <a:gd name="connsiteY17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2" name="Forme libre : forme 61"/>
            <p:cNvSpPr/>
            <p:nvPr/>
          </p:nvSpPr>
          <p:spPr>
            <a:xfrm>
              <a:off x="5552537" y="3922858"/>
              <a:ext cx="854136" cy="1017740"/>
            </a:xfrm>
            <a:custGeom>
              <a:avLst/>
              <a:gdLst>
                <a:gd name="connsiteX0" fmla="*/ 774510 w 854136"/>
                <a:gd name="connsiteY0" fmla="*/ 272819 h 1017740"/>
                <a:gd name="connsiteX1" fmla="*/ 462530 w 854136"/>
                <a:gd name="connsiteY1" fmla="*/ 0 h 1017740"/>
                <a:gd name="connsiteX2" fmla="*/ 0 w 854136"/>
                <a:gd name="connsiteY2" fmla="*/ 0 h 1017740"/>
                <a:gd name="connsiteX3" fmla="*/ 0 w 854136"/>
                <a:gd name="connsiteY3" fmla="*/ 1016435 h 1017740"/>
                <a:gd name="connsiteX4" fmla="*/ 192322 w 854136"/>
                <a:gd name="connsiteY4" fmla="*/ 1016435 h 1017740"/>
                <a:gd name="connsiteX5" fmla="*/ 192322 w 854136"/>
                <a:gd name="connsiteY5" fmla="*/ 166215 h 1017740"/>
                <a:gd name="connsiteX6" fmla="*/ 450782 w 854136"/>
                <a:gd name="connsiteY6" fmla="*/ 166215 h 1017740"/>
                <a:gd name="connsiteX7" fmla="*/ 577402 w 854136"/>
                <a:gd name="connsiteY7" fmla="*/ 278475 h 1017740"/>
                <a:gd name="connsiteX8" fmla="*/ 306758 w 854136"/>
                <a:gd name="connsiteY8" fmla="*/ 488637 h 1017740"/>
                <a:gd name="connsiteX9" fmla="*/ 306758 w 854136"/>
                <a:gd name="connsiteY9" fmla="*/ 574355 h 1017740"/>
                <a:gd name="connsiteX10" fmla="*/ 616562 w 854136"/>
                <a:gd name="connsiteY10" fmla="*/ 1017741 h 1017740"/>
                <a:gd name="connsiteX11" fmla="*/ 854136 w 854136"/>
                <a:gd name="connsiteY11" fmla="*/ 1017741 h 1017740"/>
                <a:gd name="connsiteX12" fmla="*/ 531714 w 854136"/>
                <a:gd name="connsiteY12" fmla="*/ 577836 h 1017740"/>
                <a:gd name="connsiteX13" fmla="*/ 774510 w 854136"/>
                <a:gd name="connsiteY13" fmla="*/ 272819 h 101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3" name="Forme libre : forme 62"/>
            <p:cNvSpPr/>
            <p:nvPr/>
          </p:nvSpPr>
          <p:spPr>
            <a:xfrm>
              <a:off x="6531987" y="3922858"/>
              <a:ext cx="707066" cy="1018175"/>
            </a:xfrm>
            <a:custGeom>
              <a:avLst/>
              <a:gdLst>
                <a:gd name="connsiteX0" fmla="*/ 185361 w 707066"/>
                <a:gd name="connsiteY0" fmla="*/ 587409 h 1018175"/>
                <a:gd name="connsiteX1" fmla="*/ 672693 w 707066"/>
                <a:gd name="connsiteY1" fmla="*/ 587409 h 1018175"/>
                <a:gd name="connsiteX2" fmla="*/ 672693 w 707066"/>
                <a:gd name="connsiteY2" fmla="*/ 418583 h 1018175"/>
                <a:gd name="connsiteX3" fmla="*/ 187536 w 707066"/>
                <a:gd name="connsiteY3" fmla="*/ 418583 h 1018175"/>
                <a:gd name="connsiteX4" fmla="*/ 187536 w 707066"/>
                <a:gd name="connsiteY4" fmla="*/ 162299 h 1018175"/>
                <a:gd name="connsiteX5" fmla="*/ 697059 w 707066"/>
                <a:gd name="connsiteY5" fmla="*/ 162299 h 1018175"/>
                <a:gd name="connsiteX6" fmla="*/ 697059 w 707066"/>
                <a:gd name="connsiteY6" fmla="*/ 0 h 1018175"/>
                <a:gd name="connsiteX7" fmla="*/ 0 w 707066"/>
                <a:gd name="connsiteY7" fmla="*/ 0 h 1018175"/>
                <a:gd name="connsiteX8" fmla="*/ 0 w 707066"/>
                <a:gd name="connsiteY8" fmla="*/ 1018176 h 1018175"/>
                <a:gd name="connsiteX9" fmla="*/ 707066 w 707066"/>
                <a:gd name="connsiteY9" fmla="*/ 1018176 h 1018175"/>
                <a:gd name="connsiteX10" fmla="*/ 707066 w 707066"/>
                <a:gd name="connsiteY10" fmla="*/ 854136 h 1018175"/>
                <a:gd name="connsiteX11" fmla="*/ 185361 w 707066"/>
                <a:gd name="connsiteY11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4" name="Forme libre : forme 63"/>
            <p:cNvSpPr/>
            <p:nvPr/>
          </p:nvSpPr>
          <p:spPr>
            <a:xfrm>
              <a:off x="7343047" y="3922858"/>
              <a:ext cx="772334" cy="1018175"/>
            </a:xfrm>
            <a:custGeom>
              <a:avLst/>
              <a:gdLst>
                <a:gd name="connsiteX0" fmla="*/ 772334 w 772334"/>
                <a:gd name="connsiteY0" fmla="*/ 0 h 1018175"/>
                <a:gd name="connsiteX1" fmla="*/ 0 w 772334"/>
                <a:gd name="connsiteY1" fmla="*/ 0 h 1018175"/>
                <a:gd name="connsiteX2" fmla="*/ 0 w 772334"/>
                <a:gd name="connsiteY2" fmla="*/ 164039 h 1018175"/>
                <a:gd name="connsiteX3" fmla="*/ 291964 w 772334"/>
                <a:gd name="connsiteY3" fmla="*/ 164039 h 1018175"/>
                <a:gd name="connsiteX4" fmla="*/ 291964 w 772334"/>
                <a:gd name="connsiteY4" fmla="*/ 1018176 h 1018175"/>
                <a:gd name="connsiteX5" fmla="*/ 480370 w 772334"/>
                <a:gd name="connsiteY5" fmla="*/ 1018176 h 1018175"/>
                <a:gd name="connsiteX6" fmla="*/ 480370 w 772334"/>
                <a:gd name="connsiteY6" fmla="*/ 164039 h 1018175"/>
                <a:gd name="connsiteX7" fmla="*/ 772334 w 772334"/>
                <a:gd name="connsiteY7" fmla="*/ 164039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5" name="Forme libre : forme 64"/>
            <p:cNvSpPr/>
            <p:nvPr/>
          </p:nvSpPr>
          <p:spPr>
            <a:xfrm>
              <a:off x="8062732" y="3922858"/>
              <a:ext cx="1076480" cy="1018175"/>
            </a:xfrm>
            <a:custGeom>
              <a:avLst/>
              <a:gdLst>
                <a:gd name="connsiteX0" fmla="*/ 432072 w 1076480"/>
                <a:gd name="connsiteY0" fmla="*/ 0 h 1018175"/>
                <a:gd name="connsiteX1" fmla="*/ 0 w 1076480"/>
                <a:gd name="connsiteY1" fmla="*/ 1018176 h 1018175"/>
                <a:gd name="connsiteX2" fmla="*/ 193627 w 1076480"/>
                <a:gd name="connsiteY2" fmla="*/ 1018176 h 1018175"/>
                <a:gd name="connsiteX3" fmla="*/ 529103 w 1076480"/>
                <a:gd name="connsiteY3" fmla="*/ 194498 h 1018175"/>
                <a:gd name="connsiteX4" fmla="*/ 689227 w 1076480"/>
                <a:gd name="connsiteY4" fmla="*/ 576531 h 1018175"/>
                <a:gd name="connsiteX5" fmla="*/ 484286 w 1076480"/>
                <a:gd name="connsiteY5" fmla="*/ 576531 h 1018175"/>
                <a:gd name="connsiteX6" fmla="*/ 419454 w 1076480"/>
                <a:gd name="connsiteY6" fmla="*/ 740571 h 1018175"/>
                <a:gd name="connsiteX7" fmla="*/ 757540 w 1076480"/>
                <a:gd name="connsiteY7" fmla="*/ 740571 h 1018175"/>
                <a:gd name="connsiteX8" fmla="*/ 873281 w 1076480"/>
                <a:gd name="connsiteY8" fmla="*/ 1018176 h 1018175"/>
                <a:gd name="connsiteX9" fmla="*/ 1076481 w 1076480"/>
                <a:gd name="connsiteY9" fmla="*/ 1018176 h 1018175"/>
                <a:gd name="connsiteX10" fmla="*/ 634837 w 1076480"/>
                <a:gd name="connsiteY10" fmla="*/ 0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6" name="Forme libre : forme 65"/>
            <p:cNvSpPr/>
            <p:nvPr/>
          </p:nvSpPr>
          <p:spPr>
            <a:xfrm>
              <a:off x="9264527" y="3916330"/>
              <a:ext cx="847174" cy="1031664"/>
            </a:xfrm>
            <a:custGeom>
              <a:avLst/>
              <a:gdLst>
                <a:gd name="connsiteX0" fmla="*/ 0 w 847174"/>
                <a:gd name="connsiteY0" fmla="*/ 501257 h 1031664"/>
                <a:gd name="connsiteX1" fmla="*/ 538676 w 847174"/>
                <a:gd name="connsiteY1" fmla="*/ 1031665 h 1031664"/>
                <a:gd name="connsiteX2" fmla="*/ 846740 w 847174"/>
                <a:gd name="connsiteY2" fmla="*/ 977711 h 1031664"/>
                <a:gd name="connsiteX3" fmla="*/ 846740 w 847174"/>
                <a:gd name="connsiteY3" fmla="*/ 554776 h 1031664"/>
                <a:gd name="connsiteX4" fmla="*/ 658333 w 847174"/>
                <a:gd name="connsiteY4" fmla="*/ 554776 h 1031664"/>
                <a:gd name="connsiteX5" fmla="*/ 658333 w 847174"/>
                <a:gd name="connsiteY5" fmla="*/ 851091 h 1031664"/>
                <a:gd name="connsiteX6" fmla="*/ 541722 w 847174"/>
                <a:gd name="connsiteY6" fmla="*/ 868061 h 1031664"/>
                <a:gd name="connsiteX7" fmla="*/ 195803 w 847174"/>
                <a:gd name="connsiteY7" fmla="*/ 501692 h 1031664"/>
                <a:gd name="connsiteX8" fmla="*/ 562608 w 847174"/>
                <a:gd name="connsiteY8" fmla="*/ 163605 h 1031664"/>
                <a:gd name="connsiteX9" fmla="*/ 847174 w 847174"/>
                <a:gd name="connsiteY9" fmla="*/ 220606 h 1031664"/>
                <a:gd name="connsiteX10" fmla="*/ 847174 w 847174"/>
                <a:gd name="connsiteY10" fmla="*/ 49604 h 1031664"/>
                <a:gd name="connsiteX11" fmla="*/ 548248 w 847174"/>
                <a:gd name="connsiteY11" fmla="*/ 1 h 1031664"/>
                <a:gd name="connsiteX12" fmla="*/ 0 w 847174"/>
                <a:gd name="connsiteY12" fmla="*/ 501257 h 103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7" name="Forme libre : forme 66"/>
            <p:cNvSpPr/>
            <p:nvPr/>
          </p:nvSpPr>
          <p:spPr>
            <a:xfrm>
              <a:off x="10325780" y="3922858"/>
              <a:ext cx="907655" cy="1018175"/>
            </a:xfrm>
            <a:custGeom>
              <a:avLst/>
              <a:gdLst>
                <a:gd name="connsiteX0" fmla="*/ 726211 w 907655"/>
                <a:gd name="connsiteY0" fmla="*/ 741876 h 1018175"/>
                <a:gd name="connsiteX1" fmla="*/ 188841 w 907655"/>
                <a:gd name="connsiteY1" fmla="*/ 0 h 1018175"/>
                <a:gd name="connsiteX2" fmla="*/ 0 w 907655"/>
                <a:gd name="connsiteY2" fmla="*/ 0 h 1018175"/>
                <a:gd name="connsiteX3" fmla="*/ 0 w 907655"/>
                <a:gd name="connsiteY3" fmla="*/ 1018176 h 1018175"/>
                <a:gd name="connsiteX4" fmla="*/ 181444 w 907655"/>
                <a:gd name="connsiteY4" fmla="*/ 1018176 h 1018175"/>
                <a:gd name="connsiteX5" fmla="*/ 181444 w 907655"/>
                <a:gd name="connsiteY5" fmla="*/ 260636 h 1018175"/>
                <a:gd name="connsiteX6" fmla="*/ 718814 w 907655"/>
                <a:gd name="connsiteY6" fmla="*/ 1018176 h 1018175"/>
                <a:gd name="connsiteX7" fmla="*/ 907655 w 907655"/>
                <a:gd name="connsiteY7" fmla="*/ 1018176 h 1018175"/>
                <a:gd name="connsiteX8" fmla="*/ 907655 w 907655"/>
                <a:gd name="connsiteY8" fmla="*/ 0 h 1018175"/>
                <a:gd name="connsiteX9" fmla="*/ 726211 w 907655"/>
                <a:gd name="connsiteY9" fmla="*/ 0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8" name="Forme libre : forme 67"/>
            <p:cNvSpPr/>
            <p:nvPr/>
          </p:nvSpPr>
          <p:spPr>
            <a:xfrm>
              <a:off x="11483628" y="3922858"/>
              <a:ext cx="706631" cy="1018175"/>
            </a:xfrm>
            <a:custGeom>
              <a:avLst/>
              <a:gdLst>
                <a:gd name="connsiteX0" fmla="*/ 184925 w 706631"/>
                <a:gd name="connsiteY0" fmla="*/ 587409 h 1018175"/>
                <a:gd name="connsiteX1" fmla="*/ 672257 w 706631"/>
                <a:gd name="connsiteY1" fmla="*/ 587409 h 1018175"/>
                <a:gd name="connsiteX2" fmla="*/ 672257 w 706631"/>
                <a:gd name="connsiteY2" fmla="*/ 418583 h 1018175"/>
                <a:gd name="connsiteX3" fmla="*/ 187101 w 706631"/>
                <a:gd name="connsiteY3" fmla="*/ 418583 h 1018175"/>
                <a:gd name="connsiteX4" fmla="*/ 187101 w 706631"/>
                <a:gd name="connsiteY4" fmla="*/ 162299 h 1018175"/>
                <a:gd name="connsiteX5" fmla="*/ 696624 w 706631"/>
                <a:gd name="connsiteY5" fmla="*/ 162299 h 1018175"/>
                <a:gd name="connsiteX6" fmla="*/ 696624 w 706631"/>
                <a:gd name="connsiteY6" fmla="*/ 0 h 1018175"/>
                <a:gd name="connsiteX7" fmla="*/ 0 w 706631"/>
                <a:gd name="connsiteY7" fmla="*/ 0 h 1018175"/>
                <a:gd name="connsiteX8" fmla="*/ 0 w 706631"/>
                <a:gd name="connsiteY8" fmla="*/ 1018176 h 1018175"/>
                <a:gd name="connsiteX9" fmla="*/ 706632 w 706631"/>
                <a:gd name="connsiteY9" fmla="*/ 1018176 h 1018175"/>
                <a:gd name="connsiteX10" fmla="*/ 706632 w 706631"/>
                <a:gd name="connsiteY10" fmla="*/ 854136 h 1018175"/>
                <a:gd name="connsiteX11" fmla="*/ 184925 w 706631"/>
                <a:gd name="connsiteY11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9" name="Forme libre : forme 68"/>
            <p:cNvSpPr/>
            <p:nvPr/>
          </p:nvSpPr>
          <p:spPr>
            <a:xfrm>
              <a:off x="4575698" y="1919575"/>
              <a:ext cx="1178734" cy="1677378"/>
            </a:xfrm>
            <a:custGeom>
              <a:avLst/>
              <a:gdLst>
                <a:gd name="connsiteX0" fmla="*/ 1178734 w 1178734"/>
                <a:gd name="connsiteY0" fmla="*/ 1370186 h 1677378"/>
                <a:gd name="connsiteX1" fmla="*/ 341567 w 1178734"/>
                <a:gd name="connsiteY1" fmla="*/ 1370186 h 1677378"/>
                <a:gd name="connsiteX2" fmla="*/ 341567 w 1178734"/>
                <a:gd name="connsiteY2" fmla="*/ 986412 h 1677378"/>
                <a:gd name="connsiteX3" fmla="*/ 1123909 w 1178734"/>
                <a:gd name="connsiteY3" fmla="*/ 986412 h 1677378"/>
                <a:gd name="connsiteX4" fmla="*/ 1123909 w 1178734"/>
                <a:gd name="connsiteY4" fmla="*/ 671387 h 1677378"/>
                <a:gd name="connsiteX5" fmla="*/ 345049 w 1178734"/>
                <a:gd name="connsiteY5" fmla="*/ 671387 h 1677378"/>
                <a:gd name="connsiteX6" fmla="*/ 345049 w 1178734"/>
                <a:gd name="connsiteY6" fmla="*/ 305018 h 1677378"/>
                <a:gd name="connsiteX7" fmla="*/ 1162635 w 1178734"/>
                <a:gd name="connsiteY7" fmla="*/ 305018 h 1677378"/>
                <a:gd name="connsiteX8" fmla="*/ 1162635 w 1178734"/>
                <a:gd name="connsiteY8" fmla="*/ 0 h 1677378"/>
                <a:gd name="connsiteX9" fmla="*/ 0 w 1178734"/>
                <a:gd name="connsiteY9" fmla="*/ 0 h 1677378"/>
                <a:gd name="connsiteX10" fmla="*/ 0 w 1178734"/>
                <a:gd name="connsiteY10" fmla="*/ 1677379 h 1677378"/>
                <a:gd name="connsiteX11" fmla="*/ 1178734 w 1178734"/>
                <a:gd name="connsiteY11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0" name="Forme libre : forme 69"/>
            <p:cNvSpPr/>
            <p:nvPr/>
          </p:nvSpPr>
          <p:spPr>
            <a:xfrm>
              <a:off x="7818631" y="1908698"/>
              <a:ext cx="1334941" cy="1700440"/>
            </a:xfrm>
            <a:custGeom>
              <a:avLst/>
              <a:gdLst>
                <a:gd name="connsiteX0" fmla="*/ 779296 w 1334941"/>
                <a:gd name="connsiteY0" fmla="*/ 684440 h 1700440"/>
                <a:gd name="connsiteX1" fmla="*/ 523446 w 1334941"/>
                <a:gd name="connsiteY1" fmla="*/ 684440 h 1700440"/>
                <a:gd name="connsiteX2" fmla="*/ 347224 w 1334941"/>
                <a:gd name="connsiteY2" fmla="*/ 524317 h 1700440"/>
                <a:gd name="connsiteX3" fmla="*/ 735784 w 1334941"/>
                <a:gd name="connsiteY3" fmla="*/ 306758 h 1700440"/>
                <a:gd name="connsiteX4" fmla="*/ 1247483 w 1334941"/>
                <a:gd name="connsiteY4" fmla="*/ 396827 h 1700440"/>
                <a:gd name="connsiteX5" fmla="*/ 1277506 w 1334941"/>
                <a:gd name="connsiteY5" fmla="*/ 408140 h 1700440"/>
                <a:gd name="connsiteX6" fmla="*/ 1277506 w 1334941"/>
                <a:gd name="connsiteY6" fmla="*/ 85718 h 1700440"/>
                <a:gd name="connsiteX7" fmla="*/ 1262277 w 1334941"/>
                <a:gd name="connsiteY7" fmla="*/ 80932 h 1700440"/>
                <a:gd name="connsiteX8" fmla="*/ 735784 w 1334941"/>
                <a:gd name="connsiteY8" fmla="*/ 0 h 1700440"/>
                <a:gd name="connsiteX9" fmla="*/ 0 w 1334941"/>
                <a:gd name="connsiteY9" fmla="*/ 524752 h 1700440"/>
                <a:gd name="connsiteX10" fmla="*/ 523446 w 1334941"/>
                <a:gd name="connsiteY10" fmla="*/ 1003817 h 1700440"/>
                <a:gd name="connsiteX11" fmla="*/ 779296 w 1334941"/>
                <a:gd name="connsiteY11" fmla="*/ 1003817 h 1700440"/>
                <a:gd name="connsiteX12" fmla="*/ 987717 w 1334941"/>
                <a:gd name="connsiteY12" fmla="*/ 1164375 h 1700440"/>
                <a:gd name="connsiteX13" fmla="*/ 634401 w 1334941"/>
                <a:gd name="connsiteY13" fmla="*/ 1393247 h 1700440"/>
                <a:gd name="connsiteX14" fmla="*/ 87459 w 1334941"/>
                <a:gd name="connsiteY14" fmla="*/ 1303178 h 1700440"/>
                <a:gd name="connsiteX15" fmla="*/ 57435 w 1334941"/>
                <a:gd name="connsiteY15" fmla="*/ 1291865 h 1700440"/>
                <a:gd name="connsiteX16" fmla="*/ 57435 w 1334941"/>
                <a:gd name="connsiteY16" fmla="*/ 1614287 h 1700440"/>
                <a:gd name="connsiteX17" fmla="*/ 72664 w 1334941"/>
                <a:gd name="connsiteY17" fmla="*/ 1619508 h 1700440"/>
                <a:gd name="connsiteX18" fmla="*/ 634401 w 1334941"/>
                <a:gd name="connsiteY18" fmla="*/ 1700440 h 1700440"/>
                <a:gd name="connsiteX19" fmla="*/ 1334941 w 1334941"/>
                <a:gd name="connsiteY19" fmla="*/ 1164375 h 1700440"/>
                <a:gd name="connsiteX20" fmla="*/ 779296 w 1334941"/>
                <a:gd name="connsiteY20" fmla="*/ 684440 h 170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1" name="Forme libre : forme 70"/>
            <p:cNvSpPr/>
            <p:nvPr/>
          </p:nvSpPr>
          <p:spPr>
            <a:xfrm>
              <a:off x="9253214" y="1919575"/>
              <a:ext cx="1283161" cy="1677378"/>
            </a:xfrm>
            <a:custGeom>
              <a:avLst/>
              <a:gdLst>
                <a:gd name="connsiteX0" fmla="*/ 467752 w 1283161"/>
                <a:gd name="connsiteY0" fmla="*/ 1677379 h 1677378"/>
                <a:gd name="connsiteX1" fmla="*/ 814975 w 1283161"/>
                <a:gd name="connsiteY1" fmla="*/ 1677379 h 1677378"/>
                <a:gd name="connsiteX2" fmla="*/ 814975 w 1283161"/>
                <a:gd name="connsiteY2" fmla="*/ 307193 h 1677378"/>
                <a:gd name="connsiteX3" fmla="*/ 1283162 w 1283161"/>
                <a:gd name="connsiteY3" fmla="*/ 307193 h 1677378"/>
                <a:gd name="connsiteX4" fmla="*/ 1283162 w 1283161"/>
                <a:gd name="connsiteY4" fmla="*/ 0 h 1677378"/>
                <a:gd name="connsiteX5" fmla="*/ 0 w 1283161"/>
                <a:gd name="connsiteY5" fmla="*/ 0 h 1677378"/>
                <a:gd name="connsiteX6" fmla="*/ 0 w 1283161"/>
                <a:gd name="connsiteY6" fmla="*/ 307193 h 1677378"/>
                <a:gd name="connsiteX7" fmla="*/ 467752 w 1283161"/>
                <a:gd name="connsiteY7" fmla="*/ 307193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2" name="Forme libre : forme 71"/>
            <p:cNvSpPr/>
            <p:nvPr/>
          </p:nvSpPr>
          <p:spPr>
            <a:xfrm>
              <a:off x="10396269" y="1919575"/>
              <a:ext cx="1793990" cy="1677378"/>
            </a:xfrm>
            <a:custGeom>
              <a:avLst/>
              <a:gdLst>
                <a:gd name="connsiteX0" fmla="*/ 359407 w 1793990"/>
                <a:gd name="connsiteY0" fmla="*/ 1677379 h 1677378"/>
                <a:gd name="connsiteX1" fmla="*/ 882419 w 1793990"/>
                <a:gd name="connsiteY1" fmla="*/ 392476 h 1677378"/>
                <a:gd name="connsiteX2" fmla="*/ 1105199 w 1793990"/>
                <a:gd name="connsiteY2" fmla="*/ 924625 h 1677378"/>
                <a:gd name="connsiteX3" fmla="*/ 794960 w 1793990"/>
                <a:gd name="connsiteY3" fmla="*/ 924625 h 1677378"/>
                <a:gd name="connsiteX4" fmla="*/ 673127 w 1793990"/>
                <a:gd name="connsiteY4" fmla="*/ 1231818 h 1677378"/>
                <a:gd name="connsiteX5" fmla="*/ 1233559 w 1793990"/>
                <a:gd name="connsiteY5" fmla="*/ 1231818 h 1677378"/>
                <a:gd name="connsiteX6" fmla="*/ 1419790 w 1793990"/>
                <a:gd name="connsiteY6" fmla="*/ 1677379 h 1677378"/>
                <a:gd name="connsiteX7" fmla="*/ 1793991 w 1793990"/>
                <a:gd name="connsiteY7" fmla="*/ 1677379 h 1677378"/>
                <a:gd name="connsiteX8" fmla="*/ 1066909 w 1793990"/>
                <a:gd name="connsiteY8" fmla="*/ 0 h 1677378"/>
                <a:gd name="connsiteX9" fmla="*/ 711852 w 1793990"/>
                <a:gd name="connsiteY9" fmla="*/ 0 h 1677378"/>
                <a:gd name="connsiteX10" fmla="*/ 0 w 1793990"/>
                <a:gd name="connsiteY10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3" name="Forme libre : forme 72"/>
            <p:cNvSpPr/>
            <p:nvPr/>
          </p:nvSpPr>
          <p:spPr>
            <a:xfrm>
              <a:off x="6047702" y="1919575"/>
              <a:ext cx="1500285" cy="1677378"/>
            </a:xfrm>
            <a:custGeom>
              <a:avLst/>
              <a:gdLst>
                <a:gd name="connsiteX0" fmla="*/ 335911 w 1500285"/>
                <a:gd name="connsiteY0" fmla="*/ 510393 h 1677378"/>
                <a:gd name="connsiteX1" fmla="*/ 1163940 w 1500285"/>
                <a:gd name="connsiteY1" fmla="*/ 1677379 h 1677378"/>
                <a:gd name="connsiteX2" fmla="*/ 1500286 w 1500285"/>
                <a:gd name="connsiteY2" fmla="*/ 1677379 h 1677378"/>
                <a:gd name="connsiteX3" fmla="*/ 1500286 w 1500285"/>
                <a:gd name="connsiteY3" fmla="*/ 0 h 1677378"/>
                <a:gd name="connsiteX4" fmla="*/ 1164810 w 1500285"/>
                <a:gd name="connsiteY4" fmla="*/ 0 h 1677378"/>
                <a:gd name="connsiteX5" fmla="*/ 1164810 w 1500285"/>
                <a:gd name="connsiteY5" fmla="*/ 1143054 h 1677378"/>
                <a:gd name="connsiteX6" fmla="*/ 335911 w 1500285"/>
                <a:gd name="connsiteY6" fmla="*/ 1305 h 1677378"/>
                <a:gd name="connsiteX7" fmla="*/ 0 w 1500285"/>
                <a:gd name="connsiteY7" fmla="*/ 0 h 1677378"/>
                <a:gd name="connsiteX8" fmla="*/ 0 w 1500285"/>
                <a:gd name="connsiteY8" fmla="*/ 1677379 h 1677378"/>
                <a:gd name="connsiteX9" fmla="*/ 335911 w 1500285"/>
                <a:gd name="connsiteY9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4" name="Forme libre : forme 73"/>
            <p:cNvSpPr/>
            <p:nvPr/>
          </p:nvSpPr>
          <p:spPr>
            <a:xfrm>
              <a:off x="0" y="1468794"/>
              <a:ext cx="3918670" cy="3918670"/>
            </a:xfrm>
            <a:custGeom>
              <a:avLst/>
              <a:gdLst>
                <a:gd name="connsiteX0" fmla="*/ 1959335 w 3918670"/>
                <a:gd name="connsiteY0" fmla="*/ 0 h 3918670"/>
                <a:gd name="connsiteX1" fmla="*/ 0 w 3918670"/>
                <a:gd name="connsiteY1" fmla="*/ 1959335 h 3918670"/>
                <a:gd name="connsiteX2" fmla="*/ 1959335 w 3918670"/>
                <a:gd name="connsiteY2" fmla="*/ 3918671 h 3918670"/>
                <a:gd name="connsiteX3" fmla="*/ 3918671 w 3918670"/>
                <a:gd name="connsiteY3" fmla="*/ 1959335 h 3918670"/>
                <a:gd name="connsiteX4" fmla="*/ 1959335 w 3918670"/>
                <a:gd name="connsiteY4" fmla="*/ 0 h 3918670"/>
                <a:gd name="connsiteX5" fmla="*/ 1582523 w 3918670"/>
                <a:gd name="connsiteY5" fmla="*/ 272384 h 3918670"/>
                <a:gd name="connsiteX6" fmla="*/ 1653448 w 3918670"/>
                <a:gd name="connsiteY6" fmla="*/ 858487 h 3918670"/>
                <a:gd name="connsiteX7" fmla="*/ 1541187 w 3918670"/>
                <a:gd name="connsiteY7" fmla="*/ 823243 h 3918670"/>
                <a:gd name="connsiteX8" fmla="*/ 1582523 w 3918670"/>
                <a:gd name="connsiteY8" fmla="*/ 272384 h 3918670"/>
                <a:gd name="connsiteX9" fmla="*/ 1659974 w 3918670"/>
                <a:gd name="connsiteY9" fmla="*/ 946381 h 3918670"/>
                <a:gd name="connsiteX10" fmla="*/ 1679120 w 3918670"/>
                <a:gd name="connsiteY10" fmla="*/ 1250093 h 3918670"/>
                <a:gd name="connsiteX11" fmla="*/ 1522042 w 3918670"/>
                <a:gd name="connsiteY11" fmla="*/ 1262712 h 3918670"/>
                <a:gd name="connsiteX12" fmla="*/ 1537271 w 3918670"/>
                <a:gd name="connsiteY12" fmla="*/ 906350 h 3918670"/>
                <a:gd name="connsiteX13" fmla="*/ 1659974 w 3918670"/>
                <a:gd name="connsiteY13" fmla="*/ 946381 h 3918670"/>
                <a:gd name="connsiteX14" fmla="*/ 1522912 w 3918670"/>
                <a:gd name="connsiteY14" fmla="*/ 135757 h 3918670"/>
                <a:gd name="connsiteX15" fmla="*/ 1454164 w 3918670"/>
                <a:gd name="connsiteY15" fmla="*/ 797571 h 3918670"/>
                <a:gd name="connsiteX16" fmla="*/ 636142 w 3918670"/>
                <a:gd name="connsiteY16" fmla="*/ 631791 h 3918670"/>
                <a:gd name="connsiteX17" fmla="*/ 1522912 w 3918670"/>
                <a:gd name="connsiteY17" fmla="*/ 135757 h 3918670"/>
                <a:gd name="connsiteX18" fmla="*/ 83978 w 3918670"/>
                <a:gd name="connsiteY18" fmla="*/ 1959335 h 3918670"/>
                <a:gd name="connsiteX19" fmla="*/ 561302 w 3918670"/>
                <a:gd name="connsiteY19" fmla="*/ 710982 h 3918670"/>
                <a:gd name="connsiteX20" fmla="*/ 1449813 w 3918670"/>
                <a:gd name="connsiteY20" fmla="*/ 881113 h 3918670"/>
                <a:gd name="connsiteX21" fmla="*/ 1432843 w 3918670"/>
                <a:gd name="connsiteY21" fmla="*/ 1269239 h 3918670"/>
                <a:gd name="connsiteX22" fmla="*/ 425545 w 3918670"/>
                <a:gd name="connsiteY22" fmla="*/ 1303613 h 3918670"/>
                <a:gd name="connsiteX23" fmla="*/ 382904 w 3918670"/>
                <a:gd name="connsiteY23" fmla="*/ 1337987 h 3918670"/>
                <a:gd name="connsiteX24" fmla="*/ 406835 w 3918670"/>
                <a:gd name="connsiteY24" fmla="*/ 1387155 h 3918670"/>
                <a:gd name="connsiteX25" fmla="*/ 1412392 w 3918670"/>
                <a:gd name="connsiteY25" fmla="*/ 2057672 h 3918670"/>
                <a:gd name="connsiteX26" fmla="*/ 1408476 w 3918670"/>
                <a:gd name="connsiteY26" fmla="*/ 2369216 h 3918670"/>
                <a:gd name="connsiteX27" fmla="*/ 490813 w 3918670"/>
                <a:gd name="connsiteY27" fmla="*/ 1739601 h 3918670"/>
                <a:gd name="connsiteX28" fmla="*/ 429026 w 3918670"/>
                <a:gd name="connsiteY28" fmla="*/ 1743517 h 3918670"/>
                <a:gd name="connsiteX29" fmla="*/ 432942 w 3918670"/>
                <a:gd name="connsiteY29" fmla="*/ 1805304 h 3918670"/>
                <a:gd name="connsiteX30" fmla="*/ 1407606 w 3918670"/>
                <a:gd name="connsiteY30" fmla="*/ 2464072 h 3918670"/>
                <a:gd name="connsiteX31" fmla="*/ 1405866 w 3918670"/>
                <a:gd name="connsiteY31" fmla="*/ 2786059 h 3918670"/>
                <a:gd name="connsiteX32" fmla="*/ 1035580 w 3918670"/>
                <a:gd name="connsiteY32" fmla="*/ 2656829 h 3918670"/>
                <a:gd name="connsiteX33" fmla="*/ 424675 w 3918670"/>
                <a:gd name="connsiteY33" fmla="*/ 2694684 h 3918670"/>
                <a:gd name="connsiteX34" fmla="*/ 497775 w 3918670"/>
                <a:gd name="connsiteY34" fmla="*/ 2828701 h 3918670"/>
                <a:gd name="connsiteX35" fmla="*/ 1183085 w 3918670"/>
                <a:gd name="connsiteY35" fmla="*/ 3666302 h 3918670"/>
                <a:gd name="connsiteX36" fmla="*/ 83978 w 3918670"/>
                <a:gd name="connsiteY36" fmla="*/ 1959335 h 3918670"/>
                <a:gd name="connsiteX37" fmla="*/ 1278376 w 3918670"/>
                <a:gd name="connsiteY37" fmla="*/ 3706333 h 3918670"/>
                <a:gd name="connsiteX38" fmla="*/ 541287 w 3918670"/>
                <a:gd name="connsiteY38" fmla="*/ 2752555 h 3918670"/>
                <a:gd name="connsiteX39" fmla="*/ 507347 w 3918670"/>
                <a:gd name="connsiteY39" fmla="*/ 2726448 h 3918670"/>
                <a:gd name="connsiteX40" fmla="*/ 1010343 w 3918670"/>
                <a:gd name="connsiteY40" fmla="*/ 2740372 h 3918670"/>
                <a:gd name="connsiteX41" fmla="*/ 1405866 w 3918670"/>
                <a:gd name="connsiteY41" fmla="*/ 2881350 h 3918670"/>
                <a:gd name="connsiteX42" fmla="*/ 1416308 w 3918670"/>
                <a:gd name="connsiteY42" fmla="*/ 3754631 h 3918670"/>
                <a:gd name="connsiteX43" fmla="*/ 1278376 w 3918670"/>
                <a:gd name="connsiteY43" fmla="*/ 3706333 h 3918670"/>
                <a:gd name="connsiteX44" fmla="*/ 1670417 w 3918670"/>
                <a:gd name="connsiteY44" fmla="*/ 3812502 h 3918670"/>
                <a:gd name="connsiteX45" fmla="*/ 1504637 w 3918670"/>
                <a:gd name="connsiteY45" fmla="*/ 3778998 h 3918670"/>
                <a:gd name="connsiteX46" fmla="*/ 1493324 w 3918670"/>
                <a:gd name="connsiteY46" fmla="*/ 2921816 h 3918670"/>
                <a:gd name="connsiteX47" fmla="*/ 1698265 w 3918670"/>
                <a:gd name="connsiteY47" fmla="*/ 3039733 h 3918670"/>
                <a:gd name="connsiteX48" fmla="*/ 1670417 w 3918670"/>
                <a:gd name="connsiteY48" fmla="*/ 3812502 h 3918670"/>
                <a:gd name="connsiteX49" fmla="*/ 1700440 w 3918670"/>
                <a:gd name="connsiteY49" fmla="*/ 2935740 h 3918670"/>
                <a:gd name="connsiteX50" fmla="*/ 1493324 w 3918670"/>
                <a:gd name="connsiteY50" fmla="*/ 2823914 h 3918670"/>
                <a:gd name="connsiteX51" fmla="*/ 1494630 w 3918670"/>
                <a:gd name="connsiteY51" fmla="*/ 2503668 h 3918670"/>
                <a:gd name="connsiteX52" fmla="*/ 1705227 w 3918670"/>
                <a:gd name="connsiteY52" fmla="*/ 2588516 h 3918670"/>
                <a:gd name="connsiteX53" fmla="*/ 1700440 w 3918670"/>
                <a:gd name="connsiteY53" fmla="*/ 2935740 h 3918670"/>
                <a:gd name="connsiteX54" fmla="*/ 1706097 w 3918670"/>
                <a:gd name="connsiteY54" fmla="*/ 2498446 h 3918670"/>
                <a:gd name="connsiteX55" fmla="*/ 1495935 w 3918670"/>
                <a:gd name="connsiteY55" fmla="*/ 2410117 h 3918670"/>
                <a:gd name="connsiteX56" fmla="*/ 1499416 w 3918670"/>
                <a:gd name="connsiteY56" fmla="*/ 2135993 h 3918670"/>
                <a:gd name="connsiteX57" fmla="*/ 1706532 w 3918670"/>
                <a:gd name="connsiteY57" fmla="*/ 2350506 h 3918670"/>
                <a:gd name="connsiteX58" fmla="*/ 1706097 w 3918670"/>
                <a:gd name="connsiteY58" fmla="*/ 2498446 h 3918670"/>
                <a:gd name="connsiteX59" fmla="*/ 1959335 w 3918670"/>
                <a:gd name="connsiteY59" fmla="*/ 3834693 h 3918670"/>
                <a:gd name="connsiteX60" fmla="*/ 1757441 w 3918670"/>
                <a:gd name="connsiteY60" fmla="*/ 3823815 h 3918670"/>
                <a:gd name="connsiteX61" fmla="*/ 1784418 w 3918670"/>
                <a:gd name="connsiteY61" fmla="*/ 3100214 h 3918670"/>
                <a:gd name="connsiteX62" fmla="*/ 2348331 w 3918670"/>
                <a:gd name="connsiteY62" fmla="*/ 3793792 h 3918670"/>
                <a:gd name="connsiteX63" fmla="*/ 1959335 w 3918670"/>
                <a:gd name="connsiteY63" fmla="*/ 3834693 h 3918670"/>
                <a:gd name="connsiteX64" fmla="*/ 3834693 w 3918670"/>
                <a:gd name="connsiteY64" fmla="*/ 1959335 h 3918670"/>
                <a:gd name="connsiteX65" fmla="*/ 2435354 w 3918670"/>
                <a:gd name="connsiteY65" fmla="*/ 3773341 h 3918670"/>
                <a:gd name="connsiteX66" fmla="*/ 2432308 w 3918670"/>
                <a:gd name="connsiteY66" fmla="*/ 3766815 h 3918670"/>
                <a:gd name="connsiteX67" fmla="*/ 1786594 w 3918670"/>
                <a:gd name="connsiteY67" fmla="*/ 2992740 h 3918670"/>
                <a:gd name="connsiteX68" fmla="*/ 1792250 w 3918670"/>
                <a:gd name="connsiteY68" fmla="*/ 2618539 h 3918670"/>
                <a:gd name="connsiteX69" fmla="*/ 1934099 w 3918670"/>
                <a:gd name="connsiteY69" fmla="*/ 2660745 h 3918670"/>
                <a:gd name="connsiteX70" fmla="*/ 2109451 w 3918670"/>
                <a:gd name="connsiteY70" fmla="*/ 3074542 h 3918670"/>
                <a:gd name="connsiteX71" fmla="*/ 2151658 w 3918670"/>
                <a:gd name="connsiteY71" fmla="*/ 3107611 h 3918670"/>
                <a:gd name="connsiteX72" fmla="*/ 2156879 w 3918670"/>
                <a:gd name="connsiteY72" fmla="*/ 3107176 h 3918670"/>
                <a:gd name="connsiteX73" fmla="*/ 2195604 w 3918670"/>
                <a:gd name="connsiteY73" fmla="*/ 3064099 h 3918670"/>
                <a:gd name="connsiteX74" fmla="*/ 2270010 w 3918670"/>
                <a:gd name="connsiteY74" fmla="*/ 2726448 h 3918670"/>
                <a:gd name="connsiteX75" fmla="*/ 2500622 w 3918670"/>
                <a:gd name="connsiteY75" fmla="*/ 2740807 h 3918670"/>
                <a:gd name="connsiteX76" fmla="*/ 3127192 w 3918670"/>
                <a:gd name="connsiteY76" fmla="*/ 2569805 h 3918670"/>
                <a:gd name="connsiteX77" fmla="*/ 3225963 w 3918670"/>
                <a:gd name="connsiteY77" fmla="*/ 2009809 h 3918670"/>
                <a:gd name="connsiteX78" fmla="*/ 3011015 w 3918670"/>
                <a:gd name="connsiteY78" fmla="*/ 1696959 h 3918670"/>
                <a:gd name="connsiteX79" fmla="*/ 3684142 w 3918670"/>
                <a:gd name="connsiteY79" fmla="*/ 1223116 h 3918670"/>
                <a:gd name="connsiteX80" fmla="*/ 3834693 w 3918670"/>
                <a:gd name="connsiteY80" fmla="*/ 1959335 h 3918670"/>
                <a:gd name="connsiteX81" fmla="*/ 1793120 w 3918670"/>
                <a:gd name="connsiteY81" fmla="*/ 2529775 h 3918670"/>
                <a:gd name="connsiteX82" fmla="*/ 1793556 w 3918670"/>
                <a:gd name="connsiteY82" fmla="*/ 2456240 h 3918670"/>
                <a:gd name="connsiteX83" fmla="*/ 1864915 w 3918670"/>
                <a:gd name="connsiteY83" fmla="*/ 2552836 h 3918670"/>
                <a:gd name="connsiteX84" fmla="*/ 1793120 w 3918670"/>
                <a:gd name="connsiteY84" fmla="*/ 2529775 h 3918670"/>
                <a:gd name="connsiteX85" fmla="*/ 2300468 w 3918670"/>
                <a:gd name="connsiteY85" fmla="*/ 2646386 h 3918670"/>
                <a:gd name="connsiteX86" fmla="*/ 2942702 w 3918670"/>
                <a:gd name="connsiteY86" fmla="*/ 1758746 h 3918670"/>
                <a:gd name="connsiteX87" fmla="*/ 3148948 w 3918670"/>
                <a:gd name="connsiteY87" fmla="*/ 2051580 h 3918670"/>
                <a:gd name="connsiteX88" fmla="*/ 3072367 w 3918670"/>
                <a:gd name="connsiteY88" fmla="*/ 2501492 h 3918670"/>
                <a:gd name="connsiteX89" fmla="*/ 2497576 w 3918670"/>
                <a:gd name="connsiteY89" fmla="*/ 2657699 h 3918670"/>
                <a:gd name="connsiteX90" fmla="*/ 2300468 w 3918670"/>
                <a:gd name="connsiteY90" fmla="*/ 2646386 h 3918670"/>
                <a:gd name="connsiteX91" fmla="*/ 3647592 w 3918670"/>
                <a:gd name="connsiteY91" fmla="*/ 1143489 h 3918670"/>
                <a:gd name="connsiteX92" fmla="*/ 2952709 w 3918670"/>
                <a:gd name="connsiteY92" fmla="*/ 1629951 h 3918670"/>
                <a:gd name="connsiteX93" fmla="*/ 2882655 w 3918670"/>
                <a:gd name="connsiteY93" fmla="*/ 1692173 h 3918670"/>
                <a:gd name="connsiteX94" fmla="*/ 2207353 w 3918670"/>
                <a:gd name="connsiteY94" fmla="*/ 2633768 h 3918670"/>
                <a:gd name="connsiteX95" fmla="*/ 2178635 w 3918670"/>
                <a:gd name="connsiteY95" fmla="*/ 2713830 h 3918670"/>
                <a:gd name="connsiteX96" fmla="*/ 2135123 w 3918670"/>
                <a:gd name="connsiteY96" fmla="*/ 2869167 h 3918670"/>
                <a:gd name="connsiteX97" fmla="*/ 2050275 w 3918670"/>
                <a:gd name="connsiteY97" fmla="*/ 2689028 h 3918670"/>
                <a:gd name="connsiteX98" fmla="*/ 1991534 w 3918670"/>
                <a:gd name="connsiteY98" fmla="*/ 2588951 h 3918670"/>
                <a:gd name="connsiteX99" fmla="*/ 1793120 w 3918670"/>
                <a:gd name="connsiteY99" fmla="*/ 2317872 h 3918670"/>
                <a:gd name="connsiteX100" fmla="*/ 1705662 w 3918670"/>
                <a:gd name="connsiteY100" fmla="*/ 2219971 h 3918670"/>
                <a:gd name="connsiteX101" fmla="*/ 1501156 w 3918670"/>
                <a:gd name="connsiteY101" fmla="*/ 2018511 h 3918670"/>
                <a:gd name="connsiteX102" fmla="*/ 1414568 w 3918670"/>
                <a:gd name="connsiteY102" fmla="*/ 1942366 h 3918670"/>
                <a:gd name="connsiteX103" fmla="*/ 1220941 w 3918670"/>
                <a:gd name="connsiteY103" fmla="*/ 1787464 h 3918670"/>
                <a:gd name="connsiteX104" fmla="*/ 602638 w 3918670"/>
                <a:gd name="connsiteY104" fmla="*/ 1389766 h 3918670"/>
                <a:gd name="connsiteX105" fmla="*/ 1429797 w 3918670"/>
                <a:gd name="connsiteY105" fmla="*/ 1356697 h 3918670"/>
                <a:gd name="connsiteX106" fmla="*/ 1518561 w 3918670"/>
                <a:gd name="connsiteY106" fmla="*/ 1350606 h 3918670"/>
                <a:gd name="connsiteX107" fmla="*/ 1683036 w 3918670"/>
                <a:gd name="connsiteY107" fmla="*/ 1337552 h 3918670"/>
                <a:gd name="connsiteX108" fmla="*/ 1770494 w 3918670"/>
                <a:gd name="connsiteY108" fmla="*/ 1329720 h 3918670"/>
                <a:gd name="connsiteX109" fmla="*/ 2347025 w 3918670"/>
                <a:gd name="connsiteY109" fmla="*/ 1264452 h 3918670"/>
                <a:gd name="connsiteX110" fmla="*/ 2486263 w 3918670"/>
                <a:gd name="connsiteY110" fmla="*/ 1244437 h 3918670"/>
                <a:gd name="connsiteX111" fmla="*/ 3571882 w 3918670"/>
                <a:gd name="connsiteY111" fmla="*/ 1003382 h 3918670"/>
                <a:gd name="connsiteX112" fmla="*/ 3647592 w 3918670"/>
                <a:gd name="connsiteY112" fmla="*/ 1143489 h 3918670"/>
                <a:gd name="connsiteX113" fmla="*/ 1750479 w 3918670"/>
                <a:gd name="connsiteY113" fmla="*/ 979015 h 3918670"/>
                <a:gd name="connsiteX114" fmla="*/ 2223452 w 3918670"/>
                <a:gd name="connsiteY114" fmla="*/ 1192658 h 3918670"/>
                <a:gd name="connsiteX115" fmla="*/ 1766143 w 3918670"/>
                <a:gd name="connsiteY115" fmla="*/ 1242261 h 3918670"/>
                <a:gd name="connsiteX116" fmla="*/ 1750479 w 3918670"/>
                <a:gd name="connsiteY116" fmla="*/ 979015 h 3918670"/>
                <a:gd name="connsiteX117" fmla="*/ 2369651 w 3918670"/>
                <a:gd name="connsiteY117" fmla="*/ 1173513 h 3918670"/>
                <a:gd name="connsiteX118" fmla="*/ 1743952 w 3918670"/>
                <a:gd name="connsiteY118" fmla="*/ 889381 h 3918670"/>
                <a:gd name="connsiteX119" fmla="*/ 1622989 w 3918670"/>
                <a:gd name="connsiteY119" fmla="*/ 114871 h 3918670"/>
                <a:gd name="connsiteX120" fmla="*/ 1959335 w 3918670"/>
                <a:gd name="connsiteY120" fmla="*/ 83978 h 3918670"/>
                <a:gd name="connsiteX121" fmla="*/ 3524454 w 3918670"/>
                <a:gd name="connsiteY121" fmla="*/ 927671 h 3918670"/>
                <a:gd name="connsiteX122" fmla="*/ 2369651 w 3918670"/>
                <a:gd name="connsiteY122" fmla="*/ 1173513 h 391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8" r:id="rId5"/>
    <p:sldLayoutId id="2147483729" r:id="rId6"/>
    <p:sldLayoutId id="2147483721" r:id="rId7"/>
    <p:sldLayoutId id="2147483722" r:id="rId8"/>
    <p:sldLayoutId id="2147483730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fr-FR" sz="3200" b="1" kern="1200">
          <a:solidFill>
            <a:srgbClr val="005E6A"/>
          </a:solidFill>
          <a:latin typeface="Segoe UI" panose="020B0502040204020203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Calibri" pitchFamily="34" charset="0"/>
        <a:buChar char="⁄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657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12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7473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kern="1200">
          <a:solidFill>
            <a:schemeClr val="accent2"/>
          </a:solidFill>
          <a:latin typeface="+mn-lt"/>
          <a:ea typeface="+mn-ea"/>
          <a:cs typeface="+mn-cs"/>
        </a:defRPr>
      </a:lvl4pPr>
      <a:lvl5pPr marL="13477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sta-bretagne.fr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32" descr="Une image contenant ciel, aéronef, transport, eau&#10;&#10;Description générée automatiquem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 33" descr="Une image contenant ciel, personne, extérieur, eau&#10;&#10;Description générée automatique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 34" descr="Une image contenant ciel, extérieur, personne, terrain&#10;&#10;Description générée automatiquem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 35" descr="Une image contenant personne, intérieur, musique, gens&#10;&#10;Description générée automatiqueme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 36" descr="Une image contenant ciel, aéronef, transport, eau&#10;&#10;Description générée automatiquem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2819501"/>
            <a:ext cx="12192000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287338" y="2651125"/>
            <a:ext cx="10266362" cy="166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52000">
            <a:spAutoFit/>
          </a:bodyPr>
          <a:lstStyle/>
          <a:p>
            <a:pPr eaLnBrk="1" hangingPunct="1"/>
            <a:r>
              <a:rPr lang="fr-FR" altLang="fr-FR" sz="3600" b="1">
                <a:solidFill>
                  <a:schemeClr val="bg1"/>
                </a:solidFill>
                <a:latin typeface="Segoe UI" pitchFamily="34" charset="0"/>
              </a:rPr>
              <a:t>ENSTA Bretagne</a:t>
            </a:r>
          </a:p>
          <a:p>
            <a:pPr eaLnBrk="1" hangingPunct="1">
              <a:lnSpc>
                <a:spcPct val="80000"/>
              </a:lnSpc>
            </a:pPr>
            <a:endParaRPr lang="fr-FR" altLang="fr-FR">
              <a:solidFill>
                <a:schemeClr val="bg1"/>
              </a:solidFill>
              <a:latin typeface="Segoe U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fr-FR" sz="2400">
                <a:solidFill>
                  <a:schemeClr val="bg1"/>
                </a:solidFill>
                <a:latin typeface="Segoe UI" pitchFamily="34" charset="0"/>
              </a:rPr>
              <a:t>GRANDE ÉCOLE D’INGÉNIEURS</a:t>
            </a:r>
            <a:br>
              <a:rPr lang="fr-FR" altLang="fr-FR" sz="2400">
                <a:solidFill>
                  <a:schemeClr val="bg1"/>
                </a:solidFill>
                <a:latin typeface="Segoe UI" pitchFamily="34" charset="0"/>
              </a:rPr>
            </a:br>
            <a:r>
              <a:rPr lang="fr-FR" altLang="fr-FR" sz="2400">
                <a:solidFill>
                  <a:schemeClr val="bg1"/>
                </a:solidFill>
                <a:latin typeface="Segoe UI" pitchFamily="34" charset="0"/>
              </a:rPr>
              <a:t>PLURIDISCIPLINAIRE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741" y="4460202"/>
            <a:ext cx="12192000" cy="529446"/>
          </a:xfrm>
          <a:prstGeom prst="rect">
            <a:avLst/>
          </a:prstGeom>
          <a:gradFill>
            <a:gsLst>
              <a:gs pos="0">
                <a:srgbClr val="E0735C">
                  <a:alpha val="20000"/>
                </a:srgbClr>
              </a:gs>
              <a:gs pos="10000">
                <a:srgbClr val="E0735C">
                  <a:alpha val="80000"/>
                </a:srgbClr>
              </a:gs>
              <a:gs pos="51000">
                <a:srgbClr val="E0735C">
                  <a:alpha val="40000"/>
                </a:srgbClr>
              </a:gs>
              <a:gs pos="39000">
                <a:srgbClr val="E0735C">
                  <a:alpha val="70000"/>
                </a:srgbClr>
              </a:gs>
              <a:gs pos="100000">
                <a:srgbClr val="E0735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6160" name="Groupe 49"/>
          <p:cNvGrpSpPr>
            <a:grpSpLocks/>
          </p:cNvGrpSpPr>
          <p:nvPr/>
        </p:nvGrpSpPr>
        <p:grpSpPr bwMode="auto">
          <a:xfrm>
            <a:off x="9890125" y="5975350"/>
            <a:ext cx="2063750" cy="663575"/>
            <a:chOff x="0" y="1468794"/>
            <a:chExt cx="12190259" cy="3918670"/>
          </a:xfrm>
        </p:grpSpPr>
        <p:sp>
          <p:nvSpPr>
            <p:cNvPr id="6161" name="Forme libre : forme 50"/>
            <p:cNvSpPr>
              <a:spLocks/>
            </p:cNvSpPr>
            <p:nvPr/>
          </p:nvSpPr>
          <p:spPr bwMode="auto">
            <a:xfrm>
              <a:off x="4576133" y="3922858"/>
              <a:ext cx="780166" cy="1018175"/>
            </a:xfrm>
            <a:custGeom>
              <a:avLst/>
              <a:gdLst>
                <a:gd name="T0" fmla="*/ 577837 w 780166"/>
                <a:gd name="T1" fmla="*/ 485591 h 1018175"/>
                <a:gd name="T2" fmla="*/ 767113 w 780166"/>
                <a:gd name="T3" fmla="*/ 237139 h 1018175"/>
                <a:gd name="T4" fmla="*/ 476890 w 780166"/>
                <a:gd name="T5" fmla="*/ 0 h 1018175"/>
                <a:gd name="T6" fmla="*/ 0 w 780166"/>
                <a:gd name="T7" fmla="*/ 0 h 1018175"/>
                <a:gd name="T8" fmla="*/ 0 w 780166"/>
                <a:gd name="T9" fmla="*/ 1018176 h 1018175"/>
                <a:gd name="T10" fmla="*/ 462095 w 780166"/>
                <a:gd name="T11" fmla="*/ 1018176 h 1018175"/>
                <a:gd name="T12" fmla="*/ 780166 w 780166"/>
                <a:gd name="T13" fmla="*/ 717074 h 1018175"/>
                <a:gd name="T14" fmla="*/ 577837 w 780166"/>
                <a:gd name="T15" fmla="*/ 485591 h 1018175"/>
                <a:gd name="T16" fmla="*/ 453828 w 780166"/>
                <a:gd name="T17" fmla="*/ 854136 h 1018175"/>
                <a:gd name="T18" fmla="*/ 188406 w 780166"/>
                <a:gd name="T19" fmla="*/ 854136 h 1018175"/>
                <a:gd name="T20" fmla="*/ 188406 w 780166"/>
                <a:gd name="T21" fmla="*/ 164039 h 1018175"/>
                <a:gd name="T22" fmla="*/ 464706 w 780166"/>
                <a:gd name="T23" fmla="*/ 164039 h 1018175"/>
                <a:gd name="T24" fmla="*/ 570004 w 780166"/>
                <a:gd name="T25" fmla="*/ 249322 h 1018175"/>
                <a:gd name="T26" fmla="*/ 335041 w 780166"/>
                <a:gd name="T27" fmla="*/ 445996 h 1018175"/>
                <a:gd name="T28" fmla="*/ 335041 w 780166"/>
                <a:gd name="T29" fmla="*/ 567829 h 1018175"/>
                <a:gd name="T30" fmla="*/ 392042 w 780166"/>
                <a:gd name="T31" fmla="*/ 567829 h 1018175"/>
                <a:gd name="T32" fmla="*/ 579142 w 780166"/>
                <a:gd name="T33" fmla="*/ 726647 h 1018175"/>
                <a:gd name="T34" fmla="*/ 453828 w 780166"/>
                <a:gd name="T35" fmla="*/ 854136 h 10181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2" name="Forme libre : forme 52"/>
            <p:cNvSpPr>
              <a:spLocks/>
            </p:cNvSpPr>
            <p:nvPr/>
          </p:nvSpPr>
          <p:spPr bwMode="auto">
            <a:xfrm>
              <a:off x="5552537" y="3922858"/>
              <a:ext cx="854136" cy="1017740"/>
            </a:xfrm>
            <a:custGeom>
              <a:avLst/>
              <a:gdLst>
                <a:gd name="T0" fmla="*/ 774510 w 854136"/>
                <a:gd name="T1" fmla="*/ 272819 h 1017740"/>
                <a:gd name="T2" fmla="*/ 462530 w 854136"/>
                <a:gd name="T3" fmla="*/ 0 h 1017740"/>
                <a:gd name="T4" fmla="*/ 0 w 854136"/>
                <a:gd name="T5" fmla="*/ 0 h 1017740"/>
                <a:gd name="T6" fmla="*/ 0 w 854136"/>
                <a:gd name="T7" fmla="*/ 1016435 h 1017740"/>
                <a:gd name="T8" fmla="*/ 192322 w 854136"/>
                <a:gd name="T9" fmla="*/ 1016435 h 1017740"/>
                <a:gd name="T10" fmla="*/ 192322 w 854136"/>
                <a:gd name="T11" fmla="*/ 166215 h 1017740"/>
                <a:gd name="T12" fmla="*/ 450782 w 854136"/>
                <a:gd name="T13" fmla="*/ 166215 h 1017740"/>
                <a:gd name="T14" fmla="*/ 577402 w 854136"/>
                <a:gd name="T15" fmla="*/ 278475 h 1017740"/>
                <a:gd name="T16" fmla="*/ 306758 w 854136"/>
                <a:gd name="T17" fmla="*/ 488637 h 1017740"/>
                <a:gd name="T18" fmla="*/ 306758 w 854136"/>
                <a:gd name="T19" fmla="*/ 574355 h 1017740"/>
                <a:gd name="T20" fmla="*/ 616562 w 854136"/>
                <a:gd name="T21" fmla="*/ 1017741 h 1017740"/>
                <a:gd name="T22" fmla="*/ 854136 w 854136"/>
                <a:gd name="T23" fmla="*/ 1017741 h 1017740"/>
                <a:gd name="T24" fmla="*/ 531714 w 854136"/>
                <a:gd name="T25" fmla="*/ 577836 h 1017740"/>
                <a:gd name="T26" fmla="*/ 774510 w 854136"/>
                <a:gd name="T27" fmla="*/ 272819 h 1017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3" name="Forme libre : forme 53"/>
            <p:cNvSpPr>
              <a:spLocks/>
            </p:cNvSpPr>
            <p:nvPr/>
          </p:nvSpPr>
          <p:spPr bwMode="auto">
            <a:xfrm>
              <a:off x="6531987" y="3922858"/>
              <a:ext cx="707066" cy="1018175"/>
            </a:xfrm>
            <a:custGeom>
              <a:avLst/>
              <a:gdLst>
                <a:gd name="T0" fmla="*/ 185361 w 707066"/>
                <a:gd name="T1" fmla="*/ 587409 h 1018175"/>
                <a:gd name="T2" fmla="*/ 672693 w 707066"/>
                <a:gd name="T3" fmla="*/ 587409 h 1018175"/>
                <a:gd name="T4" fmla="*/ 672693 w 707066"/>
                <a:gd name="T5" fmla="*/ 418583 h 1018175"/>
                <a:gd name="T6" fmla="*/ 187536 w 707066"/>
                <a:gd name="T7" fmla="*/ 418583 h 1018175"/>
                <a:gd name="T8" fmla="*/ 187536 w 707066"/>
                <a:gd name="T9" fmla="*/ 162299 h 1018175"/>
                <a:gd name="T10" fmla="*/ 697059 w 707066"/>
                <a:gd name="T11" fmla="*/ 162299 h 1018175"/>
                <a:gd name="T12" fmla="*/ 697059 w 707066"/>
                <a:gd name="T13" fmla="*/ 0 h 1018175"/>
                <a:gd name="T14" fmla="*/ 0 w 707066"/>
                <a:gd name="T15" fmla="*/ 0 h 1018175"/>
                <a:gd name="T16" fmla="*/ 0 w 707066"/>
                <a:gd name="T17" fmla="*/ 1018176 h 1018175"/>
                <a:gd name="T18" fmla="*/ 707066 w 707066"/>
                <a:gd name="T19" fmla="*/ 1018176 h 1018175"/>
                <a:gd name="T20" fmla="*/ 707066 w 707066"/>
                <a:gd name="T21" fmla="*/ 854136 h 1018175"/>
                <a:gd name="T22" fmla="*/ 185361 w 707066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lnTo>
                    <a:pt x="185361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4" name="Forme libre : forme 55"/>
            <p:cNvSpPr>
              <a:spLocks/>
            </p:cNvSpPr>
            <p:nvPr/>
          </p:nvSpPr>
          <p:spPr bwMode="auto">
            <a:xfrm>
              <a:off x="7343047" y="3922858"/>
              <a:ext cx="772334" cy="1018175"/>
            </a:xfrm>
            <a:custGeom>
              <a:avLst/>
              <a:gdLst>
                <a:gd name="T0" fmla="*/ 772334 w 772334"/>
                <a:gd name="T1" fmla="*/ 0 h 1018175"/>
                <a:gd name="T2" fmla="*/ 0 w 772334"/>
                <a:gd name="T3" fmla="*/ 0 h 1018175"/>
                <a:gd name="T4" fmla="*/ 0 w 772334"/>
                <a:gd name="T5" fmla="*/ 164039 h 1018175"/>
                <a:gd name="T6" fmla="*/ 291964 w 772334"/>
                <a:gd name="T7" fmla="*/ 164039 h 1018175"/>
                <a:gd name="T8" fmla="*/ 291964 w 772334"/>
                <a:gd name="T9" fmla="*/ 1018176 h 1018175"/>
                <a:gd name="T10" fmla="*/ 480370 w 772334"/>
                <a:gd name="T11" fmla="*/ 1018176 h 1018175"/>
                <a:gd name="T12" fmla="*/ 480370 w 772334"/>
                <a:gd name="T13" fmla="*/ 164039 h 1018175"/>
                <a:gd name="T14" fmla="*/ 772334 w 772334"/>
                <a:gd name="T15" fmla="*/ 164039 h 101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lnTo>
                    <a:pt x="772334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5" name="Forme libre : forme 56"/>
            <p:cNvSpPr>
              <a:spLocks/>
            </p:cNvSpPr>
            <p:nvPr/>
          </p:nvSpPr>
          <p:spPr bwMode="auto">
            <a:xfrm>
              <a:off x="8062732" y="3922858"/>
              <a:ext cx="1076480" cy="1018175"/>
            </a:xfrm>
            <a:custGeom>
              <a:avLst/>
              <a:gdLst>
                <a:gd name="T0" fmla="*/ 432072 w 1076480"/>
                <a:gd name="T1" fmla="*/ 0 h 1018175"/>
                <a:gd name="T2" fmla="*/ 0 w 1076480"/>
                <a:gd name="T3" fmla="*/ 1018176 h 1018175"/>
                <a:gd name="T4" fmla="*/ 193627 w 1076480"/>
                <a:gd name="T5" fmla="*/ 1018176 h 1018175"/>
                <a:gd name="T6" fmla="*/ 529103 w 1076480"/>
                <a:gd name="T7" fmla="*/ 194498 h 1018175"/>
                <a:gd name="T8" fmla="*/ 689227 w 1076480"/>
                <a:gd name="T9" fmla="*/ 576531 h 1018175"/>
                <a:gd name="T10" fmla="*/ 484286 w 1076480"/>
                <a:gd name="T11" fmla="*/ 576531 h 1018175"/>
                <a:gd name="T12" fmla="*/ 419454 w 1076480"/>
                <a:gd name="T13" fmla="*/ 740571 h 1018175"/>
                <a:gd name="T14" fmla="*/ 757540 w 1076480"/>
                <a:gd name="T15" fmla="*/ 740571 h 1018175"/>
                <a:gd name="T16" fmla="*/ 873281 w 1076480"/>
                <a:gd name="T17" fmla="*/ 1018176 h 1018175"/>
                <a:gd name="T18" fmla="*/ 1076481 w 1076480"/>
                <a:gd name="T19" fmla="*/ 1018176 h 1018175"/>
                <a:gd name="T20" fmla="*/ 634837 w 1076480"/>
                <a:gd name="T21" fmla="*/ 0 h 1018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lnTo>
                    <a:pt x="432072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6" name="Forme libre : forme 57"/>
            <p:cNvSpPr>
              <a:spLocks/>
            </p:cNvSpPr>
            <p:nvPr/>
          </p:nvSpPr>
          <p:spPr bwMode="auto">
            <a:xfrm>
              <a:off x="9264527" y="3916330"/>
              <a:ext cx="847174" cy="1031664"/>
            </a:xfrm>
            <a:custGeom>
              <a:avLst/>
              <a:gdLst>
                <a:gd name="T0" fmla="*/ 0 w 847174"/>
                <a:gd name="T1" fmla="*/ 501257 h 1031664"/>
                <a:gd name="T2" fmla="*/ 538676 w 847174"/>
                <a:gd name="T3" fmla="*/ 1031665 h 1031664"/>
                <a:gd name="T4" fmla="*/ 846740 w 847174"/>
                <a:gd name="T5" fmla="*/ 977711 h 1031664"/>
                <a:gd name="T6" fmla="*/ 846740 w 847174"/>
                <a:gd name="T7" fmla="*/ 554776 h 1031664"/>
                <a:gd name="T8" fmla="*/ 658333 w 847174"/>
                <a:gd name="T9" fmla="*/ 554776 h 1031664"/>
                <a:gd name="T10" fmla="*/ 658333 w 847174"/>
                <a:gd name="T11" fmla="*/ 851091 h 1031664"/>
                <a:gd name="T12" fmla="*/ 541722 w 847174"/>
                <a:gd name="T13" fmla="*/ 868061 h 1031664"/>
                <a:gd name="T14" fmla="*/ 195803 w 847174"/>
                <a:gd name="T15" fmla="*/ 501692 h 1031664"/>
                <a:gd name="T16" fmla="*/ 562608 w 847174"/>
                <a:gd name="T17" fmla="*/ 163605 h 1031664"/>
                <a:gd name="T18" fmla="*/ 847174 w 847174"/>
                <a:gd name="T19" fmla="*/ 220606 h 1031664"/>
                <a:gd name="T20" fmla="*/ 847174 w 847174"/>
                <a:gd name="T21" fmla="*/ 49604 h 1031664"/>
                <a:gd name="T22" fmla="*/ 548248 w 847174"/>
                <a:gd name="T23" fmla="*/ 1 h 1031664"/>
                <a:gd name="T24" fmla="*/ 0 w 847174"/>
                <a:gd name="T25" fmla="*/ 501257 h 10316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7" name="Forme libre : forme 58"/>
            <p:cNvSpPr>
              <a:spLocks/>
            </p:cNvSpPr>
            <p:nvPr/>
          </p:nvSpPr>
          <p:spPr bwMode="auto">
            <a:xfrm>
              <a:off x="10325780" y="3922858"/>
              <a:ext cx="907655" cy="1018175"/>
            </a:xfrm>
            <a:custGeom>
              <a:avLst/>
              <a:gdLst>
                <a:gd name="T0" fmla="*/ 726211 w 907655"/>
                <a:gd name="T1" fmla="*/ 741876 h 1018175"/>
                <a:gd name="T2" fmla="*/ 188841 w 907655"/>
                <a:gd name="T3" fmla="*/ 0 h 1018175"/>
                <a:gd name="T4" fmla="*/ 0 w 907655"/>
                <a:gd name="T5" fmla="*/ 0 h 1018175"/>
                <a:gd name="T6" fmla="*/ 0 w 907655"/>
                <a:gd name="T7" fmla="*/ 1018176 h 1018175"/>
                <a:gd name="T8" fmla="*/ 181444 w 907655"/>
                <a:gd name="T9" fmla="*/ 1018176 h 1018175"/>
                <a:gd name="T10" fmla="*/ 181444 w 907655"/>
                <a:gd name="T11" fmla="*/ 260636 h 1018175"/>
                <a:gd name="T12" fmla="*/ 718814 w 907655"/>
                <a:gd name="T13" fmla="*/ 1018176 h 1018175"/>
                <a:gd name="T14" fmla="*/ 907655 w 907655"/>
                <a:gd name="T15" fmla="*/ 1018176 h 1018175"/>
                <a:gd name="T16" fmla="*/ 907655 w 907655"/>
                <a:gd name="T17" fmla="*/ 0 h 1018175"/>
                <a:gd name="T18" fmla="*/ 726211 w 907655"/>
                <a:gd name="T19" fmla="*/ 0 h 1018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lnTo>
                    <a:pt x="726211" y="74187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8" name="Forme libre : forme 60"/>
            <p:cNvSpPr>
              <a:spLocks/>
            </p:cNvSpPr>
            <p:nvPr/>
          </p:nvSpPr>
          <p:spPr bwMode="auto">
            <a:xfrm>
              <a:off x="11483628" y="3922858"/>
              <a:ext cx="706631" cy="1018175"/>
            </a:xfrm>
            <a:custGeom>
              <a:avLst/>
              <a:gdLst>
                <a:gd name="T0" fmla="*/ 184925 w 706631"/>
                <a:gd name="T1" fmla="*/ 587409 h 1018175"/>
                <a:gd name="T2" fmla="*/ 672257 w 706631"/>
                <a:gd name="T3" fmla="*/ 587409 h 1018175"/>
                <a:gd name="T4" fmla="*/ 672257 w 706631"/>
                <a:gd name="T5" fmla="*/ 418583 h 1018175"/>
                <a:gd name="T6" fmla="*/ 187101 w 706631"/>
                <a:gd name="T7" fmla="*/ 418583 h 1018175"/>
                <a:gd name="T8" fmla="*/ 187101 w 706631"/>
                <a:gd name="T9" fmla="*/ 162299 h 1018175"/>
                <a:gd name="T10" fmla="*/ 696624 w 706631"/>
                <a:gd name="T11" fmla="*/ 162299 h 1018175"/>
                <a:gd name="T12" fmla="*/ 696624 w 706631"/>
                <a:gd name="T13" fmla="*/ 0 h 1018175"/>
                <a:gd name="T14" fmla="*/ 0 w 706631"/>
                <a:gd name="T15" fmla="*/ 0 h 1018175"/>
                <a:gd name="T16" fmla="*/ 0 w 706631"/>
                <a:gd name="T17" fmla="*/ 1018176 h 1018175"/>
                <a:gd name="T18" fmla="*/ 706632 w 706631"/>
                <a:gd name="T19" fmla="*/ 1018176 h 1018175"/>
                <a:gd name="T20" fmla="*/ 706632 w 706631"/>
                <a:gd name="T21" fmla="*/ 854136 h 1018175"/>
                <a:gd name="T22" fmla="*/ 184925 w 706631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lnTo>
                    <a:pt x="184925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9" name="Forme libre : forme 61"/>
            <p:cNvSpPr>
              <a:spLocks/>
            </p:cNvSpPr>
            <p:nvPr/>
          </p:nvSpPr>
          <p:spPr bwMode="auto">
            <a:xfrm>
              <a:off x="4575698" y="1919575"/>
              <a:ext cx="1178734" cy="1677378"/>
            </a:xfrm>
            <a:custGeom>
              <a:avLst/>
              <a:gdLst>
                <a:gd name="T0" fmla="*/ 1178734 w 1178734"/>
                <a:gd name="T1" fmla="*/ 1370186 h 1677378"/>
                <a:gd name="T2" fmla="*/ 341567 w 1178734"/>
                <a:gd name="T3" fmla="*/ 1370186 h 1677378"/>
                <a:gd name="T4" fmla="*/ 341567 w 1178734"/>
                <a:gd name="T5" fmla="*/ 986412 h 1677378"/>
                <a:gd name="T6" fmla="*/ 1123909 w 1178734"/>
                <a:gd name="T7" fmla="*/ 986412 h 1677378"/>
                <a:gd name="T8" fmla="*/ 1123909 w 1178734"/>
                <a:gd name="T9" fmla="*/ 671387 h 1677378"/>
                <a:gd name="T10" fmla="*/ 345049 w 1178734"/>
                <a:gd name="T11" fmla="*/ 671387 h 1677378"/>
                <a:gd name="T12" fmla="*/ 345049 w 1178734"/>
                <a:gd name="T13" fmla="*/ 305018 h 1677378"/>
                <a:gd name="T14" fmla="*/ 1162635 w 1178734"/>
                <a:gd name="T15" fmla="*/ 305018 h 1677378"/>
                <a:gd name="T16" fmla="*/ 1162635 w 1178734"/>
                <a:gd name="T17" fmla="*/ 0 h 1677378"/>
                <a:gd name="T18" fmla="*/ 0 w 1178734"/>
                <a:gd name="T19" fmla="*/ 0 h 1677378"/>
                <a:gd name="T20" fmla="*/ 0 w 1178734"/>
                <a:gd name="T21" fmla="*/ 1677379 h 1677378"/>
                <a:gd name="T22" fmla="*/ 1178734 w 1178734"/>
                <a:gd name="T23" fmla="*/ 1677379 h 1677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lnTo>
                    <a:pt x="1178734" y="137018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0" name="Forme libre : forme 62"/>
            <p:cNvSpPr>
              <a:spLocks/>
            </p:cNvSpPr>
            <p:nvPr/>
          </p:nvSpPr>
          <p:spPr bwMode="auto">
            <a:xfrm>
              <a:off x="7818631" y="1908698"/>
              <a:ext cx="1334941" cy="1700440"/>
            </a:xfrm>
            <a:custGeom>
              <a:avLst/>
              <a:gdLst>
                <a:gd name="T0" fmla="*/ 779296 w 1334941"/>
                <a:gd name="T1" fmla="*/ 684440 h 1700440"/>
                <a:gd name="T2" fmla="*/ 523446 w 1334941"/>
                <a:gd name="T3" fmla="*/ 684440 h 1700440"/>
                <a:gd name="T4" fmla="*/ 347224 w 1334941"/>
                <a:gd name="T5" fmla="*/ 524317 h 1700440"/>
                <a:gd name="T6" fmla="*/ 735784 w 1334941"/>
                <a:gd name="T7" fmla="*/ 306758 h 1700440"/>
                <a:gd name="T8" fmla="*/ 1247483 w 1334941"/>
                <a:gd name="T9" fmla="*/ 396827 h 1700440"/>
                <a:gd name="T10" fmla="*/ 1277506 w 1334941"/>
                <a:gd name="T11" fmla="*/ 408140 h 1700440"/>
                <a:gd name="T12" fmla="*/ 1277506 w 1334941"/>
                <a:gd name="T13" fmla="*/ 85718 h 1700440"/>
                <a:gd name="T14" fmla="*/ 1262277 w 1334941"/>
                <a:gd name="T15" fmla="*/ 80932 h 1700440"/>
                <a:gd name="T16" fmla="*/ 735784 w 1334941"/>
                <a:gd name="T17" fmla="*/ 0 h 1700440"/>
                <a:gd name="T18" fmla="*/ 0 w 1334941"/>
                <a:gd name="T19" fmla="*/ 524752 h 1700440"/>
                <a:gd name="T20" fmla="*/ 523446 w 1334941"/>
                <a:gd name="T21" fmla="*/ 1003817 h 1700440"/>
                <a:gd name="T22" fmla="*/ 779296 w 1334941"/>
                <a:gd name="T23" fmla="*/ 1003817 h 1700440"/>
                <a:gd name="T24" fmla="*/ 987717 w 1334941"/>
                <a:gd name="T25" fmla="*/ 1164375 h 1700440"/>
                <a:gd name="T26" fmla="*/ 634401 w 1334941"/>
                <a:gd name="T27" fmla="*/ 1393247 h 1700440"/>
                <a:gd name="T28" fmla="*/ 87459 w 1334941"/>
                <a:gd name="T29" fmla="*/ 1303178 h 1700440"/>
                <a:gd name="T30" fmla="*/ 57435 w 1334941"/>
                <a:gd name="T31" fmla="*/ 1291865 h 1700440"/>
                <a:gd name="T32" fmla="*/ 57435 w 1334941"/>
                <a:gd name="T33" fmla="*/ 1614287 h 1700440"/>
                <a:gd name="T34" fmla="*/ 72664 w 1334941"/>
                <a:gd name="T35" fmla="*/ 1619508 h 1700440"/>
                <a:gd name="T36" fmla="*/ 634401 w 1334941"/>
                <a:gd name="T37" fmla="*/ 1700440 h 1700440"/>
                <a:gd name="T38" fmla="*/ 1334941 w 1334941"/>
                <a:gd name="T39" fmla="*/ 1164375 h 1700440"/>
                <a:gd name="T40" fmla="*/ 779296 w 1334941"/>
                <a:gd name="T41" fmla="*/ 684440 h 17004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1" name="Forme libre : forme 63"/>
            <p:cNvSpPr>
              <a:spLocks/>
            </p:cNvSpPr>
            <p:nvPr/>
          </p:nvSpPr>
          <p:spPr bwMode="auto">
            <a:xfrm>
              <a:off x="9253214" y="1919575"/>
              <a:ext cx="1283161" cy="1677378"/>
            </a:xfrm>
            <a:custGeom>
              <a:avLst/>
              <a:gdLst>
                <a:gd name="T0" fmla="*/ 467752 w 1283161"/>
                <a:gd name="T1" fmla="*/ 1677379 h 1677378"/>
                <a:gd name="T2" fmla="*/ 814975 w 1283161"/>
                <a:gd name="T3" fmla="*/ 1677379 h 1677378"/>
                <a:gd name="T4" fmla="*/ 814975 w 1283161"/>
                <a:gd name="T5" fmla="*/ 307193 h 1677378"/>
                <a:gd name="T6" fmla="*/ 1283162 w 1283161"/>
                <a:gd name="T7" fmla="*/ 307193 h 1677378"/>
                <a:gd name="T8" fmla="*/ 1283162 w 1283161"/>
                <a:gd name="T9" fmla="*/ 0 h 1677378"/>
                <a:gd name="T10" fmla="*/ 0 w 1283161"/>
                <a:gd name="T11" fmla="*/ 0 h 1677378"/>
                <a:gd name="T12" fmla="*/ 0 w 1283161"/>
                <a:gd name="T13" fmla="*/ 307193 h 1677378"/>
                <a:gd name="T14" fmla="*/ 467752 w 1283161"/>
                <a:gd name="T15" fmla="*/ 307193 h 1677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lnTo>
                    <a:pt x="467752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2" name="Forme libre : forme 64"/>
            <p:cNvSpPr>
              <a:spLocks/>
            </p:cNvSpPr>
            <p:nvPr/>
          </p:nvSpPr>
          <p:spPr bwMode="auto">
            <a:xfrm>
              <a:off x="10396269" y="1919575"/>
              <a:ext cx="1793990" cy="1677378"/>
            </a:xfrm>
            <a:custGeom>
              <a:avLst/>
              <a:gdLst>
                <a:gd name="T0" fmla="*/ 359407 w 1793990"/>
                <a:gd name="T1" fmla="*/ 1677379 h 1677378"/>
                <a:gd name="T2" fmla="*/ 882419 w 1793990"/>
                <a:gd name="T3" fmla="*/ 392476 h 1677378"/>
                <a:gd name="T4" fmla="*/ 1105199 w 1793990"/>
                <a:gd name="T5" fmla="*/ 924625 h 1677378"/>
                <a:gd name="T6" fmla="*/ 794960 w 1793990"/>
                <a:gd name="T7" fmla="*/ 924625 h 1677378"/>
                <a:gd name="T8" fmla="*/ 673127 w 1793990"/>
                <a:gd name="T9" fmla="*/ 1231818 h 1677378"/>
                <a:gd name="T10" fmla="*/ 1233559 w 1793990"/>
                <a:gd name="T11" fmla="*/ 1231818 h 1677378"/>
                <a:gd name="T12" fmla="*/ 1419790 w 1793990"/>
                <a:gd name="T13" fmla="*/ 1677379 h 1677378"/>
                <a:gd name="T14" fmla="*/ 1793991 w 1793990"/>
                <a:gd name="T15" fmla="*/ 1677379 h 1677378"/>
                <a:gd name="T16" fmla="*/ 1066909 w 1793990"/>
                <a:gd name="T17" fmla="*/ 0 h 1677378"/>
                <a:gd name="T18" fmla="*/ 711852 w 1793990"/>
                <a:gd name="T19" fmla="*/ 0 h 1677378"/>
                <a:gd name="T20" fmla="*/ 0 w 1793990"/>
                <a:gd name="T21" fmla="*/ 1677379 h 1677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lnTo>
                    <a:pt x="359407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3" name="Forme libre : forme 65"/>
            <p:cNvSpPr>
              <a:spLocks/>
            </p:cNvSpPr>
            <p:nvPr/>
          </p:nvSpPr>
          <p:spPr bwMode="auto">
            <a:xfrm>
              <a:off x="6047702" y="1919575"/>
              <a:ext cx="1500285" cy="1677378"/>
            </a:xfrm>
            <a:custGeom>
              <a:avLst/>
              <a:gdLst>
                <a:gd name="T0" fmla="*/ 335911 w 1500285"/>
                <a:gd name="T1" fmla="*/ 510393 h 1677378"/>
                <a:gd name="T2" fmla="*/ 1163940 w 1500285"/>
                <a:gd name="T3" fmla="*/ 1677379 h 1677378"/>
                <a:gd name="T4" fmla="*/ 1500286 w 1500285"/>
                <a:gd name="T5" fmla="*/ 1677379 h 1677378"/>
                <a:gd name="T6" fmla="*/ 1500286 w 1500285"/>
                <a:gd name="T7" fmla="*/ 0 h 1677378"/>
                <a:gd name="T8" fmla="*/ 1164810 w 1500285"/>
                <a:gd name="T9" fmla="*/ 0 h 1677378"/>
                <a:gd name="T10" fmla="*/ 1164810 w 1500285"/>
                <a:gd name="T11" fmla="*/ 1143054 h 1677378"/>
                <a:gd name="T12" fmla="*/ 335911 w 1500285"/>
                <a:gd name="T13" fmla="*/ 1305 h 1677378"/>
                <a:gd name="T14" fmla="*/ 0 w 1500285"/>
                <a:gd name="T15" fmla="*/ 0 h 1677378"/>
                <a:gd name="T16" fmla="*/ 0 w 1500285"/>
                <a:gd name="T17" fmla="*/ 1677379 h 1677378"/>
                <a:gd name="T18" fmla="*/ 335911 w 1500285"/>
                <a:gd name="T19" fmla="*/ 1677379 h 16773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lnTo>
                    <a:pt x="335911" y="5103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4" name="Forme libre : forme 66"/>
            <p:cNvSpPr>
              <a:spLocks/>
            </p:cNvSpPr>
            <p:nvPr/>
          </p:nvSpPr>
          <p:spPr bwMode="auto">
            <a:xfrm>
              <a:off x="0" y="1468794"/>
              <a:ext cx="3918670" cy="3918670"/>
            </a:xfrm>
            <a:custGeom>
              <a:avLst/>
              <a:gdLst>
                <a:gd name="T0" fmla="*/ 0 w 3918670"/>
                <a:gd name="T1" fmla="*/ 1959335 h 3918670"/>
                <a:gd name="T2" fmla="*/ 3918671 w 3918670"/>
                <a:gd name="T3" fmla="*/ 1959335 h 3918670"/>
                <a:gd name="T4" fmla="*/ 1582523 w 3918670"/>
                <a:gd name="T5" fmla="*/ 272384 h 3918670"/>
                <a:gd name="T6" fmla="*/ 1541187 w 3918670"/>
                <a:gd name="T7" fmla="*/ 823243 h 3918670"/>
                <a:gd name="T8" fmla="*/ 1659974 w 3918670"/>
                <a:gd name="T9" fmla="*/ 946381 h 3918670"/>
                <a:gd name="T10" fmla="*/ 1522042 w 3918670"/>
                <a:gd name="T11" fmla="*/ 1262712 h 3918670"/>
                <a:gd name="T12" fmla="*/ 1659974 w 3918670"/>
                <a:gd name="T13" fmla="*/ 946381 h 3918670"/>
                <a:gd name="T14" fmla="*/ 1454164 w 3918670"/>
                <a:gd name="T15" fmla="*/ 797571 h 3918670"/>
                <a:gd name="T16" fmla="*/ 1522912 w 3918670"/>
                <a:gd name="T17" fmla="*/ 135757 h 3918670"/>
                <a:gd name="T18" fmla="*/ 561302 w 3918670"/>
                <a:gd name="T19" fmla="*/ 710982 h 3918670"/>
                <a:gd name="T20" fmla="*/ 1432843 w 3918670"/>
                <a:gd name="T21" fmla="*/ 1269239 h 3918670"/>
                <a:gd name="T22" fmla="*/ 382904 w 3918670"/>
                <a:gd name="T23" fmla="*/ 1337987 h 3918670"/>
                <a:gd name="T24" fmla="*/ 1412392 w 3918670"/>
                <a:gd name="T25" fmla="*/ 2057672 h 3918670"/>
                <a:gd name="T26" fmla="*/ 490813 w 3918670"/>
                <a:gd name="T27" fmla="*/ 1739601 h 3918670"/>
                <a:gd name="T28" fmla="*/ 432942 w 3918670"/>
                <a:gd name="T29" fmla="*/ 1805304 h 3918670"/>
                <a:gd name="T30" fmla="*/ 1405866 w 3918670"/>
                <a:gd name="T31" fmla="*/ 2786059 h 3918670"/>
                <a:gd name="T32" fmla="*/ 424675 w 3918670"/>
                <a:gd name="T33" fmla="*/ 2694684 h 3918670"/>
                <a:gd name="T34" fmla="*/ 1183085 w 3918670"/>
                <a:gd name="T35" fmla="*/ 3666302 h 3918670"/>
                <a:gd name="T36" fmla="*/ 1278376 w 3918670"/>
                <a:gd name="T37" fmla="*/ 3706333 h 3918670"/>
                <a:gd name="T38" fmla="*/ 507347 w 3918670"/>
                <a:gd name="T39" fmla="*/ 2726448 h 3918670"/>
                <a:gd name="T40" fmla="*/ 1405866 w 3918670"/>
                <a:gd name="T41" fmla="*/ 2881350 h 3918670"/>
                <a:gd name="T42" fmla="*/ 1278376 w 3918670"/>
                <a:gd name="T43" fmla="*/ 3706333 h 3918670"/>
                <a:gd name="T44" fmla="*/ 1504637 w 3918670"/>
                <a:gd name="T45" fmla="*/ 3778998 h 3918670"/>
                <a:gd name="T46" fmla="*/ 1698265 w 3918670"/>
                <a:gd name="T47" fmla="*/ 3039733 h 3918670"/>
                <a:gd name="T48" fmla="*/ 1700440 w 3918670"/>
                <a:gd name="T49" fmla="*/ 2935740 h 3918670"/>
                <a:gd name="T50" fmla="*/ 1494630 w 3918670"/>
                <a:gd name="T51" fmla="*/ 2503668 h 3918670"/>
                <a:gd name="T52" fmla="*/ 1700440 w 3918670"/>
                <a:gd name="T53" fmla="*/ 2935740 h 3918670"/>
                <a:gd name="T54" fmla="*/ 1495935 w 3918670"/>
                <a:gd name="T55" fmla="*/ 2410117 h 3918670"/>
                <a:gd name="T56" fmla="*/ 1706532 w 3918670"/>
                <a:gd name="T57" fmla="*/ 2350506 h 3918670"/>
                <a:gd name="T58" fmla="*/ 1959335 w 3918670"/>
                <a:gd name="T59" fmla="*/ 3834693 h 3918670"/>
                <a:gd name="T60" fmla="*/ 1784418 w 3918670"/>
                <a:gd name="T61" fmla="*/ 3100214 h 3918670"/>
                <a:gd name="T62" fmla="*/ 1959335 w 3918670"/>
                <a:gd name="T63" fmla="*/ 3834693 h 3918670"/>
                <a:gd name="T64" fmla="*/ 2435354 w 3918670"/>
                <a:gd name="T65" fmla="*/ 3773341 h 3918670"/>
                <a:gd name="T66" fmla="*/ 1786594 w 3918670"/>
                <a:gd name="T67" fmla="*/ 2992740 h 3918670"/>
                <a:gd name="T68" fmla="*/ 1934099 w 3918670"/>
                <a:gd name="T69" fmla="*/ 2660745 h 3918670"/>
                <a:gd name="T70" fmla="*/ 2151658 w 3918670"/>
                <a:gd name="T71" fmla="*/ 3107611 h 3918670"/>
                <a:gd name="T72" fmla="*/ 2195604 w 3918670"/>
                <a:gd name="T73" fmla="*/ 3064099 h 3918670"/>
                <a:gd name="T74" fmla="*/ 2500622 w 3918670"/>
                <a:gd name="T75" fmla="*/ 2740807 h 3918670"/>
                <a:gd name="T76" fmla="*/ 3225963 w 3918670"/>
                <a:gd name="T77" fmla="*/ 2009809 h 3918670"/>
                <a:gd name="T78" fmla="*/ 3684142 w 3918670"/>
                <a:gd name="T79" fmla="*/ 1223116 h 3918670"/>
                <a:gd name="T80" fmla="*/ 1793120 w 3918670"/>
                <a:gd name="T81" fmla="*/ 2529775 h 3918670"/>
                <a:gd name="T82" fmla="*/ 1864915 w 3918670"/>
                <a:gd name="T83" fmla="*/ 2552836 h 3918670"/>
                <a:gd name="T84" fmla="*/ 2300468 w 3918670"/>
                <a:gd name="T85" fmla="*/ 2646386 h 3918670"/>
                <a:gd name="T86" fmla="*/ 3148948 w 3918670"/>
                <a:gd name="T87" fmla="*/ 2051580 h 3918670"/>
                <a:gd name="T88" fmla="*/ 2497576 w 3918670"/>
                <a:gd name="T89" fmla="*/ 2657699 h 3918670"/>
                <a:gd name="T90" fmla="*/ 3647592 w 3918670"/>
                <a:gd name="T91" fmla="*/ 1143489 h 3918670"/>
                <a:gd name="T92" fmla="*/ 2882655 w 3918670"/>
                <a:gd name="T93" fmla="*/ 1692173 h 3918670"/>
                <a:gd name="T94" fmla="*/ 2178635 w 3918670"/>
                <a:gd name="T95" fmla="*/ 2713830 h 3918670"/>
                <a:gd name="T96" fmla="*/ 2050275 w 3918670"/>
                <a:gd name="T97" fmla="*/ 2689028 h 3918670"/>
                <a:gd name="T98" fmla="*/ 1793120 w 3918670"/>
                <a:gd name="T99" fmla="*/ 2317872 h 3918670"/>
                <a:gd name="T100" fmla="*/ 1501156 w 3918670"/>
                <a:gd name="T101" fmla="*/ 2018511 h 3918670"/>
                <a:gd name="T102" fmla="*/ 1220941 w 3918670"/>
                <a:gd name="T103" fmla="*/ 1787464 h 3918670"/>
                <a:gd name="T104" fmla="*/ 1429797 w 3918670"/>
                <a:gd name="T105" fmla="*/ 1356697 h 3918670"/>
                <a:gd name="T106" fmla="*/ 1683036 w 3918670"/>
                <a:gd name="T107" fmla="*/ 1337552 h 3918670"/>
                <a:gd name="T108" fmla="*/ 2347025 w 3918670"/>
                <a:gd name="T109" fmla="*/ 1264452 h 3918670"/>
                <a:gd name="T110" fmla="*/ 3571882 w 3918670"/>
                <a:gd name="T111" fmla="*/ 1003382 h 3918670"/>
                <a:gd name="T112" fmla="*/ 1750479 w 3918670"/>
                <a:gd name="T113" fmla="*/ 979015 h 3918670"/>
                <a:gd name="T114" fmla="*/ 1766143 w 3918670"/>
                <a:gd name="T115" fmla="*/ 1242261 h 3918670"/>
                <a:gd name="T116" fmla="*/ 2369651 w 3918670"/>
                <a:gd name="T117" fmla="*/ 1173513 h 3918670"/>
                <a:gd name="T118" fmla="*/ 1622989 w 3918670"/>
                <a:gd name="T119" fmla="*/ 114871 h 3918670"/>
                <a:gd name="T120" fmla="*/ 3524454 w 3918670"/>
                <a:gd name="T121" fmla="*/ 927671 h 39186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31125" y="4540259"/>
            <a:ext cx="1039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► </a:t>
            </a:r>
            <a:r>
              <a:rPr lang="fr-FR">
                <a:solidFill>
                  <a:schemeClr val="bg1"/>
                </a:solidFill>
                <a:latin typeface="+mj-lt"/>
              </a:rPr>
              <a:t>La formation d’ingénieur par alternance (FIPA)</a:t>
            </a:r>
          </a:p>
        </p:txBody>
      </p:sp>
    </p:spTree>
    <p:extLst>
      <p:ext uri="{BB962C8B-B14F-4D97-AF65-F5344CB8AC3E}">
        <p14:creationId xmlns:p14="http://schemas.microsoft.com/office/powerpoint/2010/main" val="18127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98C0514-8756-4BB9-A897-1D687095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082" y="2070131"/>
            <a:ext cx="7995127" cy="47943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DEC11A-2F7A-466E-87F4-14F60F896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053" y="802910"/>
            <a:ext cx="3248873" cy="3135869"/>
          </a:xfrm>
          <a:prstGeom prst="rect">
            <a:avLst/>
          </a:prstGeom>
        </p:spPr>
      </p:pic>
      <p:sp>
        <p:nvSpPr>
          <p:cNvPr id="1702" name="Triangle isocèle 1701"/>
          <p:cNvSpPr/>
          <p:nvPr/>
        </p:nvSpPr>
        <p:spPr>
          <a:xfrm rot="5058017" flipH="1">
            <a:off x="1221448" y="-379829"/>
            <a:ext cx="1335113" cy="3838241"/>
          </a:xfrm>
          <a:prstGeom prst="triangle">
            <a:avLst>
              <a:gd name="adj" fmla="val 132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4" name="Titre 2"/>
          <p:cNvSpPr>
            <a:spLocks noGrp="1" noChangeArrowheads="1"/>
          </p:cNvSpPr>
          <p:nvPr>
            <p:ph type="title"/>
          </p:nvPr>
        </p:nvSpPr>
        <p:spPr>
          <a:xfrm>
            <a:off x="250536" y="151537"/>
            <a:ext cx="11707813" cy="1325563"/>
          </a:xfrm>
        </p:spPr>
        <p:txBody>
          <a:bodyPr/>
          <a:lstStyle/>
          <a:p>
            <a:pPr eaLnBrk="1" hangingPunct="1"/>
            <a:r>
              <a:rPr altLang="fr-FR"/>
              <a:t>OUVERTURE INTERNATIONALE</a:t>
            </a:r>
          </a:p>
        </p:txBody>
      </p:sp>
      <p:sp>
        <p:nvSpPr>
          <p:cNvPr id="1689" name="Ellipse 1688"/>
          <p:cNvSpPr/>
          <p:nvPr/>
        </p:nvSpPr>
        <p:spPr>
          <a:xfrm>
            <a:off x="2626586" y="4005331"/>
            <a:ext cx="1181100" cy="1182688"/>
          </a:xfrm>
          <a:prstGeom prst="ellipse">
            <a:avLst/>
          </a:prstGeom>
          <a:solidFill>
            <a:srgbClr val="FFFFFF">
              <a:alpha val="20000"/>
            </a:srgbClr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91" name="Connecteur droit 1690"/>
          <p:cNvCxnSpPr>
            <a:cxnSpLocks/>
          </p:cNvCxnSpPr>
          <p:nvPr/>
        </p:nvCxnSpPr>
        <p:spPr>
          <a:xfrm flipV="1">
            <a:off x="3470004" y="3289867"/>
            <a:ext cx="722313" cy="78105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4" name="Ellipse 1693"/>
          <p:cNvSpPr/>
          <p:nvPr/>
        </p:nvSpPr>
        <p:spPr>
          <a:xfrm>
            <a:off x="3968648" y="1104375"/>
            <a:ext cx="2535237" cy="2525713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00" name="Groupe 1699"/>
          <p:cNvGrpSpPr>
            <a:grpSpLocks/>
          </p:cNvGrpSpPr>
          <p:nvPr/>
        </p:nvGrpSpPr>
        <p:grpSpPr bwMode="auto">
          <a:xfrm>
            <a:off x="-526495" y="-2685735"/>
            <a:ext cx="0" cy="0"/>
            <a:chOff x="0" y="0"/>
            <a:chExt cx="0" cy="0"/>
          </a:xfrm>
        </p:grpSpPr>
      </p:grpSp>
      <p:sp>
        <p:nvSpPr>
          <p:cNvPr id="1705" name="Forme libre : forme 1704"/>
          <p:cNvSpPr>
            <a:spLocks/>
          </p:cNvSpPr>
          <p:nvPr/>
        </p:nvSpPr>
        <p:spPr bwMode="auto">
          <a:xfrm>
            <a:off x="1146561" y="2300363"/>
            <a:ext cx="291171" cy="292318"/>
          </a:xfrm>
          <a:custGeom>
            <a:avLst/>
            <a:gdLst>
              <a:gd name="T0" fmla="*/ 1346 w 8588520"/>
              <a:gd name="T1" fmla="*/ 3139 h 6164336"/>
              <a:gd name="T2" fmla="*/ 14202 w 8588520"/>
              <a:gd name="T3" fmla="*/ 3139 h 6164336"/>
              <a:gd name="T4" fmla="*/ 12975 w 8588520"/>
              <a:gd name="T5" fmla="*/ 8935 h 6164336"/>
              <a:gd name="T6" fmla="*/ 10672 w 8588520"/>
              <a:gd name="T7" fmla="*/ 8373 h 6164336"/>
              <a:gd name="T8" fmla="*/ 10403 w 8588520"/>
              <a:gd name="T9" fmla="*/ 8423 h 6164336"/>
              <a:gd name="T10" fmla="*/ 7780 w 8588520"/>
              <a:gd name="T11" fmla="*/ 10349 h 6164336"/>
              <a:gd name="T12" fmla="*/ 5502 w 8588520"/>
              <a:gd name="T13" fmla="*/ 8435 h 6164336"/>
              <a:gd name="T14" fmla="*/ 5220 w 8588520"/>
              <a:gd name="T15" fmla="*/ 8373 h 6164336"/>
              <a:gd name="T16" fmla="*/ 2885 w 8588520"/>
              <a:gd name="T17" fmla="*/ 8942 h 6164336"/>
              <a:gd name="T18" fmla="*/ 7617 w 8588520"/>
              <a:gd name="T19" fmla="*/ 6234 h 6164336"/>
              <a:gd name="T20" fmla="*/ 7918 w 8588520"/>
              <a:gd name="T21" fmla="*/ 6234 h 6164336"/>
              <a:gd name="T22" fmla="*/ 12975 w 8588520"/>
              <a:gd name="T23" fmla="*/ 8935 h 6164336"/>
              <a:gd name="T24" fmla="*/ 15347 w 8588520"/>
              <a:gd name="T25" fmla="*/ 2826 h 6164336"/>
              <a:gd name="T26" fmla="*/ 15322 w 8588520"/>
              <a:gd name="T27" fmla="*/ 2814 h 6164336"/>
              <a:gd name="T28" fmla="*/ 7774 w 8588520"/>
              <a:gd name="T29" fmla="*/ 0 h 6164336"/>
              <a:gd name="T30" fmla="*/ 225 w 8588520"/>
              <a:gd name="T31" fmla="*/ 2820 h 6164336"/>
              <a:gd name="T32" fmla="*/ 200 w 8588520"/>
              <a:gd name="T33" fmla="*/ 2833 h 6164336"/>
              <a:gd name="T34" fmla="*/ 200 w 8588520"/>
              <a:gd name="T35" fmla="*/ 3458 h 6164336"/>
              <a:gd name="T36" fmla="*/ 225 w 8588520"/>
              <a:gd name="T37" fmla="*/ 3470 h 6164336"/>
              <a:gd name="T38" fmla="*/ 438 w 8588520"/>
              <a:gd name="T39" fmla="*/ 7028 h 6164336"/>
              <a:gd name="T40" fmla="*/ 707 w 8588520"/>
              <a:gd name="T41" fmla="*/ 8366 h 6164336"/>
              <a:gd name="T42" fmla="*/ 1139 w 8588520"/>
              <a:gd name="T43" fmla="*/ 7122 h 6164336"/>
              <a:gd name="T44" fmla="*/ 2754 w 8588520"/>
              <a:gd name="T45" fmla="*/ 4415 h 6164336"/>
              <a:gd name="T46" fmla="*/ 2134 w 8588520"/>
              <a:gd name="T47" fmla="*/ 9361 h 6164336"/>
              <a:gd name="T48" fmla="*/ 2485 w 8588520"/>
              <a:gd name="T49" fmla="*/ 9755 h 6164336"/>
              <a:gd name="T50" fmla="*/ 2560 w 8588520"/>
              <a:gd name="T51" fmla="*/ 9748 h 6164336"/>
              <a:gd name="T52" fmla="*/ 7574 w 8588520"/>
              <a:gd name="T53" fmla="*/ 11080 h 6164336"/>
              <a:gd name="T54" fmla="*/ 7786 w 8588520"/>
              <a:gd name="T55" fmla="*/ 11149 h 6164336"/>
              <a:gd name="T56" fmla="*/ 7987 w 8588520"/>
              <a:gd name="T57" fmla="*/ 11093 h 6164336"/>
              <a:gd name="T58" fmla="*/ 13363 w 8588520"/>
              <a:gd name="T59" fmla="*/ 9748 h 6164336"/>
              <a:gd name="T60" fmla="*/ 13438 w 8588520"/>
              <a:gd name="T61" fmla="*/ 9755 h 6164336"/>
              <a:gd name="T62" fmla="*/ 13776 w 8588520"/>
              <a:gd name="T63" fmla="*/ 9342 h 6164336"/>
              <a:gd name="T64" fmla="*/ 12844 w 8588520"/>
              <a:gd name="T65" fmla="*/ 4396 h 6164336"/>
              <a:gd name="T66" fmla="*/ 15347 w 8588520"/>
              <a:gd name="T67" fmla="*/ 3452 h 6164336"/>
              <a:gd name="T68" fmla="*/ 15548 w 8588520"/>
              <a:gd name="T69" fmla="*/ 3139 h 61643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588520" h="6164336">
                <a:moveTo>
                  <a:pt x="4301187" y="3075242"/>
                </a:moveTo>
                <a:lnTo>
                  <a:pt x="744569" y="1738482"/>
                </a:lnTo>
                <a:lnTo>
                  <a:pt x="4301187" y="401720"/>
                </a:lnTo>
                <a:lnTo>
                  <a:pt x="7857804" y="1738482"/>
                </a:lnTo>
                <a:lnTo>
                  <a:pt x="4301187" y="3075242"/>
                </a:lnTo>
                <a:close/>
                <a:moveTo>
                  <a:pt x="7179034" y="4948786"/>
                </a:moveTo>
                <a:lnTo>
                  <a:pt x="5904608" y="4633641"/>
                </a:lnTo>
                <a:lnTo>
                  <a:pt x="5904608" y="4637106"/>
                </a:lnTo>
                <a:cubicBezTo>
                  <a:pt x="5890756" y="4633641"/>
                  <a:pt x="5876903" y="4630179"/>
                  <a:pt x="5863051" y="4630179"/>
                </a:cubicBezTo>
                <a:cubicBezTo>
                  <a:pt x="5821494" y="4630179"/>
                  <a:pt x="5786862" y="4644030"/>
                  <a:pt x="5755694" y="4664810"/>
                </a:cubicBezTo>
                <a:lnTo>
                  <a:pt x="5752231" y="4661346"/>
                </a:lnTo>
                <a:lnTo>
                  <a:pt x="4304650" y="5731448"/>
                </a:lnTo>
                <a:lnTo>
                  <a:pt x="3047540" y="4668272"/>
                </a:lnTo>
                <a:lnTo>
                  <a:pt x="3044077" y="4671737"/>
                </a:lnTo>
                <a:cubicBezTo>
                  <a:pt x="3012909" y="4647495"/>
                  <a:pt x="2971351" y="4630179"/>
                  <a:pt x="2929794" y="4630179"/>
                </a:cubicBezTo>
                <a:cubicBezTo>
                  <a:pt x="2915941" y="4630179"/>
                  <a:pt x="2902089" y="4637106"/>
                  <a:pt x="2888236" y="4637106"/>
                </a:cubicBezTo>
                <a:lnTo>
                  <a:pt x="2888236" y="4633641"/>
                </a:lnTo>
                <a:lnTo>
                  <a:pt x="1596495" y="4952248"/>
                </a:lnTo>
                <a:lnTo>
                  <a:pt x="1897786" y="2583480"/>
                </a:lnTo>
                <a:lnTo>
                  <a:pt x="4214609" y="3452722"/>
                </a:lnTo>
                <a:cubicBezTo>
                  <a:pt x="4238850" y="3463110"/>
                  <a:pt x="4266555" y="3473499"/>
                  <a:pt x="4297724" y="3473499"/>
                </a:cubicBezTo>
                <a:cubicBezTo>
                  <a:pt x="4328892" y="3473499"/>
                  <a:pt x="4356597" y="3466573"/>
                  <a:pt x="4380838" y="3452722"/>
                </a:cubicBezTo>
                <a:lnTo>
                  <a:pt x="6725366" y="2573091"/>
                </a:lnTo>
                <a:lnTo>
                  <a:pt x="7179034" y="4948786"/>
                </a:lnTo>
                <a:close/>
                <a:moveTo>
                  <a:pt x="8602373" y="1738482"/>
                </a:moveTo>
                <a:cubicBezTo>
                  <a:pt x="8602373" y="1662293"/>
                  <a:pt x="8557353" y="1596493"/>
                  <a:pt x="8491554" y="1565326"/>
                </a:cubicBezTo>
                <a:lnTo>
                  <a:pt x="8484627" y="1561862"/>
                </a:lnTo>
                <a:cubicBezTo>
                  <a:pt x="8481164" y="1561862"/>
                  <a:pt x="8481164" y="1561862"/>
                  <a:pt x="8477700" y="1558400"/>
                </a:cubicBezTo>
                <a:lnTo>
                  <a:pt x="4384302" y="20778"/>
                </a:lnTo>
                <a:cubicBezTo>
                  <a:pt x="4360059" y="10389"/>
                  <a:pt x="4332355" y="0"/>
                  <a:pt x="4301187" y="0"/>
                </a:cubicBezTo>
                <a:cubicBezTo>
                  <a:pt x="4270019" y="0"/>
                  <a:pt x="4242314" y="6927"/>
                  <a:pt x="4218072" y="20778"/>
                </a:cubicBezTo>
                <a:lnTo>
                  <a:pt x="124672" y="1561862"/>
                </a:lnTo>
                <a:cubicBezTo>
                  <a:pt x="124672" y="1561862"/>
                  <a:pt x="121209" y="1561862"/>
                  <a:pt x="117746" y="1565326"/>
                </a:cubicBezTo>
                <a:lnTo>
                  <a:pt x="110820" y="1568789"/>
                </a:lnTo>
                <a:cubicBezTo>
                  <a:pt x="45020" y="1599957"/>
                  <a:pt x="0" y="1665755"/>
                  <a:pt x="0" y="1741944"/>
                </a:cubicBezTo>
                <a:cubicBezTo>
                  <a:pt x="0" y="1818133"/>
                  <a:pt x="45020" y="1883933"/>
                  <a:pt x="110820" y="1915100"/>
                </a:cubicBezTo>
                <a:lnTo>
                  <a:pt x="117746" y="1918564"/>
                </a:lnTo>
                <a:cubicBezTo>
                  <a:pt x="117746" y="1918564"/>
                  <a:pt x="121209" y="1918564"/>
                  <a:pt x="124672" y="1922026"/>
                </a:cubicBezTo>
                <a:lnTo>
                  <a:pt x="491762" y="2060551"/>
                </a:lnTo>
                <a:lnTo>
                  <a:pt x="242418" y="3892537"/>
                </a:lnTo>
                <a:cubicBezTo>
                  <a:pt x="100430" y="3951408"/>
                  <a:pt x="0" y="4086470"/>
                  <a:pt x="0" y="4249237"/>
                </a:cubicBezTo>
                <a:cubicBezTo>
                  <a:pt x="0" y="4460486"/>
                  <a:pt x="176619" y="4633641"/>
                  <a:pt x="391332" y="4633641"/>
                </a:cubicBezTo>
                <a:cubicBezTo>
                  <a:pt x="606045" y="4633641"/>
                  <a:pt x="782664" y="4460486"/>
                  <a:pt x="782664" y="4249237"/>
                </a:cubicBezTo>
                <a:cubicBezTo>
                  <a:pt x="782664" y="4124564"/>
                  <a:pt x="723791" y="4017208"/>
                  <a:pt x="630287" y="3944484"/>
                </a:cubicBezTo>
                <a:lnTo>
                  <a:pt x="865778" y="2199075"/>
                </a:lnTo>
                <a:lnTo>
                  <a:pt x="1523770" y="2444955"/>
                </a:lnTo>
                <a:lnTo>
                  <a:pt x="1177459" y="5184277"/>
                </a:lnTo>
                <a:lnTo>
                  <a:pt x="1180922" y="5184277"/>
                </a:lnTo>
                <a:cubicBezTo>
                  <a:pt x="1180922" y="5191203"/>
                  <a:pt x="1177459" y="5201592"/>
                  <a:pt x="1177459" y="5208519"/>
                </a:cubicBezTo>
                <a:cubicBezTo>
                  <a:pt x="1177459" y="5315875"/>
                  <a:pt x="1264036" y="5402452"/>
                  <a:pt x="1374856" y="5402452"/>
                </a:cubicBezTo>
                <a:cubicBezTo>
                  <a:pt x="1388708" y="5402452"/>
                  <a:pt x="1402561" y="5398990"/>
                  <a:pt x="1416413" y="5395526"/>
                </a:cubicBezTo>
                <a:lnTo>
                  <a:pt x="1416413" y="5398990"/>
                </a:lnTo>
                <a:lnTo>
                  <a:pt x="2888236" y="5035363"/>
                </a:lnTo>
                <a:lnTo>
                  <a:pt x="4190367" y="6136632"/>
                </a:lnTo>
                <a:lnTo>
                  <a:pt x="4193830" y="6133168"/>
                </a:lnTo>
                <a:cubicBezTo>
                  <a:pt x="4228462" y="6157410"/>
                  <a:pt x="4266555" y="6174725"/>
                  <a:pt x="4308113" y="6174725"/>
                </a:cubicBezTo>
                <a:cubicBezTo>
                  <a:pt x="4349670" y="6174725"/>
                  <a:pt x="4384302" y="6160874"/>
                  <a:pt x="4415469" y="6140094"/>
                </a:cubicBezTo>
                <a:lnTo>
                  <a:pt x="4418933" y="6143559"/>
                </a:lnTo>
                <a:lnTo>
                  <a:pt x="5914997" y="5035363"/>
                </a:lnTo>
                <a:lnTo>
                  <a:pt x="7393747" y="5398990"/>
                </a:lnTo>
                <a:lnTo>
                  <a:pt x="7393747" y="5395526"/>
                </a:lnTo>
                <a:cubicBezTo>
                  <a:pt x="7407599" y="5398990"/>
                  <a:pt x="7421452" y="5402452"/>
                  <a:pt x="7435304" y="5402452"/>
                </a:cubicBezTo>
                <a:cubicBezTo>
                  <a:pt x="7542661" y="5402452"/>
                  <a:pt x="7629238" y="5315875"/>
                  <a:pt x="7629238" y="5208519"/>
                </a:cubicBezTo>
                <a:cubicBezTo>
                  <a:pt x="7629238" y="5194666"/>
                  <a:pt x="7625775" y="5184277"/>
                  <a:pt x="7622312" y="5173888"/>
                </a:cubicBezTo>
                <a:lnTo>
                  <a:pt x="7625775" y="5173888"/>
                </a:lnTo>
                <a:lnTo>
                  <a:pt x="7106308" y="2434566"/>
                </a:lnTo>
                <a:lnTo>
                  <a:pt x="8484627" y="1915100"/>
                </a:lnTo>
                <a:cubicBezTo>
                  <a:pt x="8488090" y="1915100"/>
                  <a:pt x="8488090" y="1915100"/>
                  <a:pt x="8491554" y="1911637"/>
                </a:cubicBezTo>
                <a:lnTo>
                  <a:pt x="8498479" y="1908173"/>
                </a:lnTo>
                <a:cubicBezTo>
                  <a:pt x="8553889" y="1880469"/>
                  <a:pt x="8602373" y="1818133"/>
                  <a:pt x="8602373" y="1738482"/>
                </a:cubicBezTo>
              </a:path>
            </a:pathLst>
          </a:custGeom>
          <a:solidFill>
            <a:schemeClr val="accent2"/>
          </a:solidFill>
          <a:ln w="34620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2B3238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169235"/>
              </p:ext>
            </p:extLst>
          </p:nvPr>
        </p:nvGraphicFramePr>
        <p:xfrm>
          <a:off x="5535614" y="5238975"/>
          <a:ext cx="1342736" cy="5146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MALAISIE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dirty="0"/>
                        <a:t>Kuala Lumpur :</a:t>
                      </a:r>
                      <a:br>
                        <a:rPr lang="en-US" sz="700" b="1" dirty="0"/>
                      </a:br>
                      <a:r>
                        <a:rPr lang="en-US" sz="700" dirty="0" err="1"/>
                        <a:t>Universiti</a:t>
                      </a:r>
                      <a:r>
                        <a:rPr lang="en-US" sz="700" dirty="0"/>
                        <a:t> </a:t>
                      </a:r>
                      <a:r>
                        <a:rPr lang="en-US" sz="700" dirty="0" err="1"/>
                        <a:t>Teknologi</a:t>
                      </a:r>
                      <a:r>
                        <a:rPr lang="en-US" sz="700" dirty="0"/>
                        <a:t> Malaysia (UTM)</a:t>
                      </a:r>
                      <a:endParaRPr lang="fr-FR" sz="7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09" name="Rectangle 1708"/>
          <p:cNvSpPr>
            <a:spLocks noChangeArrowheads="1"/>
          </p:cNvSpPr>
          <p:nvPr/>
        </p:nvSpPr>
        <p:spPr bwMode="auto">
          <a:xfrm>
            <a:off x="1492961" y="2156996"/>
            <a:ext cx="1800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30</a:t>
            </a:r>
            <a:r>
              <a:rPr kumimoji="0" lang="fr-FR" altLang="fr-FR" sz="1100" b="1" i="0" u="none" strike="noStrike" kern="1200" cap="none" spc="0" normalizeH="0" baseline="0" noProof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 </a:t>
            </a:r>
            <a:r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DOUBLE DIPLOMES</a:t>
            </a:r>
          </a:p>
        </p:txBody>
      </p:sp>
      <p:graphicFrame>
        <p:nvGraphicFramePr>
          <p:cNvPr id="1711" name="Tableau 3"/>
          <p:cNvGraphicFramePr>
            <a:graphicFrameLocks noGrp="1"/>
          </p:cNvGraphicFramePr>
          <p:nvPr/>
        </p:nvGraphicFramePr>
        <p:xfrm>
          <a:off x="3926387" y="4618682"/>
          <a:ext cx="1342736" cy="6380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INDE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err="1"/>
                        <a:t>Chennaï</a:t>
                      </a:r>
                      <a:r>
                        <a:rPr lang="en-US" sz="700" b="1"/>
                        <a:t> :</a:t>
                      </a:r>
                      <a:br>
                        <a:rPr lang="en-US" sz="700" b="1"/>
                      </a:br>
                      <a:r>
                        <a:rPr lang="en-US" sz="700" b="0"/>
                        <a:t>IIT (Indian Institute of Technology)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Goa :</a:t>
                      </a:r>
                      <a:br>
                        <a:rPr lang="en-US" sz="700" b="1"/>
                      </a:br>
                      <a:r>
                        <a:rPr lang="fr-FR" sz="700" b="0" err="1"/>
                        <a:t>Indian</a:t>
                      </a:r>
                      <a:r>
                        <a:rPr lang="fr-FR" sz="700" b="0"/>
                        <a:t> Institute of </a:t>
                      </a:r>
                      <a:r>
                        <a:rPr lang="fr-FR" sz="700" b="0" err="1"/>
                        <a:t>Technology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2" name="Tableau 3"/>
          <p:cNvGraphicFramePr>
            <a:graphicFrameLocks noGrp="1"/>
          </p:cNvGraphicFramePr>
          <p:nvPr/>
        </p:nvGraphicFramePr>
        <p:xfrm>
          <a:off x="5322170" y="3170170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ITALIE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Milan :</a:t>
                      </a:r>
                      <a:br>
                        <a:rPr lang="en-US" sz="700" b="1"/>
                      </a:br>
                      <a:r>
                        <a:rPr lang="en-US" sz="700" b="0" err="1"/>
                        <a:t>Politecnico</a:t>
                      </a:r>
                      <a:r>
                        <a:rPr lang="en-US" sz="700" b="0"/>
                        <a:t> di Milano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3" name="Tableau 3"/>
          <p:cNvGraphicFramePr>
            <a:graphicFrameLocks noGrp="1"/>
          </p:cNvGraphicFramePr>
          <p:nvPr/>
        </p:nvGraphicFramePr>
        <p:xfrm>
          <a:off x="2488294" y="3089398"/>
          <a:ext cx="1342736" cy="590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ROYAUME-UNI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Cranfield</a:t>
                      </a:r>
                      <a:r>
                        <a:rPr lang="en-US" sz="700" b="0"/>
                        <a:t> University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0"/>
                        <a:t>University of </a:t>
                      </a:r>
                      <a:r>
                        <a:rPr lang="en-US" sz="700" b="1"/>
                        <a:t>Southampton</a:t>
                      </a:r>
                      <a:endParaRPr lang="en-US" sz="700" b="0"/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err="1"/>
                        <a:t>Edimbourg</a:t>
                      </a:r>
                      <a:r>
                        <a:rPr lang="en-US" sz="700" b="1"/>
                        <a:t> : </a:t>
                      </a:r>
                      <a:r>
                        <a:rPr lang="fr-FR" sz="700" err="1"/>
                        <a:t>Heriot</a:t>
                      </a:r>
                      <a:r>
                        <a:rPr lang="fr-FR" sz="700"/>
                        <a:t> Watt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4" name="Tableau 3"/>
          <p:cNvGraphicFramePr>
            <a:graphicFrameLocks noGrp="1"/>
          </p:cNvGraphicFramePr>
          <p:nvPr/>
        </p:nvGraphicFramePr>
        <p:xfrm>
          <a:off x="6046309" y="1841408"/>
          <a:ext cx="1342736" cy="4674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ALLEMAGNE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dirty="0"/>
                        <a:t>Chemnitz :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0" dirty="0" err="1"/>
                        <a:t>Technische</a:t>
                      </a:r>
                      <a:r>
                        <a:rPr lang="en-US" sz="700" b="0" dirty="0"/>
                        <a:t> Universität Chemnitz…</a:t>
                      </a:r>
                      <a:endParaRPr lang="fr-FR" sz="700" b="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5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27693"/>
              </p:ext>
            </p:extLst>
          </p:nvPr>
        </p:nvGraphicFramePr>
        <p:xfrm>
          <a:off x="761492" y="5559897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ARGENTINE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 dirty="0"/>
                        <a:t>Buenos Aires :</a:t>
                      </a:r>
                      <a:br>
                        <a:rPr lang="fr-FR" sz="700" b="1" dirty="0"/>
                      </a:br>
                      <a:r>
                        <a:rPr lang="fr-FR" sz="700" b="0" dirty="0" err="1"/>
                        <a:t>Universidad</a:t>
                      </a:r>
                      <a:r>
                        <a:rPr lang="fr-FR" sz="700" b="0" dirty="0"/>
                        <a:t> de Buenos Aires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6" name="Tableau 3"/>
          <p:cNvGraphicFramePr>
            <a:graphicFrameLocks noGrp="1"/>
          </p:cNvGraphicFramePr>
          <p:nvPr/>
        </p:nvGraphicFramePr>
        <p:xfrm>
          <a:off x="353090" y="3961204"/>
          <a:ext cx="1342736" cy="7234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USA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dirty="0"/>
                        <a:t>Chicago :</a:t>
                      </a:r>
                      <a:br>
                        <a:rPr lang="en-US" sz="700" b="1" dirty="0"/>
                      </a:br>
                      <a:r>
                        <a:rPr lang="en-US" sz="700" b="0" dirty="0"/>
                        <a:t>Illinois Institute of Technology (IIT)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dirty="0"/>
                        <a:t>Atlanta :</a:t>
                      </a:r>
                      <a:br>
                        <a:rPr lang="en-US" sz="700" b="1" dirty="0"/>
                      </a:br>
                      <a:r>
                        <a:rPr lang="en-US" sz="700" b="0" dirty="0"/>
                        <a:t>Georgia Institute of Technology (Georgia Tech)…</a:t>
                      </a:r>
                      <a:endParaRPr lang="fr-FR" sz="700" b="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17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892575"/>
              </p:ext>
            </p:extLst>
          </p:nvPr>
        </p:nvGraphicFramePr>
        <p:xfrm>
          <a:off x="2351556" y="5210195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BRÉSIL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 dirty="0"/>
                        <a:t>Rio De Janeiro : </a:t>
                      </a:r>
                      <a:r>
                        <a:rPr lang="pt-BR" sz="700" b="0" dirty="0"/>
                        <a:t>Universidad Federal do Rio de Janeiro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93" name="Tableau 3"/>
          <p:cNvGraphicFramePr>
            <a:graphicFrameLocks noGrp="1"/>
          </p:cNvGraphicFramePr>
          <p:nvPr/>
        </p:nvGraphicFramePr>
        <p:xfrm>
          <a:off x="2501247" y="4567804"/>
          <a:ext cx="1342736" cy="4674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LIBAN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Beyrouth : </a:t>
                      </a:r>
                      <a:r>
                        <a:rPr lang="fr-FR" sz="700" b="0"/>
                        <a:t>UL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Saïda : </a:t>
                      </a:r>
                      <a:r>
                        <a:rPr lang="fr-FR" sz="700" b="0"/>
                        <a:t>IUT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96" name="Tableau 3"/>
          <p:cNvGraphicFramePr>
            <a:graphicFrameLocks noGrp="1"/>
          </p:cNvGraphicFramePr>
          <p:nvPr/>
        </p:nvGraphicFramePr>
        <p:xfrm>
          <a:off x="5989940" y="2564652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RÉPUBLIQUE TCHÈQUE 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 dirty="0" err="1"/>
                        <a:t>Praha</a:t>
                      </a:r>
                      <a:r>
                        <a:rPr lang="fr-FR" sz="700" b="1" dirty="0"/>
                        <a:t> :</a:t>
                      </a:r>
                      <a:br>
                        <a:rPr lang="fr-FR" sz="700" b="1" dirty="0"/>
                      </a:br>
                      <a:r>
                        <a:rPr lang="fr-FR" sz="700" b="0" dirty="0" err="1"/>
                        <a:t>Czech</a:t>
                      </a:r>
                      <a:r>
                        <a:rPr lang="fr-FR" sz="700" b="0" dirty="0"/>
                        <a:t> </a:t>
                      </a:r>
                      <a:r>
                        <a:rPr lang="fr-FR" sz="700" b="0" dirty="0" err="1"/>
                        <a:t>Technical</a:t>
                      </a:r>
                      <a:r>
                        <a:rPr lang="fr-FR" sz="700" b="0" dirty="0"/>
                        <a:t> </a:t>
                      </a:r>
                      <a:r>
                        <a:rPr lang="fr-FR" sz="700" b="0" dirty="0" err="1"/>
                        <a:t>University</a:t>
                      </a:r>
                      <a:endParaRPr lang="fr-FR" sz="700" b="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90" name="Tableau 3"/>
          <p:cNvGraphicFramePr>
            <a:graphicFrameLocks noGrp="1"/>
          </p:cNvGraphicFramePr>
          <p:nvPr/>
        </p:nvGraphicFramePr>
        <p:xfrm>
          <a:off x="5764750" y="1181672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PAYS-BAS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 dirty="0"/>
                        <a:t>Arnhem :</a:t>
                      </a:r>
                      <a:br>
                        <a:rPr lang="fr-FR" sz="700" b="1" dirty="0"/>
                      </a:br>
                      <a:r>
                        <a:rPr lang="fr-FR" sz="700" b="0" dirty="0"/>
                        <a:t>HAN </a:t>
                      </a:r>
                      <a:r>
                        <a:rPr lang="fr-FR" sz="700" b="0" dirty="0" err="1"/>
                        <a:t>University</a:t>
                      </a:r>
                      <a:r>
                        <a:rPr lang="fr-FR" sz="700" b="0" dirty="0"/>
                        <a:t> of </a:t>
                      </a:r>
                      <a:r>
                        <a:rPr lang="fr-FR" sz="700" b="0" dirty="0" err="1"/>
                        <a:t>Applied</a:t>
                      </a:r>
                      <a:r>
                        <a:rPr lang="fr-FR" sz="700" b="0" dirty="0"/>
                        <a:t> Sciences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9B8C3B97-DFE6-4949-BB68-204F58B01C8E}"/>
              </a:ext>
            </a:extLst>
          </p:cNvPr>
          <p:cNvSpPr txBox="1">
            <a:spLocks noChangeArrowheads="1"/>
          </p:cNvSpPr>
          <p:nvPr/>
        </p:nvSpPr>
        <p:spPr>
          <a:xfrm>
            <a:off x="8089015" y="0"/>
            <a:ext cx="4101640" cy="620973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lIns="180000" tIns="46800" rIns="180000" bIns="46800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500"/>
              </a:spcBef>
            </a:pPr>
            <a:r>
              <a:rPr lang="fr-FR" altLang="fr-FR" sz="2400" b="1"/>
              <a:t>Nombreuses possibilités de mobilité internationale </a:t>
            </a:r>
            <a:r>
              <a:rPr lang="fr-FR" altLang="fr-FR" sz="2400"/>
              <a:t>(pendant une séquence professionnelle et/ou une séquence académique)</a:t>
            </a:r>
            <a:br>
              <a:rPr lang="fr-FR" altLang="fr-FR" sz="2400"/>
            </a:br>
            <a:endParaRPr lang="fr-FR" altLang="fr-FR" sz="2400" b="1"/>
          </a:p>
          <a:p>
            <a:pPr eaLnBrk="1" hangingPunct="1">
              <a:spcBef>
                <a:spcPts val="500"/>
              </a:spcBef>
            </a:pPr>
            <a:r>
              <a:rPr lang="fr-FR" altLang="fr-FR" sz="2400" b="1"/>
              <a:t>785 : </a:t>
            </a:r>
            <a:r>
              <a:rPr lang="fr-FR" altLang="fr-FR" sz="2400"/>
              <a:t>Score minimum à atteindre au </a:t>
            </a:r>
            <a:r>
              <a:rPr lang="fr-FR" altLang="fr-FR" sz="2400" b="1"/>
              <a:t>TOEIC </a:t>
            </a:r>
            <a:r>
              <a:rPr lang="fr-FR" altLang="fr-FR" sz="2400"/>
              <a:t>pour valider le diplôme</a:t>
            </a:r>
            <a:br>
              <a:rPr lang="fr-FR" altLang="fr-FR" sz="2400"/>
            </a:br>
            <a:endParaRPr lang="fr-FR" altLang="fr-FR" sz="2400"/>
          </a:p>
          <a:p>
            <a:pPr eaLnBrk="1" hangingPunct="1">
              <a:spcBef>
                <a:spcPts val="500"/>
              </a:spcBef>
            </a:pPr>
            <a:r>
              <a:rPr lang="fr-FR" altLang="fr-FR" sz="2400" b="1"/>
              <a:t>Anglais </a:t>
            </a:r>
            <a:r>
              <a:rPr lang="fr-FR" altLang="fr-FR" sz="2400"/>
              <a:t>: + de 10% des heures d’enseignement</a:t>
            </a:r>
            <a:endParaRPr lang="fr-FR" altLang="fr-FR" sz="2400">
              <a:cs typeface="Calibri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5B01F95-2ACB-46B8-B7C2-B3710823202A}"/>
              </a:ext>
            </a:extLst>
          </p:cNvPr>
          <p:cNvGrpSpPr>
            <a:grpSpLocks/>
          </p:cNvGrpSpPr>
          <p:nvPr/>
        </p:nvGrpSpPr>
        <p:grpSpPr bwMode="auto">
          <a:xfrm>
            <a:off x="118929" y="910084"/>
            <a:ext cx="8635055" cy="1326919"/>
            <a:chOff x="645289" y="3596626"/>
            <a:chExt cx="8633260" cy="1327217"/>
          </a:xfrm>
        </p:grpSpPr>
        <p:sp>
          <p:nvSpPr>
            <p:cNvPr id="34" name="Rectangle 1694">
              <a:extLst>
                <a:ext uri="{FF2B5EF4-FFF2-40B4-BE49-F238E27FC236}">
                  <a16:creationId xmlns:a16="http://schemas.microsoft.com/office/drawing/2014/main" id="{4AD60085-BE3F-4CB8-BC62-907E8AF20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86" y="4388192"/>
              <a:ext cx="1649468" cy="535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fr-FR" sz="3200" b="1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Segoe UI" pitchFamily="34" charset="0"/>
                  <a:ea typeface="+mn-ea"/>
                  <a:cs typeface="+mn-cs"/>
                </a:rPr>
                <a:t>accords</a:t>
              </a:r>
              <a:endPara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1697">
              <a:extLst>
                <a:ext uri="{FF2B5EF4-FFF2-40B4-BE49-F238E27FC236}">
                  <a16:creationId xmlns:a16="http://schemas.microsoft.com/office/drawing/2014/main" id="{B2045831-DBE3-4F72-8322-76DF3C39C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89" y="3876587"/>
              <a:ext cx="1410671" cy="646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eaLnBrk="1" hangingPunct="1">
                <a:defRPr/>
              </a:pPr>
              <a:r>
                <a:rPr lang="fr-FR" sz="3600" b="1">
                  <a:solidFill>
                    <a:srgbClr val="EFB6AB"/>
                  </a:solidFill>
                  <a:latin typeface="Segoe UI" pitchFamily="34" charset="0"/>
                </a:rPr>
                <a:t>≃100</a:t>
              </a:r>
              <a:r>
                <a:rPr kumimoji="0" lang="fr-FR" alt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Segoe UI" pitchFamily="34" charset="0"/>
                  <a:ea typeface="+mn-ea"/>
                  <a:cs typeface="+mn-cs"/>
                </a:rPr>
                <a:t> </a:t>
              </a: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Rectangle 1698">
              <a:extLst>
                <a:ext uri="{FF2B5EF4-FFF2-40B4-BE49-F238E27FC236}">
                  <a16:creationId xmlns:a16="http://schemas.microsoft.com/office/drawing/2014/main" id="{716371FE-E4F3-4310-8DDD-83AD0E747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3856" y="3596626"/>
              <a:ext cx="184693" cy="277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6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2" grpId="0" animBg="1"/>
      <p:bldP spid="1689" grpId="0" animBg="1"/>
      <p:bldP spid="1694" grpId="0" animBg="1"/>
      <p:bldP spid="1705" grpId="0" animBg="1"/>
      <p:bldP spid="17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5397EA-0376-48F0-8306-7CD81D85094F}"/>
              </a:ext>
            </a:extLst>
          </p:cNvPr>
          <p:cNvSpPr/>
          <p:nvPr/>
        </p:nvSpPr>
        <p:spPr>
          <a:xfrm>
            <a:off x="0" y="-1"/>
            <a:ext cx="2773208" cy="1228299"/>
          </a:xfrm>
          <a:prstGeom prst="rect">
            <a:avLst/>
          </a:prstGeom>
          <a:solidFill>
            <a:srgbClr val="1B5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1809470"/>
            <a:ext cx="4769278" cy="4225826"/>
          </a:xfrm>
          <a:noFill/>
        </p:spPr>
        <p:txBody>
          <a:bodyPr lIns="180000" tIns="46800" rIns="180000" rtlCol="0" anchor="ctr">
            <a:noAutofit/>
          </a:bodyPr>
          <a:lstStyle/>
          <a:p>
            <a:r>
              <a:rPr lang="fr-FR" b="1">
                <a:solidFill>
                  <a:srgbClr val="1B5277"/>
                </a:solidFill>
              </a:rPr>
              <a:t>Concevoir et développer</a:t>
            </a:r>
            <a:r>
              <a:rPr lang="fr-FR">
                <a:solidFill>
                  <a:srgbClr val="1B5277"/>
                </a:solidFill>
              </a:rPr>
              <a:t> des systèmes embarqués, qui </a:t>
            </a:r>
            <a:br>
              <a:rPr lang="fr-FR">
                <a:solidFill>
                  <a:srgbClr val="1B5277"/>
                </a:solidFill>
              </a:rPr>
            </a:br>
            <a:r>
              <a:rPr lang="fr-FR">
                <a:solidFill>
                  <a:srgbClr val="1B5277"/>
                </a:solidFill>
              </a:rPr>
              <a:t>combinent matériels électroniques et logiciels. </a:t>
            </a:r>
            <a:endParaRPr lang="fr-FR">
              <a:solidFill>
                <a:srgbClr val="1B5277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fr-FR" sz="1800"/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Font typeface="Police système Courant"/>
              <a:buChar char="#"/>
            </a:pPr>
            <a:r>
              <a:rPr lang="fr-FR" sz="210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Architectures électroniques </a:t>
            </a:r>
            <a:endParaRPr lang="fr-FR" sz="21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Font typeface="Police système Courant"/>
              <a:buChar char="#"/>
            </a:pPr>
            <a:r>
              <a:rPr lang="fr-FR" sz="2100">
                <a:solidFill>
                  <a:schemeClr val="tx1">
                    <a:lumMod val="75000"/>
                    <a:lumOff val="25000"/>
                  </a:schemeClr>
                </a:solidFill>
              </a:rPr>
              <a:t>Numérique et analogique</a:t>
            </a:r>
            <a:endParaRPr lang="fr-FR" sz="21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Font typeface="Police système Courant"/>
              <a:buChar char="#"/>
            </a:pPr>
            <a:r>
              <a:rPr lang="fr-FR" sz="2100">
                <a:solidFill>
                  <a:schemeClr val="tx1">
                    <a:lumMod val="75000"/>
                    <a:lumOff val="25000"/>
                  </a:schemeClr>
                </a:solidFill>
              </a:rPr>
              <a:t>Logiciel pour l’embarqué</a:t>
            </a:r>
            <a:endParaRPr lang="fr-FR" sz="21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Font typeface="Police système Courant"/>
              <a:buChar char="#"/>
            </a:pPr>
            <a:r>
              <a:rPr lang="fr-FR" sz="2100">
                <a:solidFill>
                  <a:schemeClr val="tx1">
                    <a:lumMod val="75000"/>
                    <a:lumOff val="25000"/>
                  </a:schemeClr>
                </a:solidFill>
              </a:rPr>
              <a:t>Intelligence artificielle embarquée</a:t>
            </a:r>
            <a:endParaRPr lang="fr-FR" sz="21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Font typeface="Police système Courant"/>
              <a:buChar char="#"/>
            </a:pPr>
            <a:r>
              <a:rPr lang="fr-FR" sz="2100">
                <a:solidFill>
                  <a:schemeClr val="tx1">
                    <a:lumMod val="75000"/>
                    <a:lumOff val="25000"/>
                  </a:schemeClr>
                </a:solidFill>
              </a:rPr>
              <a:t>Sécurité matérielle</a:t>
            </a:r>
            <a:endParaRPr lang="fr-FR" sz="21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fr-FR" sz="1800"/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buNone/>
            </a:pPr>
            <a:r>
              <a:rPr lang="fr-FR" sz="1800">
                <a:solidFill>
                  <a:srgbClr val="1B5277"/>
                </a:solidFill>
              </a:rPr>
              <a:t>voitures, navires, avions, missiles, robots, téléphones portables, sèche-linges… </a:t>
            </a:r>
            <a:endParaRPr lang="fr-FR" sz="1800">
              <a:solidFill>
                <a:srgbClr val="1B5277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fr-FR" sz="1800"/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27706" y="147637"/>
            <a:ext cx="2717795" cy="1325563"/>
          </a:xfrm>
        </p:spPr>
        <p:txBody>
          <a:bodyPr/>
          <a:lstStyle/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SYSTÈMES EMBARQUÉS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D0A3F4-CD58-44D9-BA29-BDC47352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278" y="-46183"/>
            <a:ext cx="9021473" cy="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0" y="-38318"/>
            <a:ext cx="3176154" cy="1293911"/>
          </a:xfrm>
          <a:prstGeom prst="rect">
            <a:avLst/>
          </a:prstGeom>
          <a:solidFill>
            <a:srgbClr val="0B7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723" y="2786487"/>
            <a:ext cx="4276941" cy="2512292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>
                <a:solidFill>
                  <a:srgbClr val="0B7DA1"/>
                </a:solidFill>
              </a:rPr>
              <a:t>Analyser</a:t>
            </a:r>
            <a:r>
              <a:rPr lang="fr-FR">
                <a:solidFill>
                  <a:srgbClr val="0B7DA1"/>
                </a:solidFill>
              </a:rPr>
              <a:t>, </a:t>
            </a:r>
            <a:r>
              <a:rPr lang="fr-FR" b="1">
                <a:solidFill>
                  <a:srgbClr val="0B7DA1"/>
                </a:solidFill>
              </a:rPr>
              <a:t>concevoir</a:t>
            </a:r>
            <a:r>
              <a:rPr lang="fr-FR">
                <a:solidFill>
                  <a:srgbClr val="0B7DA1"/>
                </a:solidFill>
              </a:rPr>
              <a:t> et </a:t>
            </a:r>
            <a:r>
              <a:rPr lang="fr-FR" b="1">
                <a:solidFill>
                  <a:srgbClr val="0B7DA1"/>
                </a:solidFill>
              </a:rPr>
              <a:t>dimensionner</a:t>
            </a:r>
            <a:r>
              <a:rPr lang="fr-FR">
                <a:solidFill>
                  <a:srgbClr val="0B7DA1"/>
                </a:solidFill>
              </a:rPr>
              <a:t> des </a:t>
            </a:r>
            <a:r>
              <a:rPr lang="fr-FR" b="1">
                <a:solidFill>
                  <a:srgbClr val="0B7DA1"/>
                </a:solidFill>
              </a:rPr>
              <a:t>systèmes</a:t>
            </a:r>
            <a:r>
              <a:rPr lang="fr-FR">
                <a:solidFill>
                  <a:srgbClr val="0B7DA1"/>
                </a:solidFill>
              </a:rPr>
              <a:t> aux différentes échelles d’un véhicule : de </a:t>
            </a:r>
            <a:r>
              <a:rPr lang="fr-FR" b="1">
                <a:solidFill>
                  <a:srgbClr val="0B7DA1"/>
                </a:solidFill>
              </a:rPr>
              <a:t>l’architecture globale</a:t>
            </a:r>
            <a:r>
              <a:rPr lang="fr-FR">
                <a:solidFill>
                  <a:srgbClr val="0B7DA1"/>
                </a:solidFill>
              </a:rPr>
              <a:t> jusqu’à la </a:t>
            </a:r>
            <a:r>
              <a:rPr lang="fr-FR" b="1">
                <a:solidFill>
                  <a:srgbClr val="0B7DA1"/>
                </a:solidFill>
              </a:rPr>
              <a:t>pièce élémentaire</a:t>
            </a:r>
            <a:r>
              <a:rPr lang="fr-FR"/>
              <a:t>.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/>
          </a:p>
          <a:p>
            <a:pPr marL="0" indent="0" algn="ctr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#motorisation </a:t>
            </a:r>
            <a:b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#transmission de puissance</a:t>
            </a:r>
            <a:b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 #ingénierie système #dimensionnement </a:t>
            </a:r>
            <a:b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#éléments finis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0" y="124905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ARCHITECTURE</a:t>
            </a:r>
            <a:br>
              <a:rPr lang="fr-FR" altLang="fr-FR">
                <a:solidFill>
                  <a:schemeClr val="bg1"/>
                </a:solidFill>
              </a:rPr>
            </a:br>
            <a:r>
              <a:rPr lang="fr-FR" altLang="fr-FR">
                <a:solidFill>
                  <a:schemeClr val="bg1"/>
                </a:solidFill>
              </a:rPr>
              <a:t>DE VÉHICULES</a:t>
            </a:r>
            <a:endParaRPr altLang="fr-FR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3FAAED-66DB-4696-8921-E2BCD1F21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3"/>
          <a:stretch/>
        </p:blipFill>
        <p:spPr>
          <a:xfrm>
            <a:off x="4758386" y="-350981"/>
            <a:ext cx="7433613" cy="65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0" y="-1"/>
            <a:ext cx="3248167" cy="15967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2706586"/>
            <a:ext cx="4472564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>
                <a:solidFill>
                  <a:schemeClr val="accent5"/>
                </a:solidFill>
              </a:rPr>
              <a:t>Assurer</a:t>
            </a:r>
            <a:r>
              <a:rPr lang="fr-FR" b="1">
                <a:solidFill>
                  <a:schemeClr val="accent5"/>
                </a:solidFill>
              </a:rPr>
              <a:t> </a:t>
            </a:r>
            <a:r>
              <a:rPr lang="fr-FR">
                <a:solidFill>
                  <a:schemeClr val="accent5"/>
                </a:solidFill>
              </a:rPr>
              <a:t>la</a:t>
            </a:r>
            <a:r>
              <a:rPr lang="fr-FR" b="1">
                <a:solidFill>
                  <a:schemeClr val="accent5"/>
                </a:solidFill>
              </a:rPr>
              <a:t> conception </a:t>
            </a:r>
            <a:br>
              <a:rPr lang="fr-FR" b="1">
                <a:solidFill>
                  <a:schemeClr val="accent5"/>
                </a:solidFill>
              </a:rPr>
            </a:br>
            <a:r>
              <a:rPr lang="fr-FR">
                <a:solidFill>
                  <a:schemeClr val="accent5"/>
                </a:solidFill>
              </a:rPr>
              <a:t>et/ou la </a:t>
            </a:r>
            <a:r>
              <a:rPr lang="fr-FR" b="1">
                <a:solidFill>
                  <a:schemeClr val="accent5"/>
                </a:solidFill>
              </a:rPr>
              <a:t>réparation </a:t>
            </a:r>
            <a:r>
              <a:rPr lang="fr-FR">
                <a:solidFill>
                  <a:schemeClr val="accent5"/>
                </a:solidFill>
              </a:rPr>
              <a:t>des</a:t>
            </a:r>
            <a:r>
              <a:rPr lang="fr-FR" b="1">
                <a:solidFill>
                  <a:schemeClr val="accent5"/>
                </a:solidFill>
              </a:rPr>
              <a:t> navires</a:t>
            </a:r>
            <a:r>
              <a:rPr lang="fr-FR">
                <a:solidFill>
                  <a:schemeClr val="accent5"/>
                </a:solidFill>
              </a:rPr>
              <a:t> et des ouvrages en mer </a:t>
            </a:r>
            <a:br>
              <a:rPr lang="fr-FR">
                <a:solidFill>
                  <a:schemeClr val="accent5"/>
                </a:solidFill>
              </a:rPr>
            </a:br>
            <a:r>
              <a:rPr lang="fr-FR">
                <a:solidFill>
                  <a:schemeClr val="accent5"/>
                </a:solidFill>
              </a:rPr>
              <a:t>grâce à une expertise sur les </a:t>
            </a:r>
            <a:r>
              <a:rPr lang="fr-FR" b="1">
                <a:solidFill>
                  <a:schemeClr val="accent5"/>
                </a:solidFill>
              </a:rPr>
              <a:t>structures flottantes</a:t>
            </a:r>
            <a:r>
              <a:rPr lang="fr-FR">
                <a:solidFill>
                  <a:schemeClr val="accent5"/>
                </a:solidFill>
              </a:rPr>
              <a:t>. </a:t>
            </a:r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endParaRPr lang="fr-FR"/>
          </a:p>
          <a:p>
            <a:pPr marL="0" indent="0" algn="ctr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#conception #dimensionnement #MCO #hydrodynamique #structure #propulsion #réglementation #EMR #navire</a:t>
            </a:r>
          </a:p>
          <a:p>
            <a:pPr marL="0" indent="0" algn="ctr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endParaRPr lang="fr-F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0" y="152201"/>
            <a:ext cx="3821374" cy="1444587"/>
          </a:xfrm>
        </p:spPr>
        <p:txBody>
          <a:bodyPr/>
          <a:lstStyle/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ARCHITECTURE</a:t>
            </a:r>
            <a:br>
              <a:rPr lang="fr-FR" altLang="fr-FR">
                <a:solidFill>
                  <a:schemeClr val="bg1"/>
                </a:solidFill>
              </a:rPr>
            </a:br>
            <a:r>
              <a:rPr lang="fr-FR" altLang="fr-FR">
                <a:solidFill>
                  <a:schemeClr val="bg1"/>
                </a:solidFill>
              </a:rPr>
              <a:t>NAVALE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148" y="-614150"/>
            <a:ext cx="886149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F01840-DB84-4A42-B598-C3E8715C9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1286" y="21573"/>
            <a:ext cx="1605063" cy="224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9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27A0C-2D8B-4B2C-BF46-30ED55B201D3}"/>
              </a:ext>
            </a:extLst>
          </p:cNvPr>
          <p:cNvSpPr/>
          <p:nvPr/>
        </p:nvSpPr>
        <p:spPr>
          <a:xfrm>
            <a:off x="-7505" y="-32042"/>
            <a:ext cx="3501331" cy="1642477"/>
          </a:xfrm>
          <a:prstGeom prst="rect">
            <a:avLst/>
          </a:prstGeom>
          <a:solidFill>
            <a:srgbClr val="74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11317" y="3108036"/>
            <a:ext cx="4081318" cy="2971078"/>
          </a:xfrm>
          <a:noFill/>
        </p:spPr>
        <p:txBody>
          <a:bodyPr lIns="180000" tIns="46800" rIns="180000" rtlCol="0" anchor="ctr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7492B4"/>
                </a:solidFill>
              </a:rPr>
              <a:t>Développer des </a:t>
            </a:r>
            <a:r>
              <a:rPr lang="fr-FR" b="1">
                <a:solidFill>
                  <a:srgbClr val="7492B4"/>
                </a:solidFill>
              </a:rPr>
              <a:t>compétences managériales </a:t>
            </a:r>
            <a:r>
              <a:rPr lang="fr-FR">
                <a:solidFill>
                  <a:srgbClr val="7492B4"/>
                </a:solidFill>
              </a:rPr>
              <a:t>et se former sur les </a:t>
            </a:r>
            <a:r>
              <a:rPr lang="fr-FR" b="1">
                <a:solidFill>
                  <a:srgbClr val="7492B4"/>
                </a:solidFill>
              </a:rPr>
              <a:t>technologies prometteuses </a:t>
            </a:r>
            <a:r>
              <a:rPr lang="fr-FR">
                <a:solidFill>
                  <a:srgbClr val="7492B4"/>
                </a:solidFill>
              </a:rPr>
              <a:t>afin d’accompagner les entreprises dans les </a:t>
            </a:r>
            <a:r>
              <a:rPr lang="fr-FR" b="1">
                <a:solidFill>
                  <a:srgbClr val="7492B4"/>
                </a:solidFill>
              </a:rPr>
              <a:t>projets innovants</a:t>
            </a:r>
            <a:r>
              <a:rPr lang="fr-FR">
                <a:solidFill>
                  <a:srgbClr val="7492B4"/>
                </a:solidFill>
              </a:rPr>
              <a:t>.</a:t>
            </a:r>
            <a:br>
              <a:rPr lang="fr-FR">
                <a:solidFill>
                  <a:srgbClr val="7492B4"/>
                </a:solidFill>
              </a:rPr>
            </a:br>
            <a:endParaRPr lang="fr-FR">
              <a:solidFill>
                <a:srgbClr val="7492B4"/>
              </a:solidFill>
            </a:endParaRPr>
          </a:p>
          <a:p>
            <a:pPr marL="0" indent="0" algn="ctr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#gestion de projet #management d’équipes #innovation #pilotage #négociation #qualité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>
              <a:solidFill>
                <a:srgbClr val="7492B4"/>
              </a:solidFill>
            </a:endParaRP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>
              <a:solidFill>
                <a:srgbClr val="7492B4"/>
              </a:solidFill>
            </a:endParaRPr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156243" y="157027"/>
            <a:ext cx="3801608" cy="1453408"/>
          </a:xfrm>
        </p:spPr>
        <p:txBody>
          <a:bodyPr/>
          <a:lstStyle/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INGÉNIERIE ET</a:t>
            </a:r>
            <a:br>
              <a:rPr lang="fr-FR" altLang="fr-FR">
                <a:solidFill>
                  <a:schemeClr val="bg1"/>
                </a:solidFill>
              </a:rPr>
            </a:br>
            <a:r>
              <a:rPr lang="fr-FR" altLang="fr-FR">
                <a:solidFill>
                  <a:schemeClr val="bg1"/>
                </a:solidFill>
              </a:rPr>
              <a:t>SCIENCES DE </a:t>
            </a:r>
            <a:br>
              <a:rPr lang="fr-FR" altLang="fr-FR">
                <a:solidFill>
                  <a:schemeClr val="bg1"/>
                </a:solidFill>
              </a:rPr>
            </a:br>
            <a:r>
              <a:rPr lang="fr-FR" altLang="fr-FR">
                <a:solidFill>
                  <a:schemeClr val="bg1"/>
                </a:solidFill>
              </a:rPr>
              <a:t>L’ENTREPRISE</a:t>
            </a:r>
            <a:endParaRPr altLang="fr-FR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EEF34A-CC9F-4CAC-A7B2-1096F16B4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418" y="9236"/>
            <a:ext cx="7564582" cy="619760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10287946" y="-236314"/>
            <a:ext cx="2001838" cy="2001838"/>
          </a:xfrm>
          <a:prstGeom prst="ellipse">
            <a:avLst/>
          </a:prstGeom>
          <a:solidFill>
            <a:srgbClr val="7492B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/>
          </a:p>
        </p:txBody>
      </p:sp>
      <p:sp>
        <p:nvSpPr>
          <p:cNvPr id="9" name="Ellipse 8"/>
          <p:cNvSpPr/>
          <p:nvPr/>
        </p:nvSpPr>
        <p:spPr>
          <a:xfrm>
            <a:off x="10420510" y="1519973"/>
            <a:ext cx="2001838" cy="2001838"/>
          </a:xfrm>
          <a:prstGeom prst="ellipse">
            <a:avLst/>
          </a:prstGeom>
          <a:solidFill>
            <a:srgbClr val="7492B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C627E-66CE-4838-A782-19E0594BC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7598" y="195218"/>
            <a:ext cx="246253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b="1">
                <a:solidFill>
                  <a:srgbClr val="F4F4F4"/>
                </a:solidFill>
              </a:rPr>
              <a:t>EN</a:t>
            </a:r>
            <a:br>
              <a:rPr lang="fr-FR" altLang="fr-FR" b="1">
                <a:solidFill>
                  <a:srgbClr val="F4F4F4"/>
                </a:solidFill>
              </a:rPr>
            </a:br>
            <a:r>
              <a:rPr lang="fr-FR" altLang="fr-FR" sz="3200" b="1">
                <a:solidFill>
                  <a:schemeClr val="accent6">
                    <a:lumMod val="25000"/>
                  </a:schemeClr>
                </a:solidFill>
                <a:latin typeface="Segoe UI" pitchFamily="34" charset="0"/>
              </a:rPr>
              <a:t>3</a:t>
            </a:r>
            <a:r>
              <a:rPr lang="fr-FR" altLang="fr-FR" sz="3200" b="1" baseline="30000">
                <a:solidFill>
                  <a:schemeClr val="accent6">
                    <a:lumMod val="25000"/>
                  </a:schemeClr>
                </a:solidFill>
                <a:latin typeface="Segoe UI" pitchFamily="34" charset="0"/>
              </a:rPr>
              <a:t>e</a:t>
            </a:r>
            <a:r>
              <a:rPr lang="fr-FR" altLang="fr-FR" sz="3200" b="1">
                <a:solidFill>
                  <a:schemeClr val="accent6">
                    <a:lumMod val="25000"/>
                  </a:schemeClr>
                </a:solidFill>
                <a:latin typeface="Segoe UI" pitchFamily="34" charset="0"/>
              </a:rPr>
              <a:t> année</a:t>
            </a:r>
            <a:br>
              <a:rPr lang="fr-FR" altLang="fr-FR" sz="1200" b="1">
                <a:solidFill>
                  <a:schemeClr val="accent6">
                    <a:lumMod val="25000"/>
                  </a:schemeClr>
                </a:solidFill>
              </a:rPr>
            </a:br>
            <a:r>
              <a:rPr lang="fr-FR" altLang="fr-FR" b="1">
                <a:solidFill>
                  <a:schemeClr val="accent6">
                    <a:lumMod val="25000"/>
                  </a:schemeClr>
                </a:solidFill>
              </a:rPr>
              <a:t>uniquement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92AE00-A5CD-4E0A-B7FB-206B4E99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0162" y="1935781"/>
            <a:ext cx="2462534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b="1">
                <a:solidFill>
                  <a:srgbClr val="F4F4F4"/>
                </a:solidFill>
              </a:rPr>
              <a:t>Double diplôme possible avec</a:t>
            </a:r>
            <a:br>
              <a:rPr lang="fr-FR" altLang="fr-FR" b="1">
                <a:solidFill>
                  <a:srgbClr val="F4F4F4"/>
                </a:solidFill>
              </a:rPr>
            </a:br>
            <a:r>
              <a:rPr lang="fr-FR" altLang="fr-FR" sz="3200" b="1">
                <a:solidFill>
                  <a:schemeClr val="accent6">
                    <a:lumMod val="25000"/>
                  </a:schemeClr>
                </a:solidFill>
                <a:latin typeface="Segoe UI" pitchFamily="34" charset="0"/>
              </a:rPr>
              <a:t>IAE</a:t>
            </a:r>
            <a:br>
              <a:rPr lang="fr-FR" altLang="fr-FR" sz="1200" b="1">
                <a:solidFill>
                  <a:schemeClr val="accent6">
                    <a:lumMod val="25000"/>
                  </a:schemeClr>
                </a:solidFill>
              </a:rPr>
            </a:br>
            <a:r>
              <a:rPr lang="fr-FR" altLang="fr-FR" b="1">
                <a:solidFill>
                  <a:schemeClr val="accent6">
                    <a:lumMod val="25000"/>
                  </a:schemeClr>
                </a:solidFill>
              </a:rPr>
              <a:t>de Brest</a:t>
            </a:r>
          </a:p>
        </p:txBody>
      </p:sp>
    </p:spTree>
    <p:extLst>
      <p:ext uri="{BB962C8B-B14F-4D97-AF65-F5344CB8AC3E}">
        <p14:creationId xmlns:p14="http://schemas.microsoft.com/office/powerpoint/2010/main" val="29826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8177213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lang="fr-FR" altLang="fr-FR"/>
              <a:t> À QUI S’ADRESSE LA FORMATION ?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8C3B97-DFE6-4949-BB68-204F58B01C8E}"/>
              </a:ext>
            </a:extLst>
          </p:cNvPr>
          <p:cNvSpPr txBox="1">
            <a:spLocks noChangeArrowheads="1"/>
          </p:cNvSpPr>
          <p:nvPr/>
        </p:nvSpPr>
        <p:spPr>
          <a:xfrm>
            <a:off x="9048205" y="3300565"/>
            <a:ext cx="2717316" cy="1402778"/>
          </a:xfrm>
          <a:prstGeom prst="rect">
            <a:avLst/>
          </a:prstGeom>
          <a:noFill/>
        </p:spPr>
        <p:txBody>
          <a:bodyPr lIns="180000" tIns="46800" rIns="180000" bIns="46800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500"/>
              </a:spcBef>
              <a:buNone/>
            </a:pPr>
            <a:r>
              <a:rPr lang="fr-FR" sz="1600" i="1" dirty="0"/>
              <a:t>Les étudiants en prépa ATS sont invités à postuler :</a:t>
            </a:r>
          </a:p>
          <a:p>
            <a:pPr marL="0" indent="0" eaLnBrk="1" hangingPunct="1">
              <a:spcBef>
                <a:spcPts val="500"/>
              </a:spcBef>
              <a:buNone/>
            </a:pPr>
            <a:endParaRPr lang="fr-FR" sz="1600" i="1" dirty="0"/>
          </a:p>
          <a:p>
            <a:pPr eaLnBrk="1" hangingPunct="1">
              <a:spcBef>
                <a:spcPts val="500"/>
              </a:spcBef>
              <a:buFontTx/>
              <a:buChar char="-"/>
            </a:pPr>
            <a:r>
              <a:rPr lang="fr-FR" sz="1600" i="1" dirty="0"/>
              <a:t>par la voie du concours ATS pour le diplôme en systèmes embarqués </a:t>
            </a:r>
          </a:p>
          <a:p>
            <a:pPr eaLnBrk="1" hangingPunct="1">
              <a:spcBef>
                <a:spcPts val="500"/>
              </a:spcBef>
              <a:buFontTx/>
              <a:buChar char="-"/>
            </a:pPr>
            <a:r>
              <a:rPr lang="fr-FR" sz="1600" i="1" dirty="0"/>
              <a:t>par la voie de l'admission sur dossier pour le diplôme en conception mécanique.</a:t>
            </a:r>
            <a:endParaRPr lang="fr-FR" altLang="fr-FR" sz="1000" dirty="0"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19F5F7-31A2-42C2-BA4E-C8ED5EF9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43" y="773774"/>
            <a:ext cx="7975259" cy="53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2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8861757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lang="fr-FR" altLang="fr-FR"/>
              <a:t>LA PROCÉDURE D’ADMISSION </a:t>
            </a:r>
            <a:r>
              <a:rPr lang="fr-FR" altLang="fr-FR" u="sng">
                <a:solidFill>
                  <a:srgbClr val="ED6B61"/>
                </a:solidFill>
              </a:rPr>
              <a:t>SUR DOSSIER</a:t>
            </a:r>
          </a:p>
        </p:txBody>
      </p:sp>
      <p:sp>
        <p:nvSpPr>
          <p:cNvPr id="13" name="Espace réservé du contenu 2"/>
          <p:cNvSpPr>
            <a:spLocks noGrp="1" noChangeArrowheads="1"/>
          </p:cNvSpPr>
          <p:nvPr>
            <p:ph sz="half" idx="1"/>
          </p:nvPr>
        </p:nvSpPr>
        <p:spPr>
          <a:xfrm>
            <a:off x="1203728" y="1233983"/>
            <a:ext cx="10988272" cy="4975769"/>
          </a:xfrm>
          <a:solidFill>
            <a:srgbClr val="FFFFFF"/>
          </a:solidFill>
        </p:spPr>
        <p:txBody>
          <a:bodyPr lIns="180000" tIns="46800" rIns="72000" bIns="46800" anchor="ctr">
            <a:noAutofit/>
          </a:bodyPr>
          <a:lstStyle/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fr-FR" altLang="fr-FR" sz="2800" b="1" dirty="0"/>
              <a:t>Inscription en ligne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ED6B61"/>
                </a:solidFill>
              </a:rPr>
              <a:t>Du 21 décembre 2023 au 22 février 2024 </a:t>
            </a:r>
            <a:r>
              <a:rPr lang="fr-FR" altLang="fr-FR" dirty="0"/>
              <a:t>sur </a:t>
            </a:r>
            <a:r>
              <a:rPr lang="fr-FR" altLang="fr-FR" dirty="0">
                <a:solidFill>
                  <a:srgbClr val="005E6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www.ensta-bretagne.fr</a:t>
            </a:r>
            <a:br>
              <a:rPr lang="fr-FR" altLang="fr-FR" sz="1800" dirty="0"/>
            </a:br>
            <a:r>
              <a:rPr lang="fr-FR" altLang="fr-FR" sz="1800" dirty="0"/>
              <a:t>(frais de dossier : 30 euros)</a:t>
            </a:r>
            <a:br>
              <a:rPr lang="fr-FR" altLang="fr-FR" sz="1800" dirty="0"/>
            </a:br>
            <a:endParaRPr lang="fr-FR" altLang="fr-FR" sz="1800" dirty="0"/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fr-FR" altLang="fr-FR" sz="2800" b="1" dirty="0"/>
              <a:t>Jury de pré-sélection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fr-FR" altLang="fr-FR" dirty="0"/>
              <a:t>Fin mars, les enseignants sélectionnent les meilleurs dossiers.</a:t>
            </a:r>
          </a:p>
          <a:p>
            <a:pPr marL="307975" lvl="1" indent="0" algn="just" eaLnBrk="1" hangingPunct="1">
              <a:lnSpc>
                <a:spcPct val="80000"/>
              </a:lnSpc>
              <a:buNone/>
            </a:pPr>
            <a:endParaRPr lang="fr-FR" altLang="fr-FR" dirty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fr-FR" altLang="fr-FR" sz="2800" b="1" dirty="0"/>
              <a:t>Admissibilité:</a:t>
            </a:r>
          </a:p>
          <a:p>
            <a:pPr marL="452438" lvl="1" indent="-144463" eaLnBrk="1" hangingPunct="1">
              <a:lnSpc>
                <a:spcPct val="80000"/>
              </a:lnSpc>
            </a:pPr>
            <a:r>
              <a:rPr lang="fr-FR" altLang="fr-FR" dirty="0"/>
              <a:t>Courant avril : entretien avec présentation de votre parcours et de votre projet</a:t>
            </a:r>
          </a:p>
          <a:p>
            <a:pPr marL="452120" lvl="1" indent="-144145" eaLnBrk="1" hangingPunct="1">
              <a:lnSpc>
                <a:spcPct val="80000"/>
              </a:lnSpc>
            </a:pPr>
            <a:r>
              <a:rPr lang="fr-FR" altLang="fr-FR" dirty="0"/>
              <a:t>Mai : Un jury définit les candidats admissibles</a:t>
            </a:r>
            <a:br>
              <a:rPr lang="fr-FR" altLang="fr-FR" dirty="0"/>
            </a:br>
            <a:endParaRPr lang="fr-FR" altLang="fr-FR" dirty="0">
              <a:cs typeface="Calibri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fr-FR" altLang="fr-FR" sz="2800" b="1" dirty="0"/>
              <a:t>Admission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b="1" dirty="0"/>
              <a:t>L’admission définitive </a:t>
            </a:r>
            <a:r>
              <a:rPr lang="fr-FR" dirty="0"/>
              <a:t>est prononcée après </a:t>
            </a:r>
            <a:r>
              <a:rPr lang="fr-FR" b="1" dirty="0"/>
              <a:t>signature </a:t>
            </a:r>
            <a:r>
              <a:rPr lang="fr-FR" dirty="0"/>
              <a:t>d’un contrat d’apprentissage de 3 ans avec une entreprise </a:t>
            </a:r>
            <a:r>
              <a:rPr lang="fr-FR" b="1" dirty="0"/>
              <a:t>avant la rentrée scolaire*</a:t>
            </a:r>
            <a:r>
              <a:rPr lang="fr-FR" dirty="0"/>
              <a:t>, </a:t>
            </a:r>
            <a:r>
              <a:rPr lang="fr-FR" b="1" dirty="0"/>
              <a:t>dans la limite des places disponibles </a:t>
            </a:r>
            <a:r>
              <a:rPr lang="fr-FR" dirty="0"/>
              <a:t>et sous réserve de </a:t>
            </a:r>
            <a:r>
              <a:rPr lang="fr-FR" b="1" dirty="0"/>
              <a:t>l’obtention du BUT2, BUT3, prépa ATS ou L3. </a:t>
            </a:r>
            <a:r>
              <a:rPr lang="fr-FR" sz="1800" i="1" dirty="0"/>
              <a:t>(*</a:t>
            </a:r>
            <a:r>
              <a:rPr lang="fr-FR" sz="1800" b="1" i="1" dirty="0"/>
              <a:t>délai de 3 mois APRÈS la rentrée </a:t>
            </a:r>
            <a:r>
              <a:rPr lang="fr-FR" sz="1800" i="1" dirty="0"/>
              <a:t>pour signer un contrat d’apprentissage pour le concours ATS)</a:t>
            </a:r>
            <a:endParaRPr lang="fr-FR" altLang="fr-FR" b="1" i="1" dirty="0"/>
          </a:p>
          <a:p>
            <a:pPr lvl="1" eaLnBrk="1" hangingPunct="1">
              <a:lnSpc>
                <a:spcPct val="80000"/>
              </a:lnSpc>
            </a:pPr>
            <a:endParaRPr lang="fr-FR" altLang="fr-FR" b="1" dirty="0"/>
          </a:p>
        </p:txBody>
      </p:sp>
      <p:cxnSp>
        <p:nvCxnSpPr>
          <p:cNvPr id="3" name="Connecteur droit 2"/>
          <p:cNvCxnSpPr/>
          <p:nvPr/>
        </p:nvCxnSpPr>
        <p:spPr>
          <a:xfrm flipH="1">
            <a:off x="1417459" y="1337737"/>
            <a:ext cx="10207" cy="4489857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469551" y="771295"/>
            <a:ext cx="1895816" cy="589686"/>
            <a:chOff x="469551" y="1042894"/>
            <a:chExt cx="1895816" cy="589686"/>
          </a:xfrm>
        </p:grpSpPr>
        <p:sp>
          <p:nvSpPr>
            <p:cNvPr id="7" name="Ellipse 6"/>
            <p:cNvSpPr/>
            <p:nvPr/>
          </p:nvSpPr>
          <p:spPr>
            <a:xfrm>
              <a:off x="1101653" y="1042894"/>
              <a:ext cx="631612" cy="589686"/>
            </a:xfrm>
            <a:prstGeom prst="ellipse">
              <a:avLst/>
            </a:prstGeom>
            <a:solidFill>
              <a:srgbClr val="7492B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69551" y="1045350"/>
              <a:ext cx="18958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ctr" eaLnBrk="1" hangingPunct="1"/>
              <a:r>
                <a:rPr lang="fr-FR" altLang="fr-FR" sz="3200" b="1">
                  <a:solidFill>
                    <a:srgbClr val="ED6B61"/>
                  </a:solidFill>
                  <a:latin typeface="Segoe UI"/>
                  <a:cs typeface="Segoe UI"/>
                </a:rPr>
                <a:t>1</a:t>
              </a:r>
              <a:endParaRPr lang="fr-FR" altLang="fr-FR" b="1">
                <a:solidFill>
                  <a:srgbClr val="ED6B61"/>
                </a:solidFill>
                <a:latin typeface="Segoe UI"/>
                <a:cs typeface="Segoe UI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79758" y="2003249"/>
            <a:ext cx="1895816" cy="589686"/>
            <a:chOff x="479758" y="2274848"/>
            <a:chExt cx="1895816" cy="589686"/>
          </a:xfrm>
        </p:grpSpPr>
        <p:sp>
          <p:nvSpPr>
            <p:cNvPr id="9" name="Ellipse 8"/>
            <p:cNvSpPr/>
            <p:nvPr/>
          </p:nvSpPr>
          <p:spPr>
            <a:xfrm>
              <a:off x="1111860" y="2274848"/>
              <a:ext cx="631612" cy="589686"/>
            </a:xfrm>
            <a:prstGeom prst="ellipse">
              <a:avLst/>
            </a:prstGeom>
            <a:solidFill>
              <a:srgbClr val="7492B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79758" y="2277304"/>
              <a:ext cx="18958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ctr" eaLnBrk="1" hangingPunct="1"/>
              <a:r>
                <a:rPr lang="fr-FR" altLang="fr-FR" sz="3200" b="1">
                  <a:solidFill>
                    <a:srgbClr val="ED6B61"/>
                  </a:solidFill>
                  <a:latin typeface="Segoe UI"/>
                  <a:cs typeface="Segoe UI"/>
                </a:rPr>
                <a:t>2</a:t>
              </a:r>
              <a:endParaRPr lang="fr-FR" altLang="fr-FR" b="1">
                <a:solidFill>
                  <a:srgbClr val="ED6B6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03613" y="3019497"/>
            <a:ext cx="1895816" cy="589686"/>
            <a:chOff x="503613" y="3291096"/>
            <a:chExt cx="1895816" cy="589686"/>
          </a:xfrm>
        </p:grpSpPr>
        <p:sp>
          <p:nvSpPr>
            <p:cNvPr id="11" name="Ellipse 10"/>
            <p:cNvSpPr/>
            <p:nvPr/>
          </p:nvSpPr>
          <p:spPr>
            <a:xfrm>
              <a:off x="1131914" y="3291096"/>
              <a:ext cx="631612" cy="589686"/>
            </a:xfrm>
            <a:prstGeom prst="ellipse">
              <a:avLst/>
            </a:prstGeom>
            <a:solidFill>
              <a:srgbClr val="7492B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03613" y="3296007"/>
              <a:ext cx="18958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ctr" eaLnBrk="1" hangingPunct="1"/>
              <a:r>
                <a:rPr lang="fr-FR" altLang="fr-FR" sz="3200" b="1">
                  <a:solidFill>
                    <a:srgbClr val="ED6B61"/>
                  </a:solidFill>
                  <a:latin typeface="Segoe UI"/>
                  <a:cs typeface="Segoe UI"/>
                </a:rPr>
                <a:t>3</a:t>
              </a:r>
              <a:endParaRPr lang="fr-FR" altLang="fr-FR" b="1">
                <a:solidFill>
                  <a:srgbClr val="ED6B61"/>
                </a:solidFill>
                <a:latin typeface="Segoe UI"/>
                <a:cs typeface="Segoe UI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99812" y="4614624"/>
            <a:ext cx="1895816" cy="589686"/>
            <a:chOff x="479758" y="2274848"/>
            <a:chExt cx="1895816" cy="589686"/>
          </a:xfrm>
        </p:grpSpPr>
        <p:sp>
          <p:nvSpPr>
            <p:cNvPr id="23" name="Ellipse 22"/>
            <p:cNvSpPr/>
            <p:nvPr/>
          </p:nvSpPr>
          <p:spPr>
            <a:xfrm>
              <a:off x="1111860" y="2274848"/>
              <a:ext cx="631612" cy="589686"/>
            </a:xfrm>
            <a:prstGeom prst="ellipse">
              <a:avLst/>
            </a:prstGeom>
            <a:solidFill>
              <a:srgbClr val="7492B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b="1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79758" y="2277304"/>
              <a:ext cx="18958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ctr" eaLnBrk="1" hangingPunct="1"/>
              <a:r>
                <a:rPr lang="fr-FR" altLang="fr-FR" sz="3200" b="1">
                  <a:solidFill>
                    <a:srgbClr val="ED6B61"/>
                  </a:solidFill>
                  <a:latin typeface="Segoe UI"/>
                  <a:cs typeface="Segoe UI"/>
                </a:rPr>
                <a:t>4</a:t>
              </a:r>
              <a:endParaRPr lang="fr-FR" altLang="fr-FR" b="1">
                <a:solidFill>
                  <a:srgbClr val="ED6B61"/>
                </a:solidFill>
                <a:latin typeface="Segoe UI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6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10746972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lang="fr-FR" altLang="fr-FR"/>
              <a:t>LA PROCÉDURE D’ADMISSION SUR </a:t>
            </a:r>
            <a:r>
              <a:rPr lang="fr-FR" altLang="fr-FR" u="sng">
                <a:solidFill>
                  <a:srgbClr val="ED6B61"/>
                </a:solidFill>
              </a:rPr>
              <a:t>CONCOURS ATS</a:t>
            </a:r>
          </a:p>
        </p:txBody>
      </p:sp>
      <p:sp>
        <p:nvSpPr>
          <p:cNvPr id="13" name="Espace réservé du contenu 2"/>
          <p:cNvSpPr>
            <a:spLocks noGrp="1" noChangeArrowheads="1"/>
          </p:cNvSpPr>
          <p:nvPr>
            <p:ph sz="half" idx="1"/>
          </p:nvPr>
        </p:nvSpPr>
        <p:spPr>
          <a:xfrm>
            <a:off x="357265" y="1151301"/>
            <a:ext cx="10988272" cy="4975769"/>
          </a:xfrm>
          <a:solidFill>
            <a:srgbClr val="FFFFFF"/>
          </a:solidFill>
        </p:spPr>
        <p:txBody>
          <a:bodyPr lIns="180000" tIns="46800" rIns="72000" bIns="46800" anchor="ctr">
            <a:no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fr-FR" altLang="fr-FR" sz="2800" b="1" dirty="0"/>
              <a:t>Procédure et notice disponibles sur le site du concours ATS</a:t>
            </a:r>
          </a:p>
          <a:p>
            <a:pPr algn="just" eaLnBrk="1" hangingPunct="1">
              <a:lnSpc>
                <a:spcPct val="80000"/>
              </a:lnSpc>
            </a:pPr>
            <a:r>
              <a:rPr lang="fr-FR" sz="2800" b="1" dirty="0"/>
              <a:t>L’admission définitive </a:t>
            </a:r>
            <a:r>
              <a:rPr lang="fr-FR" sz="2800" dirty="0"/>
              <a:t>est prononcée </a:t>
            </a:r>
            <a:r>
              <a:rPr lang="fr-FR" sz="2800" u="sng" dirty="0"/>
              <a:t>après </a:t>
            </a:r>
            <a:r>
              <a:rPr lang="fr-FR" sz="2800" b="1" u="sng" dirty="0"/>
              <a:t>signature</a:t>
            </a:r>
            <a:r>
              <a:rPr lang="fr-FR" sz="2800" b="1" dirty="0"/>
              <a:t> </a:t>
            </a:r>
            <a:r>
              <a:rPr lang="fr-FR" sz="2800" dirty="0"/>
              <a:t>d’un contrat d’apprentissage de 3 ans avec une entreprise </a:t>
            </a:r>
            <a:r>
              <a:rPr lang="fr-FR" sz="2800" b="1" dirty="0"/>
              <a:t>avant la rentrée scolaire</a:t>
            </a:r>
            <a:r>
              <a:rPr lang="fr-FR" sz="2800" dirty="0"/>
              <a:t>, </a:t>
            </a:r>
            <a:r>
              <a:rPr lang="fr-FR" sz="2800" b="1" dirty="0"/>
              <a:t>dans la limite des places disponibles.</a:t>
            </a:r>
            <a:endParaRPr lang="fr-FR" altLang="fr-FR" sz="2800" b="1" dirty="0"/>
          </a:p>
          <a:p>
            <a:pPr marL="457200" indent="-457200" algn="just" eaLnBrk="1" hangingPunct="1">
              <a:lnSpc>
                <a:spcPct val="80000"/>
              </a:lnSpc>
              <a:buFont typeface="+mj-lt"/>
              <a:buAutoNum type="arabicPeriod"/>
            </a:pPr>
            <a:endParaRPr lang="fr-FR" alt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0867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 noChangeArrowheads="1"/>
          </p:cNvSpPr>
          <p:nvPr>
            <p:ph type="title"/>
          </p:nvPr>
        </p:nvSpPr>
        <p:spPr>
          <a:xfrm>
            <a:off x="364130" y="85110"/>
            <a:ext cx="13324574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lang="fr-FR" altLang="fr-FR"/>
              <a:t>DÉCROCHER UN CONTRAT, UN COACHING PERSONNALISÉ</a:t>
            </a:r>
          </a:p>
        </p:txBody>
      </p:sp>
      <p:sp>
        <p:nvSpPr>
          <p:cNvPr id="13" name="Espace réservé du contenu 2"/>
          <p:cNvSpPr>
            <a:spLocks noGrp="1" noChangeArrowheads="1"/>
          </p:cNvSpPr>
          <p:nvPr>
            <p:ph sz="half" idx="1"/>
          </p:nvPr>
        </p:nvSpPr>
        <p:spPr>
          <a:xfrm>
            <a:off x="5622878" y="1670050"/>
            <a:ext cx="6338935" cy="3902689"/>
          </a:xfrm>
          <a:solidFill>
            <a:srgbClr val="005E6A"/>
          </a:solidFill>
        </p:spPr>
        <p:txBody>
          <a:bodyPr lIns="180000" tIns="46800" rIns="72000" bIns="46800" anchor="ctr"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fr-FR">
                <a:solidFill>
                  <a:schemeClr val="bg1"/>
                </a:solidFill>
              </a:rPr>
              <a:t>• ACCOMPAGNEMENT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r-FR">
                <a:solidFill>
                  <a:schemeClr val="bg1"/>
                </a:solidFill>
              </a:rPr>
              <a:t>• JOB MEETING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r-FR">
                <a:solidFill>
                  <a:schemeClr val="bg1"/>
                </a:solidFill>
              </a:rPr>
              <a:t>• SIMULATION D'ENTRETIENS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r-FR">
                <a:solidFill>
                  <a:schemeClr val="bg1"/>
                </a:solidFill>
              </a:rPr>
              <a:t>• SITE WEB DÉDIÉ AUX ADMISSIBLES </a:t>
            </a:r>
            <a:br>
              <a:rPr lang="fr-FR">
                <a:solidFill>
                  <a:schemeClr val="bg1"/>
                </a:solidFill>
              </a:rPr>
            </a:br>
            <a:br>
              <a:rPr lang="fr-FR">
                <a:solidFill>
                  <a:schemeClr val="bg1"/>
                </a:solidFill>
              </a:rPr>
            </a:br>
            <a:r>
              <a:rPr lang="fr-FR" sz="2000">
                <a:solidFill>
                  <a:schemeClr val="bg1"/>
                </a:solidFill>
              </a:rPr>
              <a:t>Une plate-forme en ligne accessible uniquement aux candidats ayant réussi avec succès les épreuves orales, vous propose des offres d’emplois en ligne, conseils, témoignages...</a:t>
            </a:r>
            <a:endParaRPr lang="fr-FR" altLang="fr-FR" sz="1400" b="1">
              <a:solidFill>
                <a:schemeClr val="bg1"/>
              </a:solidFill>
            </a:endParaRPr>
          </a:p>
        </p:txBody>
      </p:sp>
      <p:pic>
        <p:nvPicPr>
          <p:cNvPr id="35847" name="Image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27797" y="1670050"/>
            <a:ext cx="6128666" cy="390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677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isocèle 43"/>
          <p:cNvSpPr/>
          <p:nvPr/>
        </p:nvSpPr>
        <p:spPr>
          <a:xfrm rot="6058886">
            <a:off x="4975225" y="2370138"/>
            <a:ext cx="2636837" cy="5373688"/>
          </a:xfrm>
          <a:prstGeom prst="triangle">
            <a:avLst>
              <a:gd name="adj" fmla="val 57019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411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11707813" cy="1473200"/>
          </a:xfrm>
        </p:spPr>
        <p:txBody>
          <a:bodyPr/>
          <a:lstStyle/>
          <a:p>
            <a:pPr eaLnBrk="1" hangingPunct="1"/>
            <a:r>
              <a:rPr altLang="fr-FR"/>
              <a:t>EXEMPLES D’ENTREPRISES</a:t>
            </a:r>
            <a:br>
              <a:rPr altLang="fr-FR"/>
            </a:br>
            <a:r>
              <a:rPr altLang="fr-FR"/>
              <a:t>QUI EMPLOIENT DES APPRENTIS</a:t>
            </a:r>
          </a:p>
        </p:txBody>
      </p:sp>
      <p:pic>
        <p:nvPicPr>
          <p:cNvPr id="14" name="Imag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2465" y="2858644"/>
            <a:ext cx="1424401" cy="9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21" descr="Une image contenant objet&#10;&#10;Description générée automatique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8419" y="1738313"/>
            <a:ext cx="15113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73" y="3606919"/>
            <a:ext cx="1096963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 4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643" y="1150105"/>
            <a:ext cx="16954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 5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49" y="1707215"/>
            <a:ext cx="19272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Image 59" descr="Une image contenant objet, horloge&#10;&#10;Description générée automatiquement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0" y="4779896"/>
            <a:ext cx="8620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Image 6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44885" y="3510165"/>
            <a:ext cx="1239026" cy="57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 6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764" y="3143394"/>
            <a:ext cx="12954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Image 7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93584" y="5450467"/>
            <a:ext cx="1596636" cy="82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riangle isocèle 31"/>
          <p:cNvSpPr/>
          <p:nvPr/>
        </p:nvSpPr>
        <p:spPr>
          <a:xfrm rot="16881403" flipH="1">
            <a:off x="4415632" y="292894"/>
            <a:ext cx="3465512" cy="63055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375275" y="3209925"/>
            <a:ext cx="259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altLang="fr-FR" sz="6000" b="1">
                <a:solidFill>
                  <a:schemeClr val="bg1"/>
                </a:solidFill>
                <a:latin typeface="Segoe UI" pitchFamily="34" charset="0"/>
              </a:rPr>
              <a:t>France</a:t>
            </a:r>
            <a:endParaRPr lang="fr-FR" altLang="fr-FR" sz="6000" b="1">
              <a:solidFill>
                <a:schemeClr val="bg1"/>
              </a:solidFill>
              <a:latin typeface="Segoe UI" pitchFamily="34" charset="0"/>
            </a:endParaRPr>
          </a:p>
        </p:txBody>
      </p:sp>
      <p:grpSp>
        <p:nvGrpSpPr>
          <p:cNvPr id="34" name="Groupe 33"/>
          <p:cNvGrpSpPr>
            <a:grpSpLocks/>
          </p:cNvGrpSpPr>
          <p:nvPr/>
        </p:nvGrpSpPr>
        <p:grpSpPr bwMode="auto">
          <a:xfrm>
            <a:off x="3949700" y="2522538"/>
            <a:ext cx="3917950" cy="1027112"/>
            <a:chOff x="2836487" y="1551249"/>
            <a:chExt cx="3917713" cy="1028027"/>
          </a:xfrm>
        </p:grpSpPr>
        <p:sp>
          <p:nvSpPr>
            <p:cNvPr id="17440" name="Rectangle 34"/>
            <p:cNvSpPr>
              <a:spLocks noChangeArrowheads="1"/>
            </p:cNvSpPr>
            <p:nvPr/>
          </p:nvSpPr>
          <p:spPr bwMode="auto">
            <a:xfrm>
              <a:off x="2836487" y="1563613"/>
              <a:ext cx="567784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fr-FR" sz="6000">
                  <a:solidFill>
                    <a:srgbClr val="EFB6AB"/>
                  </a:solidFill>
                </a:rPr>
                <a:t>&gt;</a:t>
              </a:r>
              <a:endParaRPr lang="fr-FR" altLang="fr-FR" sz="4800">
                <a:solidFill>
                  <a:srgbClr val="EFB6AB"/>
                </a:solidFill>
              </a:endParaRPr>
            </a:p>
          </p:txBody>
        </p:sp>
        <p:sp>
          <p:nvSpPr>
            <p:cNvPr id="17441" name="Rectangle 35"/>
            <p:cNvSpPr>
              <a:spLocks noChangeArrowheads="1"/>
            </p:cNvSpPr>
            <p:nvPr/>
          </p:nvSpPr>
          <p:spPr bwMode="auto">
            <a:xfrm>
              <a:off x="3287545" y="1551249"/>
              <a:ext cx="346665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altLang="fr-FR" sz="6000" b="1">
                  <a:solidFill>
                    <a:srgbClr val="EFB6AB"/>
                  </a:solidFill>
                  <a:latin typeface="Segoe UI" pitchFamily="34" charset="0"/>
                </a:rPr>
                <a:t>1000</a:t>
              </a:r>
              <a:r>
                <a:rPr lang="fr-FR" altLang="fr-FR" sz="2400" b="1">
                  <a:solidFill>
                    <a:srgbClr val="EFB6AB"/>
                  </a:solidFill>
                  <a:latin typeface="Segoe UI" pitchFamily="34" charset="0"/>
                </a:rPr>
                <a:t> </a:t>
              </a:r>
              <a:r>
                <a:rPr lang="fr-FR" altLang="fr-FR" sz="2400">
                  <a:solidFill>
                    <a:srgbClr val="EFB6AB"/>
                  </a:solidFill>
                </a:rPr>
                <a:t>partenaires</a:t>
              </a:r>
            </a:p>
          </p:txBody>
        </p: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551613" y="3944938"/>
            <a:ext cx="2716212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60000"/>
              </a:lnSpc>
            </a:pPr>
            <a:r>
              <a:rPr lang="en-GB" altLang="fr-FR" sz="2400">
                <a:solidFill>
                  <a:schemeClr val="bg1"/>
                </a:solidFill>
              </a:rPr>
              <a:t>et dans le</a:t>
            </a:r>
          </a:p>
          <a:p>
            <a:pPr eaLnBrk="1" hangingPunct="1">
              <a:lnSpc>
                <a:spcPct val="60000"/>
              </a:lnSpc>
            </a:pPr>
            <a:r>
              <a:rPr lang="en-GB" altLang="fr-FR" sz="6000" b="1">
                <a:solidFill>
                  <a:schemeClr val="bg1"/>
                </a:solidFill>
                <a:latin typeface="Segoe UI" pitchFamily="34" charset="0"/>
              </a:rPr>
              <a:t>monde</a:t>
            </a:r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067300" y="3194050"/>
            <a:ext cx="50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GB" altLang="fr-FR" sz="2400" err="1">
                <a:solidFill>
                  <a:schemeClr val="bg1"/>
                </a:solidFill>
              </a:rPr>
              <a:t>en</a:t>
            </a:r>
            <a:endParaRPr lang="fr-FR" altLang="fr-FR" err="1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3745801" y="3991061"/>
            <a:ext cx="3564163" cy="172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z="2200">
                <a:solidFill>
                  <a:schemeClr val="bg1"/>
                </a:solidFill>
              </a:rPr>
              <a:t>très impliqués </a:t>
            </a:r>
            <a:br>
              <a:rPr lang="fr-FR" altLang="fr-FR" sz="2200">
                <a:solidFill>
                  <a:schemeClr val="bg1"/>
                </a:solidFill>
              </a:rPr>
            </a:br>
            <a:r>
              <a:rPr lang="fr-FR" altLang="fr-FR" sz="2200">
                <a:solidFill>
                  <a:schemeClr val="bg1"/>
                </a:solidFill>
              </a:rPr>
              <a:t>dans la formation :</a:t>
            </a:r>
            <a:br>
              <a:rPr lang="fr-FR" altLang="fr-FR" sz="2200">
                <a:solidFill>
                  <a:schemeClr val="bg1"/>
                </a:solidFill>
              </a:rPr>
            </a:br>
            <a:r>
              <a:rPr lang="fr-FR" altLang="fr-FR" sz="2200" b="1">
                <a:solidFill>
                  <a:schemeClr val="bg1"/>
                </a:solidFill>
              </a:rPr>
              <a:t>intervenants,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200" b="1">
                <a:solidFill>
                  <a:schemeClr val="bg1"/>
                </a:solidFill>
              </a:rPr>
              <a:t>projets d’application semestriels, jurys, stages, apprentissage…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483" y="1677773"/>
            <a:ext cx="1438661" cy="7923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261" y="4248065"/>
            <a:ext cx="1354558" cy="2573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68" y="4940957"/>
            <a:ext cx="600556" cy="6190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494" y="4572001"/>
            <a:ext cx="2485619" cy="4776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63" y="4167981"/>
            <a:ext cx="920902" cy="6119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742" y="2432213"/>
            <a:ext cx="1393273" cy="5560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617" y="1065613"/>
            <a:ext cx="1516787" cy="15167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982" y="5071864"/>
            <a:ext cx="1191894" cy="5346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367026-3DF0-40C1-8E02-DA5FD8DF1D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73306" y="3642321"/>
            <a:ext cx="1096963" cy="53949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80E2FB-FD81-412F-81CD-BE25447045F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31373" y="905490"/>
            <a:ext cx="1354493" cy="6439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EDD1833-1078-493A-8252-0A02A6950D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12654" y="5174223"/>
            <a:ext cx="914400" cy="3139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992D2D-4A92-452C-80D0-55FF6DE35C6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76653" y="5362643"/>
            <a:ext cx="1053766" cy="55487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458D263-8647-4AA1-B6CC-DAC4D8813A0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5992" y="5854101"/>
            <a:ext cx="1542724" cy="32226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763C17-89F5-438C-B630-7954FDF71CB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59891" y="4446224"/>
            <a:ext cx="1272619" cy="44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2" grpId="0" animBg="1"/>
      <p:bldP spid="33" grpId="0"/>
      <p:bldP spid="40" grpId="0"/>
      <p:bldP spid="41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144963" y="1673225"/>
            <a:ext cx="7818437" cy="3911600"/>
          </a:xfrm>
          <a:solidFill>
            <a:srgbClr val="FFFFFF"/>
          </a:solidFill>
        </p:spPr>
        <p:txBody>
          <a:bodyPr lIns="180000" tIns="46800" rIns="180000" rtlCol="0" anchor="t">
            <a:noAutofit/>
          </a:bodyPr>
          <a:lstStyle/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fr-FR" b="1" dirty="0">
                <a:solidFill>
                  <a:srgbClr val="ED6B61"/>
                </a:solidFill>
                <a:latin typeface="Segoe UI" panose="020B0502040204020203" pitchFamily="34" charset="0"/>
              </a:rPr>
              <a:t>MISSIONS</a:t>
            </a:r>
            <a:endParaRPr lang="en-US" dirty="0">
              <a:solidFill>
                <a:srgbClr val="ED6B61"/>
              </a:solidFill>
            </a:endParaRPr>
          </a:p>
          <a:p>
            <a:pPr lvl="1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 dirty="0"/>
              <a:t>Former des ingénieurs </a:t>
            </a:r>
            <a:r>
              <a:rPr lang="fr-FR" dirty="0"/>
              <a:t>et des experts opérationnels</a:t>
            </a:r>
          </a:p>
          <a:p>
            <a:pPr lvl="1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Conduire des </a:t>
            </a:r>
            <a:r>
              <a:rPr lang="fr-FR" b="1" dirty="0"/>
              <a:t>recherches</a:t>
            </a:r>
            <a:r>
              <a:rPr lang="fr-FR" dirty="0"/>
              <a:t> appliquées</a:t>
            </a:r>
          </a:p>
          <a:p>
            <a:pPr lvl="1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dirty="0"/>
              <a:t>Contribuer à l’</a:t>
            </a:r>
            <a:r>
              <a:rPr lang="fr-FR" b="1" dirty="0"/>
              <a:t>innovation</a:t>
            </a:r>
            <a:r>
              <a:rPr lang="fr-FR" dirty="0"/>
              <a:t> dans de nombreux secteurs d’activités</a:t>
            </a:r>
          </a:p>
          <a:p>
            <a:pPr marL="0" indent="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endParaRPr lang="fr-FR" dirty="0"/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11722100" cy="1325563"/>
          </a:xfrm>
        </p:spPr>
        <p:txBody>
          <a:bodyPr/>
          <a:lstStyle/>
          <a:p>
            <a:pPr eaLnBrk="1" hangingPunct="1"/>
            <a:r>
              <a:rPr altLang="fr-FR"/>
              <a:t>UNE ÉCOLE</a:t>
            </a:r>
            <a:r>
              <a:rPr lang="fr-FR" altLang="fr-FR"/>
              <a:t> DE RANG MONDIAL</a:t>
            </a:r>
            <a:endParaRPr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581305-AEE1-4FE2-80BA-CF4B415E11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73224"/>
            <a:ext cx="3911601" cy="3911601"/>
          </a:xfrm>
          <a:prstGeom prst="rect">
            <a:avLst/>
          </a:prstGeom>
        </p:spPr>
      </p:pic>
      <p:sp>
        <p:nvSpPr>
          <p:cNvPr id="14" name="Espace réservé du contenu 2"/>
          <p:cNvSpPr>
            <a:spLocks noGrp="1"/>
          </p:cNvSpPr>
          <p:nvPr>
            <p:ph sz="half" idx="1"/>
          </p:nvPr>
        </p:nvSpPr>
        <p:spPr>
          <a:xfrm>
            <a:off x="5178424" y="3860295"/>
            <a:ext cx="6125795" cy="1724530"/>
          </a:xfrm>
          <a:noFill/>
        </p:spPr>
        <p:txBody>
          <a:bodyPr lIns="180000" tIns="46800" rIns="180000" numCol="2" rtlCol="0" anchor="ctr">
            <a:no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fr-FR" sz="1100"/>
              <a:t>INDUSTRIE NAVALE</a:t>
            </a:r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fr-FR" sz="1100"/>
              <a:t>ÉNERGIE OFFSHORE</a:t>
            </a:r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fr-FR" sz="1100"/>
              <a:t>TECHNOLOGIES NUMÉRIQUES, </a:t>
            </a:r>
            <a:br>
              <a:rPr lang="fr-FR" sz="1100"/>
            </a:br>
            <a:r>
              <a:rPr lang="fr-FR" sz="1100"/>
              <a:t>ROBOTIQUE, CYBERSÉCURITÉ, IA</a:t>
            </a:r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fr-FR" sz="1100"/>
              <a:t>AÉRONAUTIQUE ET ESPACE</a:t>
            </a:r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fr-FR" sz="1100"/>
              <a:t>INDUSTRIE AUTOMOBILE</a:t>
            </a:r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fr-FR" sz="1100"/>
              <a:t>ENSEIGNEMENT / RECHERCHE</a:t>
            </a:r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fr-FR" sz="1100"/>
              <a:t>DÉFENSE / SÉCURITÉ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B9D78D-34A7-4B87-83F0-94EE4953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80" y="3860295"/>
            <a:ext cx="453838" cy="33514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1C277F-3307-4F71-9E1D-601C876CEC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662" y="4195437"/>
            <a:ext cx="303256" cy="3907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36AE335-8D6F-4FB8-B639-05621AC1F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560" y="4662722"/>
            <a:ext cx="442673" cy="389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ED27BCD-73B6-4292-8225-3C478D9C03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438" y="5156700"/>
            <a:ext cx="361814" cy="3109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BD3A2C3-74AB-4658-B8D8-9B7D2C83F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6853" y="3906332"/>
            <a:ext cx="434348" cy="2873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E3C7A95-2E0C-4FB4-8EE7-AB0BDDAD6F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853" y="4304431"/>
            <a:ext cx="434350" cy="28174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45A8A24-DFC9-47F2-B622-891723467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513" y="4667808"/>
            <a:ext cx="617030" cy="341181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000400" y="3766455"/>
            <a:ext cx="5458692" cy="1809317"/>
          </a:xfrm>
          <a:prstGeom prst="round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726" y="3658609"/>
            <a:ext cx="1927897" cy="191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Espace réservé du contenu 5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4688" y="1671396"/>
            <a:ext cx="1945050" cy="192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241300" y="726228"/>
            <a:ext cx="1162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5E6A"/>
                </a:solidFill>
              </a:rPr>
              <a:t>Etablissement public sous tutelle de la Direction Générale de l’Armement, Ministère des Armées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D45D3C-D88D-46F1-B660-9A3AB2EE90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9747" y="232823"/>
            <a:ext cx="1053751" cy="11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3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282825" cy="6223000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riangle isocèle 37"/>
          <p:cNvSpPr/>
          <p:nvPr/>
        </p:nvSpPr>
        <p:spPr>
          <a:xfrm rot="16200000" flipV="1">
            <a:off x="-501520" y="520000"/>
            <a:ext cx="6281738" cy="5338763"/>
          </a:xfrm>
          <a:prstGeom prst="triangle">
            <a:avLst>
              <a:gd name="adj" fmla="val 0"/>
            </a:avLst>
          </a:prstGeom>
          <a:solidFill>
            <a:schemeClr val="tx2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036" name="Image 6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2825" y="0"/>
            <a:ext cx="9909175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riangle isocèle 33"/>
          <p:cNvSpPr/>
          <p:nvPr/>
        </p:nvSpPr>
        <p:spPr>
          <a:xfrm rot="5400000">
            <a:off x="808831" y="-1042194"/>
            <a:ext cx="2332038" cy="3949700"/>
          </a:xfrm>
          <a:prstGeom prst="triangle">
            <a:avLst>
              <a:gd name="adj" fmla="val 96389"/>
            </a:avLst>
          </a:prstGeom>
          <a:solidFill>
            <a:srgbClr val="FF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8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6159500" cy="1325563"/>
          </a:xfrm>
        </p:spPr>
        <p:txBody>
          <a:bodyPr/>
          <a:lstStyle/>
          <a:p>
            <a:pPr lvl="0" eaLnBrk="1" hangingPunct="1">
              <a:lnSpc>
                <a:spcPct val="80000"/>
              </a:lnSpc>
              <a:defRPr/>
            </a:pPr>
            <a:r>
              <a:rPr lang="fr-FR" altLang="fr-FR">
                <a:solidFill>
                  <a:schemeClr val="bg1"/>
                </a:solidFill>
              </a:rPr>
              <a:t>UNE VIE ÉTUDIANTE STIMULANTE</a:t>
            </a:r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44039" name="Groupe 89"/>
          <p:cNvGrpSpPr>
            <a:grpSpLocks/>
          </p:cNvGrpSpPr>
          <p:nvPr/>
        </p:nvGrpSpPr>
        <p:grpSpPr bwMode="auto">
          <a:xfrm>
            <a:off x="-106363" y="177800"/>
            <a:ext cx="684213" cy="63500"/>
            <a:chOff x="-106176" y="178453"/>
            <a:chExt cx="684000" cy="63547"/>
          </a:xfrm>
        </p:grpSpPr>
        <p:sp>
          <p:nvSpPr>
            <p:cNvPr id="91" name="Rectangle 90"/>
            <p:cNvSpPr/>
            <p:nvPr/>
          </p:nvSpPr>
          <p:spPr>
            <a:xfrm rot="19098284">
              <a:off x="38242" y="205461"/>
              <a:ext cx="534821" cy="36539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19098284">
              <a:off x="-106176" y="178453"/>
              <a:ext cx="684000" cy="11121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Triangle isocèle 34"/>
          <p:cNvSpPr/>
          <p:nvPr/>
        </p:nvSpPr>
        <p:spPr>
          <a:xfrm rot="15717210">
            <a:off x="1723231" y="3491707"/>
            <a:ext cx="1635125" cy="4065588"/>
          </a:xfrm>
          <a:prstGeom prst="triangle">
            <a:avLst>
              <a:gd name="adj" fmla="val 84936"/>
            </a:avLst>
          </a:prstGeom>
          <a:solidFill>
            <a:srgbClr val="EFB6A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riangle isocèle 36"/>
          <p:cNvSpPr/>
          <p:nvPr/>
        </p:nvSpPr>
        <p:spPr>
          <a:xfrm rot="16200000">
            <a:off x="6161881" y="192882"/>
            <a:ext cx="2287587" cy="9772650"/>
          </a:xfrm>
          <a:prstGeom prst="triangle">
            <a:avLst>
              <a:gd name="adj" fmla="val 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042" name="Groupe 8"/>
          <p:cNvGrpSpPr>
            <a:grpSpLocks/>
          </p:cNvGrpSpPr>
          <p:nvPr/>
        </p:nvGrpSpPr>
        <p:grpSpPr bwMode="auto">
          <a:xfrm rot="158174">
            <a:off x="9072563" y="4416425"/>
            <a:ext cx="2508250" cy="1668463"/>
            <a:chOff x="8991650" y="4480446"/>
            <a:chExt cx="2508952" cy="1667408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2351" y="4537322"/>
              <a:ext cx="1954243" cy="1610531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1650" y="4480446"/>
              <a:ext cx="2508952" cy="1667408"/>
            </a:xfrm>
            <a:prstGeom prst="triangle">
              <a:avLst>
                <a:gd name="adj" fmla="val 13272"/>
              </a:avLst>
            </a:prstGeom>
          </p:spPr>
        </p:pic>
      </p:grpSp>
      <p:grpSp>
        <p:nvGrpSpPr>
          <p:cNvPr id="44043" name="Groupe 6"/>
          <p:cNvGrpSpPr>
            <a:grpSpLocks/>
          </p:cNvGrpSpPr>
          <p:nvPr/>
        </p:nvGrpSpPr>
        <p:grpSpPr bwMode="auto">
          <a:xfrm rot="-350253">
            <a:off x="5572125" y="4283075"/>
            <a:ext cx="3267075" cy="1666875"/>
            <a:chOff x="5677140" y="4224606"/>
            <a:chExt cx="3268128" cy="1667408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0642" y="4338228"/>
              <a:ext cx="2944732" cy="153056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7140" y="4224606"/>
              <a:ext cx="3268128" cy="1667408"/>
            </a:xfrm>
            <a:prstGeom prst="triangle">
              <a:avLst>
                <a:gd name="adj" fmla="val 6130"/>
              </a:avLst>
            </a:prstGeom>
          </p:spPr>
        </p:pic>
      </p:grpSp>
      <p:sp>
        <p:nvSpPr>
          <p:cNvPr id="40" name="Triangle isocèle 39"/>
          <p:cNvSpPr/>
          <p:nvPr/>
        </p:nvSpPr>
        <p:spPr>
          <a:xfrm>
            <a:off x="1724025" y="1247775"/>
            <a:ext cx="2354263" cy="4975225"/>
          </a:xfrm>
          <a:prstGeom prst="triangle">
            <a:avLst>
              <a:gd name="adj" fmla="val 32749"/>
            </a:avLst>
          </a:prstGeom>
          <a:solidFill>
            <a:srgbClr val="EFB6A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050" name="Groupe 5"/>
          <p:cNvGrpSpPr>
            <a:grpSpLocks/>
          </p:cNvGrpSpPr>
          <p:nvPr/>
        </p:nvGrpSpPr>
        <p:grpSpPr bwMode="auto">
          <a:xfrm rot="255203">
            <a:off x="3800475" y="3868738"/>
            <a:ext cx="1649413" cy="2187575"/>
            <a:chOff x="4140721" y="4480444"/>
            <a:chExt cx="1258128" cy="1667408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7085" y="4499267"/>
              <a:ext cx="947601" cy="164858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0721" y="4480444"/>
              <a:ext cx="1258128" cy="1667408"/>
            </a:xfrm>
            <a:prstGeom prst="triangle">
              <a:avLst>
                <a:gd name="adj" fmla="val 22677"/>
              </a:avLst>
            </a:prstGeom>
          </p:spPr>
        </p:pic>
      </p:grpSp>
      <p:sp>
        <p:nvSpPr>
          <p:cNvPr id="41" name="Triangle isocèle 40"/>
          <p:cNvSpPr/>
          <p:nvPr/>
        </p:nvSpPr>
        <p:spPr>
          <a:xfrm rot="16200000">
            <a:off x="8838406" y="1540669"/>
            <a:ext cx="4894263" cy="1812925"/>
          </a:xfrm>
          <a:prstGeom prst="triangle">
            <a:avLst>
              <a:gd name="adj" fmla="val 100000"/>
            </a:avLst>
          </a:prstGeom>
          <a:solidFill>
            <a:srgbClr val="EFB6A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052" name="Groupe 4"/>
          <p:cNvGrpSpPr>
            <a:grpSpLocks/>
          </p:cNvGrpSpPr>
          <p:nvPr/>
        </p:nvGrpSpPr>
        <p:grpSpPr bwMode="auto">
          <a:xfrm rot="-200224">
            <a:off x="10317163" y="2054225"/>
            <a:ext cx="1570037" cy="2354263"/>
            <a:chOff x="10313450" y="1907470"/>
            <a:chExt cx="1665633" cy="2498449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40181" y="1907471"/>
              <a:ext cx="1421632" cy="2468462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3450" y="1907470"/>
              <a:ext cx="1665633" cy="2498449"/>
            </a:xfrm>
            <a:prstGeom prst="triangle">
              <a:avLst>
                <a:gd name="adj" fmla="val 13577"/>
              </a:avLst>
            </a:prstGeom>
          </p:spPr>
        </p:pic>
      </p:grpSp>
      <p:sp>
        <p:nvSpPr>
          <p:cNvPr id="42" name="Triangle isocèle 41"/>
          <p:cNvSpPr/>
          <p:nvPr/>
        </p:nvSpPr>
        <p:spPr>
          <a:xfrm rot="5097638">
            <a:off x="4364322" y="-35255"/>
            <a:ext cx="2905463" cy="5986112"/>
          </a:xfrm>
          <a:prstGeom prst="triangle">
            <a:avLst>
              <a:gd name="adj" fmla="val 58971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881902" y="2408262"/>
            <a:ext cx="6839886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80000"/>
              </a:lnSpc>
              <a:defRPr/>
            </a:pPr>
            <a:r>
              <a:rPr lang="fr-FR" altLang="fr-FR" sz="5400" b="1">
                <a:solidFill>
                  <a:srgbClr val="EFB6AB"/>
                </a:solidFill>
                <a:latin typeface="Segoe UI" pitchFamily="34" charset="0"/>
              </a:rPr>
              <a:t>+ de 50 </a:t>
            </a:r>
            <a:br>
              <a:rPr lang="fr-FR" altLang="fr-FR" sz="5400" b="1">
                <a:solidFill>
                  <a:srgbClr val="EFB6AB"/>
                </a:solidFill>
                <a:latin typeface="Segoe UI" pitchFamily="34" charset="0"/>
              </a:rPr>
            </a:br>
            <a:r>
              <a:rPr lang="fr-FR" altLang="fr-FR" sz="3200" b="1">
                <a:solidFill>
                  <a:srgbClr val="EFB6AB"/>
                </a:solidFill>
                <a:latin typeface="Segoe UI" pitchFamily="34" charset="0"/>
              </a:rPr>
              <a:t>clubs et associations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3166DB-4E6A-4E4E-BA94-DD680FC192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23" y="4672217"/>
            <a:ext cx="2223878" cy="14694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3900A3-C710-4964-B532-ACB9D0FA73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22" y="1389130"/>
            <a:ext cx="2236081" cy="14694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68" y="2930960"/>
            <a:ext cx="2213360" cy="16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4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8861757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lang="fr-FR" altLang="fr-FR" dirty="0"/>
              <a:t>Prochains rdv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9915926" y="642784"/>
            <a:ext cx="1129650" cy="400110"/>
          </a:xfrm>
          <a:prstGeom prst="rect">
            <a:avLst/>
          </a:prstGeom>
          <a:noFill/>
          <a:ln>
            <a:noFill/>
          </a:ln>
        </p:spPr>
        <p:txBody>
          <a:bodyPr wrap="none" lIns="72000" rIns="72000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000" b="1">
                <a:solidFill>
                  <a:schemeClr val="bg1"/>
                </a:solidFill>
                <a:latin typeface="+mn-lt"/>
              </a:rPr>
              <a:t>48 places</a:t>
            </a:r>
          </a:p>
        </p:txBody>
      </p: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B70D9757-CA70-4C55-AA3A-11A04B5EB576}"/>
              </a:ext>
            </a:extLst>
          </p:cNvPr>
          <p:cNvSpPr/>
          <p:nvPr/>
        </p:nvSpPr>
        <p:spPr>
          <a:xfrm rot="21438131" flipH="1">
            <a:off x="628628" y="4430257"/>
            <a:ext cx="11533506" cy="1696821"/>
          </a:xfrm>
          <a:prstGeom prst="triangle">
            <a:avLst>
              <a:gd name="adj" fmla="val 86454"/>
            </a:avLst>
          </a:prstGeom>
          <a:solidFill>
            <a:srgbClr val="ED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3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C232-52A0-4339-A124-8A54C7CC06B4}"/>
              </a:ext>
            </a:extLst>
          </p:cNvPr>
          <p:cNvSpPr/>
          <p:nvPr/>
        </p:nvSpPr>
        <p:spPr>
          <a:xfrm>
            <a:off x="1625600" y="5239658"/>
            <a:ext cx="10566400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fr-FR" altLang="fr-FR" sz="2800" b="1" dirty="0">
                <a:solidFill>
                  <a:schemeClr val="accent2"/>
                </a:solidFill>
                <a:latin typeface="+mn-lt"/>
              </a:rPr>
              <a:t>N’oubliez pas ! Date limite d’inscription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fr-FR" altLang="fr-FR" sz="2800" b="1" dirty="0">
                <a:solidFill>
                  <a:schemeClr val="accent2"/>
                </a:solidFill>
                <a:latin typeface="+mn-lt"/>
              </a:rPr>
              <a:t>pour la rentrée 2024 = </a:t>
            </a:r>
            <a:r>
              <a:rPr lang="fr-FR" altLang="fr-FR" sz="2800" b="1" dirty="0">
                <a:solidFill>
                  <a:schemeClr val="bg1"/>
                </a:solidFill>
                <a:latin typeface="+mn-lt"/>
              </a:rPr>
              <a:t>22 février 2024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36CCDFE-DD33-4A2D-AC8A-A533BA6D2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41" y="967408"/>
            <a:ext cx="9811270" cy="361619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46800" rIns="72000" bIns="4680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fr-FR" sz="2800" dirty="0"/>
              <a:t> </a:t>
            </a:r>
            <a:r>
              <a:rPr lang="fr-FR" sz="2000" dirty="0"/>
              <a:t>✔</a:t>
            </a:r>
            <a:r>
              <a:rPr lang="fr-FR" sz="2800" dirty="0"/>
              <a:t> </a:t>
            </a:r>
            <a:r>
              <a:rPr lang="fr-FR" altLang="fr-FR" sz="2800" b="1" dirty="0"/>
              <a:t>Webinaire FIPA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ED6B61"/>
                </a:solidFill>
              </a:rPr>
              <a:t>Samedi 16 décembre 2023 à 10h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1600" b="1" i="1" dirty="0">
                <a:solidFill>
                  <a:srgbClr val="005E6A"/>
                </a:solidFill>
              </a:rPr>
              <a:t>Sur inscription (en ligne)</a:t>
            </a:r>
          </a:p>
          <a:p>
            <a:pPr marL="307975" lvl="1" indent="0" eaLnBrk="1" hangingPunct="1">
              <a:lnSpc>
                <a:spcPct val="80000"/>
              </a:lnSpc>
              <a:buFont typeface="Calibri" pitchFamily="34" charset="0"/>
              <a:buNone/>
            </a:pPr>
            <a:endParaRPr lang="fr-FR" altLang="fr-FR" sz="1600" dirty="0">
              <a:solidFill>
                <a:srgbClr val="ED6B61"/>
              </a:solidFill>
            </a:endParaRPr>
          </a:p>
          <a:p>
            <a:pPr marL="0" lvl="1" indent="0" eaLnBrk="1" hangingPunct="1">
              <a:lnSpc>
                <a:spcPct val="80000"/>
              </a:lnSpc>
              <a:spcBef>
                <a:spcPts val="1000"/>
              </a:spcBef>
              <a:buNone/>
            </a:pPr>
            <a:r>
              <a:rPr lang="fr-FR" sz="2800" dirty="0"/>
              <a:t> </a:t>
            </a:r>
            <a:r>
              <a:rPr lang="fr-FR" dirty="0"/>
              <a:t>✔</a:t>
            </a:r>
            <a:r>
              <a:rPr lang="fr-FR" sz="2800" dirty="0"/>
              <a:t> </a:t>
            </a:r>
            <a:r>
              <a:rPr lang="fr-FR" altLang="fr-FR" sz="2800" b="1" dirty="0"/>
              <a:t>Rencontres de l’alternance </a:t>
            </a:r>
            <a:r>
              <a:rPr lang="fr-FR" altLang="fr-FR" sz="2800" b="1" dirty="0">
                <a:solidFill>
                  <a:srgbClr val="005E6A"/>
                </a:solidFill>
              </a:rPr>
              <a:t>sur le campus ENSTA Bretagne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ED6B61"/>
                </a:solidFill>
              </a:rPr>
              <a:t>Samedi 20 janvier 2024 de 10h à 14h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1600" b="1" i="1" dirty="0">
                <a:solidFill>
                  <a:srgbClr val="005E6A"/>
                </a:solidFill>
              </a:rPr>
              <a:t>Sur inscription (en ligne)</a:t>
            </a:r>
          </a:p>
          <a:p>
            <a:pPr lvl="1" eaLnBrk="1" hangingPunct="1">
              <a:lnSpc>
                <a:spcPct val="80000"/>
              </a:lnSpc>
            </a:pPr>
            <a:endParaRPr lang="fr-FR" sz="1600" b="1" i="1" dirty="0">
              <a:solidFill>
                <a:srgbClr val="005E6A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r-FR" sz="2000" dirty="0"/>
              <a:t>✔</a:t>
            </a:r>
            <a:r>
              <a:rPr lang="fr-FR" dirty="0"/>
              <a:t> </a:t>
            </a:r>
            <a:r>
              <a:rPr lang="fr-FR" altLang="fr-FR" sz="2800" b="1" dirty="0"/>
              <a:t>Salon Azimut, parc des expos de </a:t>
            </a:r>
            <a:r>
              <a:rPr lang="fr-FR" altLang="fr-FR" sz="2800" b="1" dirty="0" err="1"/>
              <a:t>Penfeld</a:t>
            </a:r>
            <a:r>
              <a:rPr lang="fr-FR" altLang="fr-FR" sz="2800" b="1" dirty="0"/>
              <a:t> Brest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ED6B61"/>
                </a:solidFill>
              </a:rPr>
              <a:t>Du jeudi 23 au samedi 25 janvier 2024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1600" b="1" i="1" dirty="0">
                <a:solidFill>
                  <a:srgbClr val="005E6A"/>
                </a:solidFill>
              </a:rPr>
              <a:t>Entrée libre</a:t>
            </a:r>
          </a:p>
        </p:txBody>
      </p:sp>
    </p:spTree>
    <p:extLst>
      <p:ext uri="{BB962C8B-B14F-4D97-AF65-F5344CB8AC3E}">
        <p14:creationId xmlns:p14="http://schemas.microsoft.com/office/powerpoint/2010/main" val="1252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F1ACEB-A390-4EC5-B057-513A3102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163" y="-214724"/>
            <a:ext cx="12589164" cy="8390727"/>
          </a:xfrm>
          <a:prstGeom prst="rect">
            <a:avLst/>
          </a:prstGeom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46294" y="313298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-198581" y="2820546"/>
            <a:ext cx="12658436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287338" y="2651125"/>
            <a:ext cx="10266362" cy="128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52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À BIENTÔT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>
                <a:solidFill>
                  <a:srgbClr val="F4F4F4"/>
                </a:solidFill>
                <a:latin typeface="Segoe UI" pitchFamily="34" charset="0"/>
              </a:rPr>
              <a:t>À L’ENSTA BRETAGNE !</a:t>
            </a:r>
            <a:endParaRPr kumimoji="0" lang="fr-FR" altLang="fr-FR" sz="2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grpSp>
        <p:nvGrpSpPr>
          <p:cNvPr id="6160" name="Groupe 49"/>
          <p:cNvGrpSpPr>
            <a:grpSpLocks/>
          </p:cNvGrpSpPr>
          <p:nvPr/>
        </p:nvGrpSpPr>
        <p:grpSpPr bwMode="auto">
          <a:xfrm>
            <a:off x="9890125" y="5975350"/>
            <a:ext cx="2063750" cy="663575"/>
            <a:chOff x="0" y="1468794"/>
            <a:chExt cx="12190259" cy="3918670"/>
          </a:xfrm>
        </p:grpSpPr>
        <p:sp>
          <p:nvSpPr>
            <p:cNvPr id="6161" name="Forme libre : forme 50"/>
            <p:cNvSpPr>
              <a:spLocks/>
            </p:cNvSpPr>
            <p:nvPr/>
          </p:nvSpPr>
          <p:spPr bwMode="auto">
            <a:xfrm>
              <a:off x="4576133" y="3922858"/>
              <a:ext cx="780166" cy="1018175"/>
            </a:xfrm>
            <a:custGeom>
              <a:avLst/>
              <a:gdLst>
                <a:gd name="T0" fmla="*/ 577837 w 780166"/>
                <a:gd name="T1" fmla="*/ 485591 h 1018175"/>
                <a:gd name="T2" fmla="*/ 767113 w 780166"/>
                <a:gd name="T3" fmla="*/ 237139 h 1018175"/>
                <a:gd name="T4" fmla="*/ 476890 w 780166"/>
                <a:gd name="T5" fmla="*/ 0 h 1018175"/>
                <a:gd name="T6" fmla="*/ 0 w 780166"/>
                <a:gd name="T7" fmla="*/ 0 h 1018175"/>
                <a:gd name="T8" fmla="*/ 0 w 780166"/>
                <a:gd name="T9" fmla="*/ 1018176 h 1018175"/>
                <a:gd name="T10" fmla="*/ 462095 w 780166"/>
                <a:gd name="T11" fmla="*/ 1018176 h 1018175"/>
                <a:gd name="T12" fmla="*/ 780166 w 780166"/>
                <a:gd name="T13" fmla="*/ 717074 h 1018175"/>
                <a:gd name="T14" fmla="*/ 577837 w 780166"/>
                <a:gd name="T15" fmla="*/ 485591 h 1018175"/>
                <a:gd name="T16" fmla="*/ 453828 w 780166"/>
                <a:gd name="T17" fmla="*/ 854136 h 1018175"/>
                <a:gd name="T18" fmla="*/ 188406 w 780166"/>
                <a:gd name="T19" fmla="*/ 854136 h 1018175"/>
                <a:gd name="T20" fmla="*/ 188406 w 780166"/>
                <a:gd name="T21" fmla="*/ 164039 h 1018175"/>
                <a:gd name="T22" fmla="*/ 464706 w 780166"/>
                <a:gd name="T23" fmla="*/ 164039 h 1018175"/>
                <a:gd name="T24" fmla="*/ 570004 w 780166"/>
                <a:gd name="T25" fmla="*/ 249322 h 1018175"/>
                <a:gd name="T26" fmla="*/ 335041 w 780166"/>
                <a:gd name="T27" fmla="*/ 445996 h 1018175"/>
                <a:gd name="T28" fmla="*/ 335041 w 780166"/>
                <a:gd name="T29" fmla="*/ 567829 h 1018175"/>
                <a:gd name="T30" fmla="*/ 392042 w 780166"/>
                <a:gd name="T31" fmla="*/ 567829 h 1018175"/>
                <a:gd name="T32" fmla="*/ 579142 w 780166"/>
                <a:gd name="T33" fmla="*/ 726647 h 1018175"/>
                <a:gd name="T34" fmla="*/ 453828 w 780166"/>
                <a:gd name="T35" fmla="*/ 854136 h 10181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2" name="Forme libre : forme 52"/>
            <p:cNvSpPr>
              <a:spLocks/>
            </p:cNvSpPr>
            <p:nvPr/>
          </p:nvSpPr>
          <p:spPr bwMode="auto">
            <a:xfrm>
              <a:off x="5552537" y="3922858"/>
              <a:ext cx="854136" cy="1017740"/>
            </a:xfrm>
            <a:custGeom>
              <a:avLst/>
              <a:gdLst>
                <a:gd name="T0" fmla="*/ 774510 w 854136"/>
                <a:gd name="T1" fmla="*/ 272819 h 1017740"/>
                <a:gd name="T2" fmla="*/ 462530 w 854136"/>
                <a:gd name="T3" fmla="*/ 0 h 1017740"/>
                <a:gd name="T4" fmla="*/ 0 w 854136"/>
                <a:gd name="T5" fmla="*/ 0 h 1017740"/>
                <a:gd name="T6" fmla="*/ 0 w 854136"/>
                <a:gd name="T7" fmla="*/ 1016435 h 1017740"/>
                <a:gd name="T8" fmla="*/ 192322 w 854136"/>
                <a:gd name="T9" fmla="*/ 1016435 h 1017740"/>
                <a:gd name="T10" fmla="*/ 192322 w 854136"/>
                <a:gd name="T11" fmla="*/ 166215 h 1017740"/>
                <a:gd name="T12" fmla="*/ 450782 w 854136"/>
                <a:gd name="T13" fmla="*/ 166215 h 1017740"/>
                <a:gd name="T14" fmla="*/ 577402 w 854136"/>
                <a:gd name="T15" fmla="*/ 278475 h 1017740"/>
                <a:gd name="T16" fmla="*/ 306758 w 854136"/>
                <a:gd name="T17" fmla="*/ 488637 h 1017740"/>
                <a:gd name="T18" fmla="*/ 306758 w 854136"/>
                <a:gd name="T19" fmla="*/ 574355 h 1017740"/>
                <a:gd name="T20" fmla="*/ 616562 w 854136"/>
                <a:gd name="T21" fmla="*/ 1017741 h 1017740"/>
                <a:gd name="T22" fmla="*/ 854136 w 854136"/>
                <a:gd name="T23" fmla="*/ 1017741 h 1017740"/>
                <a:gd name="T24" fmla="*/ 531714 w 854136"/>
                <a:gd name="T25" fmla="*/ 577836 h 1017740"/>
                <a:gd name="T26" fmla="*/ 774510 w 854136"/>
                <a:gd name="T27" fmla="*/ 272819 h 1017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3" name="Forme libre : forme 53"/>
            <p:cNvSpPr>
              <a:spLocks/>
            </p:cNvSpPr>
            <p:nvPr/>
          </p:nvSpPr>
          <p:spPr bwMode="auto">
            <a:xfrm>
              <a:off x="6531987" y="3922858"/>
              <a:ext cx="707066" cy="1018175"/>
            </a:xfrm>
            <a:custGeom>
              <a:avLst/>
              <a:gdLst>
                <a:gd name="T0" fmla="*/ 185361 w 707066"/>
                <a:gd name="T1" fmla="*/ 587409 h 1018175"/>
                <a:gd name="T2" fmla="*/ 672693 w 707066"/>
                <a:gd name="T3" fmla="*/ 587409 h 1018175"/>
                <a:gd name="T4" fmla="*/ 672693 w 707066"/>
                <a:gd name="T5" fmla="*/ 418583 h 1018175"/>
                <a:gd name="T6" fmla="*/ 187536 w 707066"/>
                <a:gd name="T7" fmla="*/ 418583 h 1018175"/>
                <a:gd name="T8" fmla="*/ 187536 w 707066"/>
                <a:gd name="T9" fmla="*/ 162299 h 1018175"/>
                <a:gd name="T10" fmla="*/ 697059 w 707066"/>
                <a:gd name="T11" fmla="*/ 162299 h 1018175"/>
                <a:gd name="T12" fmla="*/ 697059 w 707066"/>
                <a:gd name="T13" fmla="*/ 0 h 1018175"/>
                <a:gd name="T14" fmla="*/ 0 w 707066"/>
                <a:gd name="T15" fmla="*/ 0 h 1018175"/>
                <a:gd name="T16" fmla="*/ 0 w 707066"/>
                <a:gd name="T17" fmla="*/ 1018176 h 1018175"/>
                <a:gd name="T18" fmla="*/ 707066 w 707066"/>
                <a:gd name="T19" fmla="*/ 1018176 h 1018175"/>
                <a:gd name="T20" fmla="*/ 707066 w 707066"/>
                <a:gd name="T21" fmla="*/ 854136 h 1018175"/>
                <a:gd name="T22" fmla="*/ 185361 w 707066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lnTo>
                    <a:pt x="185361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4" name="Forme libre : forme 55"/>
            <p:cNvSpPr>
              <a:spLocks/>
            </p:cNvSpPr>
            <p:nvPr/>
          </p:nvSpPr>
          <p:spPr bwMode="auto">
            <a:xfrm>
              <a:off x="7343047" y="3922858"/>
              <a:ext cx="772334" cy="1018175"/>
            </a:xfrm>
            <a:custGeom>
              <a:avLst/>
              <a:gdLst>
                <a:gd name="T0" fmla="*/ 772334 w 772334"/>
                <a:gd name="T1" fmla="*/ 0 h 1018175"/>
                <a:gd name="T2" fmla="*/ 0 w 772334"/>
                <a:gd name="T3" fmla="*/ 0 h 1018175"/>
                <a:gd name="T4" fmla="*/ 0 w 772334"/>
                <a:gd name="T5" fmla="*/ 164039 h 1018175"/>
                <a:gd name="T6" fmla="*/ 291964 w 772334"/>
                <a:gd name="T7" fmla="*/ 164039 h 1018175"/>
                <a:gd name="T8" fmla="*/ 291964 w 772334"/>
                <a:gd name="T9" fmla="*/ 1018176 h 1018175"/>
                <a:gd name="T10" fmla="*/ 480370 w 772334"/>
                <a:gd name="T11" fmla="*/ 1018176 h 1018175"/>
                <a:gd name="T12" fmla="*/ 480370 w 772334"/>
                <a:gd name="T13" fmla="*/ 164039 h 1018175"/>
                <a:gd name="T14" fmla="*/ 772334 w 772334"/>
                <a:gd name="T15" fmla="*/ 164039 h 101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lnTo>
                    <a:pt x="772334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5" name="Forme libre : forme 56"/>
            <p:cNvSpPr>
              <a:spLocks/>
            </p:cNvSpPr>
            <p:nvPr/>
          </p:nvSpPr>
          <p:spPr bwMode="auto">
            <a:xfrm>
              <a:off x="8062732" y="3922858"/>
              <a:ext cx="1076480" cy="1018175"/>
            </a:xfrm>
            <a:custGeom>
              <a:avLst/>
              <a:gdLst>
                <a:gd name="T0" fmla="*/ 432072 w 1076480"/>
                <a:gd name="T1" fmla="*/ 0 h 1018175"/>
                <a:gd name="T2" fmla="*/ 0 w 1076480"/>
                <a:gd name="T3" fmla="*/ 1018176 h 1018175"/>
                <a:gd name="T4" fmla="*/ 193627 w 1076480"/>
                <a:gd name="T5" fmla="*/ 1018176 h 1018175"/>
                <a:gd name="T6" fmla="*/ 529103 w 1076480"/>
                <a:gd name="T7" fmla="*/ 194498 h 1018175"/>
                <a:gd name="T8" fmla="*/ 689227 w 1076480"/>
                <a:gd name="T9" fmla="*/ 576531 h 1018175"/>
                <a:gd name="T10" fmla="*/ 484286 w 1076480"/>
                <a:gd name="T11" fmla="*/ 576531 h 1018175"/>
                <a:gd name="T12" fmla="*/ 419454 w 1076480"/>
                <a:gd name="T13" fmla="*/ 740571 h 1018175"/>
                <a:gd name="T14" fmla="*/ 757540 w 1076480"/>
                <a:gd name="T15" fmla="*/ 740571 h 1018175"/>
                <a:gd name="T16" fmla="*/ 873281 w 1076480"/>
                <a:gd name="T17" fmla="*/ 1018176 h 1018175"/>
                <a:gd name="T18" fmla="*/ 1076481 w 1076480"/>
                <a:gd name="T19" fmla="*/ 1018176 h 1018175"/>
                <a:gd name="T20" fmla="*/ 634837 w 1076480"/>
                <a:gd name="T21" fmla="*/ 0 h 1018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lnTo>
                    <a:pt x="432072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6" name="Forme libre : forme 57"/>
            <p:cNvSpPr>
              <a:spLocks/>
            </p:cNvSpPr>
            <p:nvPr/>
          </p:nvSpPr>
          <p:spPr bwMode="auto">
            <a:xfrm>
              <a:off x="9264527" y="3916330"/>
              <a:ext cx="847174" cy="1031664"/>
            </a:xfrm>
            <a:custGeom>
              <a:avLst/>
              <a:gdLst>
                <a:gd name="T0" fmla="*/ 0 w 847174"/>
                <a:gd name="T1" fmla="*/ 501257 h 1031664"/>
                <a:gd name="T2" fmla="*/ 538676 w 847174"/>
                <a:gd name="T3" fmla="*/ 1031665 h 1031664"/>
                <a:gd name="T4" fmla="*/ 846740 w 847174"/>
                <a:gd name="T5" fmla="*/ 977711 h 1031664"/>
                <a:gd name="T6" fmla="*/ 846740 w 847174"/>
                <a:gd name="T7" fmla="*/ 554776 h 1031664"/>
                <a:gd name="T8" fmla="*/ 658333 w 847174"/>
                <a:gd name="T9" fmla="*/ 554776 h 1031664"/>
                <a:gd name="T10" fmla="*/ 658333 w 847174"/>
                <a:gd name="T11" fmla="*/ 851091 h 1031664"/>
                <a:gd name="T12" fmla="*/ 541722 w 847174"/>
                <a:gd name="T13" fmla="*/ 868061 h 1031664"/>
                <a:gd name="T14" fmla="*/ 195803 w 847174"/>
                <a:gd name="T15" fmla="*/ 501692 h 1031664"/>
                <a:gd name="T16" fmla="*/ 562608 w 847174"/>
                <a:gd name="T17" fmla="*/ 163605 h 1031664"/>
                <a:gd name="T18" fmla="*/ 847174 w 847174"/>
                <a:gd name="T19" fmla="*/ 220606 h 1031664"/>
                <a:gd name="T20" fmla="*/ 847174 w 847174"/>
                <a:gd name="T21" fmla="*/ 49604 h 1031664"/>
                <a:gd name="T22" fmla="*/ 548248 w 847174"/>
                <a:gd name="T23" fmla="*/ 1 h 1031664"/>
                <a:gd name="T24" fmla="*/ 0 w 847174"/>
                <a:gd name="T25" fmla="*/ 501257 h 10316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7" name="Forme libre : forme 58"/>
            <p:cNvSpPr>
              <a:spLocks/>
            </p:cNvSpPr>
            <p:nvPr/>
          </p:nvSpPr>
          <p:spPr bwMode="auto">
            <a:xfrm>
              <a:off x="10325780" y="3922858"/>
              <a:ext cx="907655" cy="1018175"/>
            </a:xfrm>
            <a:custGeom>
              <a:avLst/>
              <a:gdLst>
                <a:gd name="T0" fmla="*/ 726211 w 907655"/>
                <a:gd name="T1" fmla="*/ 741876 h 1018175"/>
                <a:gd name="T2" fmla="*/ 188841 w 907655"/>
                <a:gd name="T3" fmla="*/ 0 h 1018175"/>
                <a:gd name="T4" fmla="*/ 0 w 907655"/>
                <a:gd name="T5" fmla="*/ 0 h 1018175"/>
                <a:gd name="T6" fmla="*/ 0 w 907655"/>
                <a:gd name="T7" fmla="*/ 1018176 h 1018175"/>
                <a:gd name="T8" fmla="*/ 181444 w 907655"/>
                <a:gd name="T9" fmla="*/ 1018176 h 1018175"/>
                <a:gd name="T10" fmla="*/ 181444 w 907655"/>
                <a:gd name="T11" fmla="*/ 260636 h 1018175"/>
                <a:gd name="T12" fmla="*/ 718814 w 907655"/>
                <a:gd name="T13" fmla="*/ 1018176 h 1018175"/>
                <a:gd name="T14" fmla="*/ 907655 w 907655"/>
                <a:gd name="T15" fmla="*/ 1018176 h 1018175"/>
                <a:gd name="T16" fmla="*/ 907655 w 907655"/>
                <a:gd name="T17" fmla="*/ 0 h 1018175"/>
                <a:gd name="T18" fmla="*/ 726211 w 907655"/>
                <a:gd name="T19" fmla="*/ 0 h 1018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lnTo>
                    <a:pt x="726211" y="74187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8" name="Forme libre : forme 60"/>
            <p:cNvSpPr>
              <a:spLocks/>
            </p:cNvSpPr>
            <p:nvPr/>
          </p:nvSpPr>
          <p:spPr bwMode="auto">
            <a:xfrm>
              <a:off x="11483628" y="3922858"/>
              <a:ext cx="706631" cy="1018175"/>
            </a:xfrm>
            <a:custGeom>
              <a:avLst/>
              <a:gdLst>
                <a:gd name="T0" fmla="*/ 184925 w 706631"/>
                <a:gd name="T1" fmla="*/ 587409 h 1018175"/>
                <a:gd name="T2" fmla="*/ 672257 w 706631"/>
                <a:gd name="T3" fmla="*/ 587409 h 1018175"/>
                <a:gd name="T4" fmla="*/ 672257 w 706631"/>
                <a:gd name="T5" fmla="*/ 418583 h 1018175"/>
                <a:gd name="T6" fmla="*/ 187101 w 706631"/>
                <a:gd name="T7" fmla="*/ 418583 h 1018175"/>
                <a:gd name="T8" fmla="*/ 187101 w 706631"/>
                <a:gd name="T9" fmla="*/ 162299 h 1018175"/>
                <a:gd name="T10" fmla="*/ 696624 w 706631"/>
                <a:gd name="T11" fmla="*/ 162299 h 1018175"/>
                <a:gd name="T12" fmla="*/ 696624 w 706631"/>
                <a:gd name="T13" fmla="*/ 0 h 1018175"/>
                <a:gd name="T14" fmla="*/ 0 w 706631"/>
                <a:gd name="T15" fmla="*/ 0 h 1018175"/>
                <a:gd name="T16" fmla="*/ 0 w 706631"/>
                <a:gd name="T17" fmla="*/ 1018176 h 1018175"/>
                <a:gd name="T18" fmla="*/ 706632 w 706631"/>
                <a:gd name="T19" fmla="*/ 1018176 h 1018175"/>
                <a:gd name="T20" fmla="*/ 706632 w 706631"/>
                <a:gd name="T21" fmla="*/ 854136 h 1018175"/>
                <a:gd name="T22" fmla="*/ 184925 w 706631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lnTo>
                    <a:pt x="184925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69" name="Forme libre : forme 61"/>
            <p:cNvSpPr>
              <a:spLocks/>
            </p:cNvSpPr>
            <p:nvPr/>
          </p:nvSpPr>
          <p:spPr bwMode="auto">
            <a:xfrm>
              <a:off x="4575698" y="1919575"/>
              <a:ext cx="1178734" cy="1677378"/>
            </a:xfrm>
            <a:custGeom>
              <a:avLst/>
              <a:gdLst>
                <a:gd name="T0" fmla="*/ 1178734 w 1178734"/>
                <a:gd name="T1" fmla="*/ 1370186 h 1677378"/>
                <a:gd name="T2" fmla="*/ 341567 w 1178734"/>
                <a:gd name="T3" fmla="*/ 1370186 h 1677378"/>
                <a:gd name="T4" fmla="*/ 341567 w 1178734"/>
                <a:gd name="T5" fmla="*/ 986412 h 1677378"/>
                <a:gd name="T6" fmla="*/ 1123909 w 1178734"/>
                <a:gd name="T7" fmla="*/ 986412 h 1677378"/>
                <a:gd name="T8" fmla="*/ 1123909 w 1178734"/>
                <a:gd name="T9" fmla="*/ 671387 h 1677378"/>
                <a:gd name="T10" fmla="*/ 345049 w 1178734"/>
                <a:gd name="T11" fmla="*/ 671387 h 1677378"/>
                <a:gd name="T12" fmla="*/ 345049 w 1178734"/>
                <a:gd name="T13" fmla="*/ 305018 h 1677378"/>
                <a:gd name="T14" fmla="*/ 1162635 w 1178734"/>
                <a:gd name="T15" fmla="*/ 305018 h 1677378"/>
                <a:gd name="T16" fmla="*/ 1162635 w 1178734"/>
                <a:gd name="T17" fmla="*/ 0 h 1677378"/>
                <a:gd name="T18" fmla="*/ 0 w 1178734"/>
                <a:gd name="T19" fmla="*/ 0 h 1677378"/>
                <a:gd name="T20" fmla="*/ 0 w 1178734"/>
                <a:gd name="T21" fmla="*/ 1677379 h 1677378"/>
                <a:gd name="T22" fmla="*/ 1178734 w 1178734"/>
                <a:gd name="T23" fmla="*/ 1677379 h 1677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lnTo>
                    <a:pt x="1178734" y="137018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0" name="Forme libre : forme 62"/>
            <p:cNvSpPr>
              <a:spLocks/>
            </p:cNvSpPr>
            <p:nvPr/>
          </p:nvSpPr>
          <p:spPr bwMode="auto">
            <a:xfrm>
              <a:off x="7818631" y="1908698"/>
              <a:ext cx="1334941" cy="1700440"/>
            </a:xfrm>
            <a:custGeom>
              <a:avLst/>
              <a:gdLst>
                <a:gd name="T0" fmla="*/ 779296 w 1334941"/>
                <a:gd name="T1" fmla="*/ 684440 h 1700440"/>
                <a:gd name="T2" fmla="*/ 523446 w 1334941"/>
                <a:gd name="T3" fmla="*/ 684440 h 1700440"/>
                <a:gd name="T4" fmla="*/ 347224 w 1334941"/>
                <a:gd name="T5" fmla="*/ 524317 h 1700440"/>
                <a:gd name="T6" fmla="*/ 735784 w 1334941"/>
                <a:gd name="T7" fmla="*/ 306758 h 1700440"/>
                <a:gd name="T8" fmla="*/ 1247483 w 1334941"/>
                <a:gd name="T9" fmla="*/ 396827 h 1700440"/>
                <a:gd name="T10" fmla="*/ 1277506 w 1334941"/>
                <a:gd name="T11" fmla="*/ 408140 h 1700440"/>
                <a:gd name="T12" fmla="*/ 1277506 w 1334941"/>
                <a:gd name="T13" fmla="*/ 85718 h 1700440"/>
                <a:gd name="T14" fmla="*/ 1262277 w 1334941"/>
                <a:gd name="T15" fmla="*/ 80932 h 1700440"/>
                <a:gd name="T16" fmla="*/ 735784 w 1334941"/>
                <a:gd name="T17" fmla="*/ 0 h 1700440"/>
                <a:gd name="T18" fmla="*/ 0 w 1334941"/>
                <a:gd name="T19" fmla="*/ 524752 h 1700440"/>
                <a:gd name="T20" fmla="*/ 523446 w 1334941"/>
                <a:gd name="T21" fmla="*/ 1003817 h 1700440"/>
                <a:gd name="T22" fmla="*/ 779296 w 1334941"/>
                <a:gd name="T23" fmla="*/ 1003817 h 1700440"/>
                <a:gd name="T24" fmla="*/ 987717 w 1334941"/>
                <a:gd name="T25" fmla="*/ 1164375 h 1700440"/>
                <a:gd name="T26" fmla="*/ 634401 w 1334941"/>
                <a:gd name="T27" fmla="*/ 1393247 h 1700440"/>
                <a:gd name="T28" fmla="*/ 87459 w 1334941"/>
                <a:gd name="T29" fmla="*/ 1303178 h 1700440"/>
                <a:gd name="T30" fmla="*/ 57435 w 1334941"/>
                <a:gd name="T31" fmla="*/ 1291865 h 1700440"/>
                <a:gd name="T32" fmla="*/ 57435 w 1334941"/>
                <a:gd name="T33" fmla="*/ 1614287 h 1700440"/>
                <a:gd name="T34" fmla="*/ 72664 w 1334941"/>
                <a:gd name="T35" fmla="*/ 1619508 h 1700440"/>
                <a:gd name="T36" fmla="*/ 634401 w 1334941"/>
                <a:gd name="T37" fmla="*/ 1700440 h 1700440"/>
                <a:gd name="T38" fmla="*/ 1334941 w 1334941"/>
                <a:gd name="T39" fmla="*/ 1164375 h 1700440"/>
                <a:gd name="T40" fmla="*/ 779296 w 1334941"/>
                <a:gd name="T41" fmla="*/ 684440 h 17004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1" name="Forme libre : forme 63"/>
            <p:cNvSpPr>
              <a:spLocks/>
            </p:cNvSpPr>
            <p:nvPr/>
          </p:nvSpPr>
          <p:spPr bwMode="auto">
            <a:xfrm>
              <a:off x="9253214" y="1919575"/>
              <a:ext cx="1283161" cy="1677378"/>
            </a:xfrm>
            <a:custGeom>
              <a:avLst/>
              <a:gdLst>
                <a:gd name="T0" fmla="*/ 467752 w 1283161"/>
                <a:gd name="T1" fmla="*/ 1677379 h 1677378"/>
                <a:gd name="T2" fmla="*/ 814975 w 1283161"/>
                <a:gd name="T3" fmla="*/ 1677379 h 1677378"/>
                <a:gd name="T4" fmla="*/ 814975 w 1283161"/>
                <a:gd name="T5" fmla="*/ 307193 h 1677378"/>
                <a:gd name="T6" fmla="*/ 1283162 w 1283161"/>
                <a:gd name="T7" fmla="*/ 307193 h 1677378"/>
                <a:gd name="T8" fmla="*/ 1283162 w 1283161"/>
                <a:gd name="T9" fmla="*/ 0 h 1677378"/>
                <a:gd name="T10" fmla="*/ 0 w 1283161"/>
                <a:gd name="T11" fmla="*/ 0 h 1677378"/>
                <a:gd name="T12" fmla="*/ 0 w 1283161"/>
                <a:gd name="T13" fmla="*/ 307193 h 1677378"/>
                <a:gd name="T14" fmla="*/ 467752 w 1283161"/>
                <a:gd name="T15" fmla="*/ 307193 h 1677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lnTo>
                    <a:pt x="467752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2" name="Forme libre : forme 64"/>
            <p:cNvSpPr>
              <a:spLocks/>
            </p:cNvSpPr>
            <p:nvPr/>
          </p:nvSpPr>
          <p:spPr bwMode="auto">
            <a:xfrm>
              <a:off x="10396269" y="1919575"/>
              <a:ext cx="1793990" cy="1677378"/>
            </a:xfrm>
            <a:custGeom>
              <a:avLst/>
              <a:gdLst>
                <a:gd name="T0" fmla="*/ 359407 w 1793990"/>
                <a:gd name="T1" fmla="*/ 1677379 h 1677378"/>
                <a:gd name="T2" fmla="*/ 882419 w 1793990"/>
                <a:gd name="T3" fmla="*/ 392476 h 1677378"/>
                <a:gd name="T4" fmla="*/ 1105199 w 1793990"/>
                <a:gd name="T5" fmla="*/ 924625 h 1677378"/>
                <a:gd name="T6" fmla="*/ 794960 w 1793990"/>
                <a:gd name="T7" fmla="*/ 924625 h 1677378"/>
                <a:gd name="T8" fmla="*/ 673127 w 1793990"/>
                <a:gd name="T9" fmla="*/ 1231818 h 1677378"/>
                <a:gd name="T10" fmla="*/ 1233559 w 1793990"/>
                <a:gd name="T11" fmla="*/ 1231818 h 1677378"/>
                <a:gd name="T12" fmla="*/ 1419790 w 1793990"/>
                <a:gd name="T13" fmla="*/ 1677379 h 1677378"/>
                <a:gd name="T14" fmla="*/ 1793991 w 1793990"/>
                <a:gd name="T15" fmla="*/ 1677379 h 1677378"/>
                <a:gd name="T16" fmla="*/ 1066909 w 1793990"/>
                <a:gd name="T17" fmla="*/ 0 h 1677378"/>
                <a:gd name="T18" fmla="*/ 711852 w 1793990"/>
                <a:gd name="T19" fmla="*/ 0 h 1677378"/>
                <a:gd name="T20" fmla="*/ 0 w 1793990"/>
                <a:gd name="T21" fmla="*/ 1677379 h 1677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lnTo>
                    <a:pt x="359407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3" name="Forme libre : forme 65"/>
            <p:cNvSpPr>
              <a:spLocks/>
            </p:cNvSpPr>
            <p:nvPr/>
          </p:nvSpPr>
          <p:spPr bwMode="auto">
            <a:xfrm>
              <a:off x="6047702" y="1919575"/>
              <a:ext cx="1500285" cy="1677378"/>
            </a:xfrm>
            <a:custGeom>
              <a:avLst/>
              <a:gdLst>
                <a:gd name="T0" fmla="*/ 335911 w 1500285"/>
                <a:gd name="T1" fmla="*/ 510393 h 1677378"/>
                <a:gd name="T2" fmla="*/ 1163940 w 1500285"/>
                <a:gd name="T3" fmla="*/ 1677379 h 1677378"/>
                <a:gd name="T4" fmla="*/ 1500286 w 1500285"/>
                <a:gd name="T5" fmla="*/ 1677379 h 1677378"/>
                <a:gd name="T6" fmla="*/ 1500286 w 1500285"/>
                <a:gd name="T7" fmla="*/ 0 h 1677378"/>
                <a:gd name="T8" fmla="*/ 1164810 w 1500285"/>
                <a:gd name="T9" fmla="*/ 0 h 1677378"/>
                <a:gd name="T10" fmla="*/ 1164810 w 1500285"/>
                <a:gd name="T11" fmla="*/ 1143054 h 1677378"/>
                <a:gd name="T12" fmla="*/ 335911 w 1500285"/>
                <a:gd name="T13" fmla="*/ 1305 h 1677378"/>
                <a:gd name="T14" fmla="*/ 0 w 1500285"/>
                <a:gd name="T15" fmla="*/ 0 h 1677378"/>
                <a:gd name="T16" fmla="*/ 0 w 1500285"/>
                <a:gd name="T17" fmla="*/ 1677379 h 1677378"/>
                <a:gd name="T18" fmla="*/ 335911 w 1500285"/>
                <a:gd name="T19" fmla="*/ 1677379 h 16773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lnTo>
                    <a:pt x="335911" y="5103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6174" name="Forme libre : forme 66"/>
            <p:cNvSpPr>
              <a:spLocks/>
            </p:cNvSpPr>
            <p:nvPr/>
          </p:nvSpPr>
          <p:spPr bwMode="auto">
            <a:xfrm>
              <a:off x="0" y="1468794"/>
              <a:ext cx="3918670" cy="3918670"/>
            </a:xfrm>
            <a:custGeom>
              <a:avLst/>
              <a:gdLst>
                <a:gd name="T0" fmla="*/ 0 w 3918670"/>
                <a:gd name="T1" fmla="*/ 1959335 h 3918670"/>
                <a:gd name="T2" fmla="*/ 3918671 w 3918670"/>
                <a:gd name="T3" fmla="*/ 1959335 h 3918670"/>
                <a:gd name="T4" fmla="*/ 1582523 w 3918670"/>
                <a:gd name="T5" fmla="*/ 272384 h 3918670"/>
                <a:gd name="T6" fmla="*/ 1541187 w 3918670"/>
                <a:gd name="T7" fmla="*/ 823243 h 3918670"/>
                <a:gd name="T8" fmla="*/ 1659974 w 3918670"/>
                <a:gd name="T9" fmla="*/ 946381 h 3918670"/>
                <a:gd name="T10" fmla="*/ 1522042 w 3918670"/>
                <a:gd name="T11" fmla="*/ 1262712 h 3918670"/>
                <a:gd name="T12" fmla="*/ 1659974 w 3918670"/>
                <a:gd name="T13" fmla="*/ 946381 h 3918670"/>
                <a:gd name="T14" fmla="*/ 1454164 w 3918670"/>
                <a:gd name="T15" fmla="*/ 797571 h 3918670"/>
                <a:gd name="T16" fmla="*/ 1522912 w 3918670"/>
                <a:gd name="T17" fmla="*/ 135757 h 3918670"/>
                <a:gd name="T18" fmla="*/ 561302 w 3918670"/>
                <a:gd name="T19" fmla="*/ 710982 h 3918670"/>
                <a:gd name="T20" fmla="*/ 1432843 w 3918670"/>
                <a:gd name="T21" fmla="*/ 1269239 h 3918670"/>
                <a:gd name="T22" fmla="*/ 382904 w 3918670"/>
                <a:gd name="T23" fmla="*/ 1337987 h 3918670"/>
                <a:gd name="T24" fmla="*/ 1412392 w 3918670"/>
                <a:gd name="T25" fmla="*/ 2057672 h 3918670"/>
                <a:gd name="T26" fmla="*/ 490813 w 3918670"/>
                <a:gd name="T27" fmla="*/ 1739601 h 3918670"/>
                <a:gd name="T28" fmla="*/ 432942 w 3918670"/>
                <a:gd name="T29" fmla="*/ 1805304 h 3918670"/>
                <a:gd name="T30" fmla="*/ 1405866 w 3918670"/>
                <a:gd name="T31" fmla="*/ 2786059 h 3918670"/>
                <a:gd name="T32" fmla="*/ 424675 w 3918670"/>
                <a:gd name="T33" fmla="*/ 2694684 h 3918670"/>
                <a:gd name="T34" fmla="*/ 1183085 w 3918670"/>
                <a:gd name="T35" fmla="*/ 3666302 h 3918670"/>
                <a:gd name="T36" fmla="*/ 1278376 w 3918670"/>
                <a:gd name="T37" fmla="*/ 3706333 h 3918670"/>
                <a:gd name="T38" fmla="*/ 507347 w 3918670"/>
                <a:gd name="T39" fmla="*/ 2726448 h 3918670"/>
                <a:gd name="T40" fmla="*/ 1405866 w 3918670"/>
                <a:gd name="T41" fmla="*/ 2881350 h 3918670"/>
                <a:gd name="T42" fmla="*/ 1278376 w 3918670"/>
                <a:gd name="T43" fmla="*/ 3706333 h 3918670"/>
                <a:gd name="T44" fmla="*/ 1504637 w 3918670"/>
                <a:gd name="T45" fmla="*/ 3778998 h 3918670"/>
                <a:gd name="T46" fmla="*/ 1698265 w 3918670"/>
                <a:gd name="T47" fmla="*/ 3039733 h 3918670"/>
                <a:gd name="T48" fmla="*/ 1700440 w 3918670"/>
                <a:gd name="T49" fmla="*/ 2935740 h 3918670"/>
                <a:gd name="T50" fmla="*/ 1494630 w 3918670"/>
                <a:gd name="T51" fmla="*/ 2503668 h 3918670"/>
                <a:gd name="T52" fmla="*/ 1700440 w 3918670"/>
                <a:gd name="T53" fmla="*/ 2935740 h 3918670"/>
                <a:gd name="T54" fmla="*/ 1495935 w 3918670"/>
                <a:gd name="T55" fmla="*/ 2410117 h 3918670"/>
                <a:gd name="T56" fmla="*/ 1706532 w 3918670"/>
                <a:gd name="T57" fmla="*/ 2350506 h 3918670"/>
                <a:gd name="T58" fmla="*/ 1959335 w 3918670"/>
                <a:gd name="T59" fmla="*/ 3834693 h 3918670"/>
                <a:gd name="T60" fmla="*/ 1784418 w 3918670"/>
                <a:gd name="T61" fmla="*/ 3100214 h 3918670"/>
                <a:gd name="T62" fmla="*/ 1959335 w 3918670"/>
                <a:gd name="T63" fmla="*/ 3834693 h 3918670"/>
                <a:gd name="T64" fmla="*/ 2435354 w 3918670"/>
                <a:gd name="T65" fmla="*/ 3773341 h 3918670"/>
                <a:gd name="T66" fmla="*/ 1786594 w 3918670"/>
                <a:gd name="T67" fmla="*/ 2992740 h 3918670"/>
                <a:gd name="T68" fmla="*/ 1934099 w 3918670"/>
                <a:gd name="T69" fmla="*/ 2660745 h 3918670"/>
                <a:gd name="T70" fmla="*/ 2151658 w 3918670"/>
                <a:gd name="T71" fmla="*/ 3107611 h 3918670"/>
                <a:gd name="T72" fmla="*/ 2195604 w 3918670"/>
                <a:gd name="T73" fmla="*/ 3064099 h 3918670"/>
                <a:gd name="T74" fmla="*/ 2500622 w 3918670"/>
                <a:gd name="T75" fmla="*/ 2740807 h 3918670"/>
                <a:gd name="T76" fmla="*/ 3225963 w 3918670"/>
                <a:gd name="T77" fmla="*/ 2009809 h 3918670"/>
                <a:gd name="T78" fmla="*/ 3684142 w 3918670"/>
                <a:gd name="T79" fmla="*/ 1223116 h 3918670"/>
                <a:gd name="T80" fmla="*/ 1793120 w 3918670"/>
                <a:gd name="T81" fmla="*/ 2529775 h 3918670"/>
                <a:gd name="T82" fmla="*/ 1864915 w 3918670"/>
                <a:gd name="T83" fmla="*/ 2552836 h 3918670"/>
                <a:gd name="T84" fmla="*/ 2300468 w 3918670"/>
                <a:gd name="T85" fmla="*/ 2646386 h 3918670"/>
                <a:gd name="T86" fmla="*/ 3148948 w 3918670"/>
                <a:gd name="T87" fmla="*/ 2051580 h 3918670"/>
                <a:gd name="T88" fmla="*/ 2497576 w 3918670"/>
                <a:gd name="T89" fmla="*/ 2657699 h 3918670"/>
                <a:gd name="T90" fmla="*/ 3647592 w 3918670"/>
                <a:gd name="T91" fmla="*/ 1143489 h 3918670"/>
                <a:gd name="T92" fmla="*/ 2882655 w 3918670"/>
                <a:gd name="T93" fmla="*/ 1692173 h 3918670"/>
                <a:gd name="T94" fmla="*/ 2178635 w 3918670"/>
                <a:gd name="T95" fmla="*/ 2713830 h 3918670"/>
                <a:gd name="T96" fmla="*/ 2050275 w 3918670"/>
                <a:gd name="T97" fmla="*/ 2689028 h 3918670"/>
                <a:gd name="T98" fmla="*/ 1793120 w 3918670"/>
                <a:gd name="T99" fmla="*/ 2317872 h 3918670"/>
                <a:gd name="T100" fmla="*/ 1501156 w 3918670"/>
                <a:gd name="T101" fmla="*/ 2018511 h 3918670"/>
                <a:gd name="T102" fmla="*/ 1220941 w 3918670"/>
                <a:gd name="T103" fmla="*/ 1787464 h 3918670"/>
                <a:gd name="T104" fmla="*/ 1429797 w 3918670"/>
                <a:gd name="T105" fmla="*/ 1356697 h 3918670"/>
                <a:gd name="T106" fmla="*/ 1683036 w 3918670"/>
                <a:gd name="T107" fmla="*/ 1337552 h 3918670"/>
                <a:gd name="T108" fmla="*/ 2347025 w 3918670"/>
                <a:gd name="T109" fmla="*/ 1264452 h 3918670"/>
                <a:gd name="T110" fmla="*/ 3571882 w 3918670"/>
                <a:gd name="T111" fmla="*/ 1003382 h 3918670"/>
                <a:gd name="T112" fmla="*/ 1750479 w 3918670"/>
                <a:gd name="T113" fmla="*/ 979015 h 3918670"/>
                <a:gd name="T114" fmla="*/ 1766143 w 3918670"/>
                <a:gd name="T115" fmla="*/ 1242261 h 3918670"/>
                <a:gd name="T116" fmla="*/ 2369651 w 3918670"/>
                <a:gd name="T117" fmla="*/ 1173513 h 3918670"/>
                <a:gd name="T118" fmla="*/ 1622989 w 3918670"/>
                <a:gd name="T119" fmla="*/ 114871 h 3918670"/>
                <a:gd name="T120" fmla="*/ 3524454 w 3918670"/>
                <a:gd name="T121" fmla="*/ 927671 h 39186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B3238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2E8F1E0A-EF6C-4137-B310-6D687CCA53B7}"/>
              </a:ext>
            </a:extLst>
          </p:cNvPr>
          <p:cNvSpPr txBox="1">
            <a:spLocks noChangeArrowheads="1"/>
          </p:cNvSpPr>
          <p:nvPr/>
        </p:nvSpPr>
        <p:spPr>
          <a:xfrm>
            <a:off x="-381311" y="4720982"/>
            <a:ext cx="4430750" cy="2148196"/>
          </a:xfrm>
          <a:prstGeom prst="rec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80000" tIns="46800" rIns="72000" bIns="46800" anchor="ctr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fr-FR" altLang="fr-FR" sz="2000" b="1" dirty="0"/>
              <a:t>Site web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1800" b="1" dirty="0">
                <a:solidFill>
                  <a:srgbClr val="ED6B61"/>
                </a:solidFill>
              </a:rPr>
              <a:t>www.ensta-bretagne.fr</a:t>
            </a:r>
            <a:endParaRPr lang="fr-FR" altLang="fr-FR" sz="1200" b="1" dirty="0">
              <a:solidFill>
                <a:srgbClr val="ED6B61"/>
              </a:solidFill>
            </a:endParaRPr>
          </a:p>
          <a:p>
            <a:pPr marL="307975" lvl="1" indent="0" eaLnBrk="1" hangingPunct="1">
              <a:lnSpc>
                <a:spcPct val="80000"/>
              </a:lnSpc>
              <a:buFont typeface="Calibri" pitchFamily="34" charset="0"/>
              <a:buNone/>
            </a:pPr>
            <a:endParaRPr lang="fr-FR" altLang="fr-FR" sz="1200" b="1" dirty="0">
              <a:solidFill>
                <a:srgbClr val="ED6B61"/>
              </a:solidFill>
            </a:endParaRPr>
          </a:p>
          <a:p>
            <a:pPr marL="307975" lvl="1" indent="0" eaLnBrk="1" hangingPunct="1">
              <a:lnSpc>
                <a:spcPct val="80000"/>
              </a:lnSpc>
              <a:buFont typeface="Calibri" pitchFamily="34" charset="0"/>
              <a:buNone/>
            </a:pPr>
            <a:endParaRPr lang="fr-FR" altLang="fr-FR" sz="1200" dirty="0">
              <a:solidFill>
                <a:srgbClr val="ED6B61"/>
              </a:solidFill>
            </a:endParaRPr>
          </a:p>
          <a:p>
            <a:pPr marL="228600" lvl="1" eaLnBrk="1" hangingPunct="1">
              <a:lnSpc>
                <a:spcPct val="8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fr-FR" altLang="fr-FR" sz="2000" b="1" dirty="0"/>
              <a:t>Email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1800" b="1" dirty="0">
                <a:solidFill>
                  <a:srgbClr val="ED6B61"/>
                </a:solidFill>
              </a:rPr>
              <a:t>admission-fipa@ensta-bretagne.fr</a:t>
            </a:r>
          </a:p>
        </p:txBody>
      </p:sp>
    </p:spTree>
    <p:extLst>
      <p:ext uri="{BB962C8B-B14F-4D97-AF65-F5344CB8AC3E}">
        <p14:creationId xmlns:p14="http://schemas.microsoft.com/office/powerpoint/2010/main" val="25757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contenu 2"/>
          <p:cNvSpPr txBox="1">
            <a:spLocks/>
          </p:cNvSpPr>
          <p:nvPr/>
        </p:nvSpPr>
        <p:spPr>
          <a:xfrm>
            <a:off x="4144963" y="1673225"/>
            <a:ext cx="7818437" cy="3911600"/>
          </a:xfrm>
          <a:prstGeom prst="rect">
            <a:avLst/>
          </a:prstGeom>
          <a:solidFill>
            <a:srgbClr val="FFFFFF"/>
          </a:solidFill>
        </p:spPr>
        <p:txBody>
          <a:bodyPr lIns="180000" tIns="180000" rIns="180000"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3025775" y="-885825"/>
            <a:ext cx="11010900" cy="8629650"/>
            <a:chOff x="-2819400" y="322729"/>
            <a:chExt cx="11010900" cy="8630771"/>
          </a:xfrm>
        </p:grpSpPr>
        <p:grpSp>
          <p:nvGrpSpPr>
            <p:cNvPr id="10275" name="Groupe 5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10278" name="Groupe 10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13" name="Ellipse 12"/>
                <p:cNvSpPr/>
                <p:nvPr/>
              </p:nvSpPr>
              <p:spPr>
                <a:xfrm>
                  <a:off x="-13277850" y="-4190239"/>
                  <a:ext cx="11925300" cy="1192453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" name="Ellipse 13"/>
                <p:cNvSpPr/>
                <p:nvPr/>
              </p:nvSpPr>
              <p:spPr>
                <a:xfrm>
                  <a:off x="-13012072" y="-3924426"/>
                  <a:ext cx="11393746" cy="11392915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" name="Ellipse 14"/>
                <p:cNvSpPr/>
                <p:nvPr/>
              </p:nvSpPr>
              <p:spPr>
                <a:xfrm>
                  <a:off x="-11010656" y="-1922750"/>
                  <a:ext cx="7390913" cy="73895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" name="Ellipse 15"/>
                <p:cNvSpPr/>
                <p:nvPr/>
              </p:nvSpPr>
              <p:spPr>
                <a:xfrm>
                  <a:off x="-10687101" y="-1599153"/>
                  <a:ext cx="6743803" cy="6742369"/>
                </a:xfrm>
                <a:prstGeom prst="ellipse">
                  <a:avLst/>
                </a:prstGeom>
                <a:noFill/>
                <a:ln w="190500"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" name="Ellipse 16"/>
                <p:cNvSpPr/>
                <p:nvPr/>
              </p:nvSpPr>
              <p:spPr>
                <a:xfrm>
                  <a:off x="-10153237" y="-1065218"/>
                  <a:ext cx="5676073" cy="567449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12" name="Forme libre : forme 11"/>
              <p:cNvSpPr/>
              <p:nvPr/>
            </p:nvSpPr>
            <p:spPr>
              <a:xfrm rot="20700000">
                <a:off x="-11678566" y="-2932833"/>
                <a:ext cx="8726731" cy="9409729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7" name="Connecteur droit 6"/>
            <p:cNvCxnSpPr>
              <a:cxnSpLocks/>
            </p:cNvCxnSpPr>
            <p:nvPr/>
          </p:nvCxnSpPr>
          <p:spPr>
            <a:xfrm flipV="1">
              <a:off x="4894263" y="322729"/>
              <a:ext cx="1603375" cy="1322560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Connecteur droit 9"/>
            <p:cNvCxnSpPr>
              <a:cxnSpLocks/>
            </p:cNvCxnSpPr>
            <p:nvPr/>
          </p:nvCxnSpPr>
          <p:spPr>
            <a:xfrm>
              <a:off x="6027738" y="5954323"/>
              <a:ext cx="2163762" cy="469961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6" name="Arc partiel 55"/>
          <p:cNvSpPr>
            <a:spLocks/>
          </p:cNvSpPr>
          <p:nvPr/>
        </p:nvSpPr>
        <p:spPr>
          <a:xfrm>
            <a:off x="5749925" y="2233613"/>
            <a:ext cx="2663825" cy="2663825"/>
          </a:xfrm>
          <a:prstGeom prst="pie">
            <a:avLst>
              <a:gd name="adj1" fmla="val 4520124"/>
              <a:gd name="adj2" fmla="val 21381590"/>
            </a:avLst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57" name="Arc partiel 56"/>
          <p:cNvSpPr>
            <a:spLocks/>
          </p:cNvSpPr>
          <p:nvPr/>
        </p:nvSpPr>
        <p:spPr>
          <a:xfrm>
            <a:off x="5749925" y="2233613"/>
            <a:ext cx="2663825" cy="2663825"/>
          </a:xfrm>
          <a:prstGeom prst="pie">
            <a:avLst>
              <a:gd name="adj1" fmla="val 21383539"/>
              <a:gd name="adj2" fmla="val 2102945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58" name="Arc partiel 57"/>
          <p:cNvSpPr>
            <a:spLocks/>
          </p:cNvSpPr>
          <p:nvPr/>
        </p:nvSpPr>
        <p:spPr>
          <a:xfrm>
            <a:off x="5749925" y="2233613"/>
            <a:ext cx="2663825" cy="2663825"/>
          </a:xfrm>
          <a:prstGeom prst="pie">
            <a:avLst>
              <a:gd name="adj1" fmla="val 2083568"/>
              <a:gd name="adj2" fmla="val 4524156"/>
            </a:avLst>
          </a:prstGeom>
          <a:solidFill>
            <a:schemeClr val="accent5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0247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5667375" cy="1325563"/>
          </a:xfrm>
        </p:spPr>
        <p:txBody>
          <a:bodyPr/>
          <a:lstStyle/>
          <a:p>
            <a:pPr eaLnBrk="1" hangingPunct="1"/>
            <a:r>
              <a:rPr altLang="fr-FR">
                <a:latin typeface="Segoe UI"/>
                <a:cs typeface="Segoe UI"/>
              </a:rPr>
              <a:t>CHIFFRES CLÉS</a:t>
            </a:r>
            <a:br>
              <a:rPr altLang="fr-FR"/>
            </a:br>
            <a:r>
              <a:rPr altLang="fr-FR">
                <a:latin typeface="Segoe UI"/>
                <a:cs typeface="Segoe UI"/>
              </a:rPr>
              <a:t>RENTRÉE </a:t>
            </a:r>
            <a:r>
              <a:rPr lang="fr-FR" altLang="fr-FR">
                <a:latin typeface="Segoe UI"/>
                <a:cs typeface="Segoe UI"/>
              </a:rPr>
              <a:t>2022</a:t>
            </a:r>
            <a:endParaRPr altLang="fr-FR"/>
          </a:p>
        </p:txBody>
      </p:sp>
      <p:sp>
        <p:nvSpPr>
          <p:cNvPr id="19" name="Ellipse 18"/>
          <p:cNvSpPr/>
          <p:nvPr/>
        </p:nvSpPr>
        <p:spPr>
          <a:xfrm>
            <a:off x="6086475" y="2555875"/>
            <a:ext cx="2001838" cy="20018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446838" y="2895600"/>
            <a:ext cx="128111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b="1">
                <a:solidFill>
                  <a:srgbClr val="F4F4F4"/>
                </a:solidFill>
              </a:rPr>
              <a:t>ENVIRON</a:t>
            </a:r>
            <a:br>
              <a:rPr lang="fr-FR" altLang="fr-FR" b="1">
                <a:solidFill>
                  <a:srgbClr val="F4F4F4"/>
                </a:solidFill>
              </a:rPr>
            </a:br>
            <a:r>
              <a:rPr lang="fr-FR" altLang="fr-FR" sz="4400" b="1">
                <a:solidFill>
                  <a:srgbClr val="EFB6AB"/>
                </a:solidFill>
                <a:latin typeface="Segoe UI" pitchFamily="34" charset="0"/>
              </a:rPr>
              <a:t>990</a:t>
            </a:r>
            <a:br>
              <a:rPr lang="fr-FR" altLang="fr-FR" b="1">
                <a:solidFill>
                  <a:srgbClr val="F4F4F4"/>
                </a:solidFill>
              </a:rPr>
            </a:br>
            <a:r>
              <a:rPr lang="fr-FR" altLang="fr-FR" b="1">
                <a:solidFill>
                  <a:srgbClr val="EFB6AB"/>
                </a:solidFill>
              </a:rPr>
              <a:t>ÉTUDIANTS</a:t>
            </a:r>
          </a:p>
        </p:txBody>
      </p:sp>
      <p:grpSp>
        <p:nvGrpSpPr>
          <p:cNvPr id="104" name="Groupe 103"/>
          <p:cNvGrpSpPr>
            <a:grpSpLocks/>
          </p:cNvGrpSpPr>
          <p:nvPr/>
        </p:nvGrpSpPr>
        <p:grpSpPr bwMode="auto">
          <a:xfrm>
            <a:off x="7415064" y="1987550"/>
            <a:ext cx="1165374" cy="996950"/>
            <a:chOff x="3301659" y="1843267"/>
            <a:chExt cx="1165853" cy="997356"/>
          </a:xfrm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3384392" y="1843267"/>
              <a:ext cx="951303" cy="997356"/>
            </a:xfrm>
            <a:custGeom>
              <a:avLst/>
              <a:gdLst>
                <a:gd name="T0" fmla="*/ 0 w 836"/>
                <a:gd name="T1" fmla="*/ 0 h 877"/>
                <a:gd name="T2" fmla="*/ 72 w 836"/>
                <a:gd name="T3" fmla="*/ 4 h 877"/>
                <a:gd name="T4" fmla="*/ 140 w 836"/>
                <a:gd name="T5" fmla="*/ 13 h 877"/>
                <a:gd name="T6" fmla="*/ 208 w 836"/>
                <a:gd name="T7" fmla="*/ 27 h 877"/>
                <a:gd name="T8" fmla="*/ 276 w 836"/>
                <a:gd name="T9" fmla="*/ 45 h 877"/>
                <a:gd name="T10" fmla="*/ 339 w 836"/>
                <a:gd name="T11" fmla="*/ 68 h 877"/>
                <a:gd name="T12" fmla="*/ 402 w 836"/>
                <a:gd name="T13" fmla="*/ 99 h 877"/>
                <a:gd name="T14" fmla="*/ 461 w 836"/>
                <a:gd name="T15" fmla="*/ 131 h 877"/>
                <a:gd name="T16" fmla="*/ 515 w 836"/>
                <a:gd name="T17" fmla="*/ 167 h 877"/>
                <a:gd name="T18" fmla="*/ 619 w 836"/>
                <a:gd name="T19" fmla="*/ 258 h 877"/>
                <a:gd name="T20" fmla="*/ 709 w 836"/>
                <a:gd name="T21" fmla="*/ 362 h 877"/>
                <a:gd name="T22" fmla="*/ 746 w 836"/>
                <a:gd name="T23" fmla="*/ 416 h 877"/>
                <a:gd name="T24" fmla="*/ 782 w 836"/>
                <a:gd name="T25" fmla="*/ 479 h 877"/>
                <a:gd name="T26" fmla="*/ 809 w 836"/>
                <a:gd name="T27" fmla="*/ 543 h 877"/>
                <a:gd name="T28" fmla="*/ 836 w 836"/>
                <a:gd name="T29" fmla="*/ 606 h 877"/>
                <a:gd name="T30" fmla="*/ 0 w 836"/>
                <a:gd name="T31" fmla="*/ 877 h 877"/>
                <a:gd name="T32" fmla="*/ 0 w 836"/>
                <a:gd name="T33" fmla="*/ 0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6" h="877">
                  <a:moveTo>
                    <a:pt x="0" y="0"/>
                  </a:moveTo>
                  <a:lnTo>
                    <a:pt x="72" y="4"/>
                  </a:lnTo>
                  <a:lnTo>
                    <a:pt x="140" y="13"/>
                  </a:lnTo>
                  <a:lnTo>
                    <a:pt x="208" y="27"/>
                  </a:lnTo>
                  <a:lnTo>
                    <a:pt x="276" y="45"/>
                  </a:lnTo>
                  <a:lnTo>
                    <a:pt x="339" y="68"/>
                  </a:lnTo>
                  <a:lnTo>
                    <a:pt x="402" y="99"/>
                  </a:lnTo>
                  <a:lnTo>
                    <a:pt x="461" y="131"/>
                  </a:lnTo>
                  <a:lnTo>
                    <a:pt x="515" y="167"/>
                  </a:lnTo>
                  <a:lnTo>
                    <a:pt x="619" y="258"/>
                  </a:lnTo>
                  <a:lnTo>
                    <a:pt x="709" y="362"/>
                  </a:lnTo>
                  <a:lnTo>
                    <a:pt x="746" y="416"/>
                  </a:lnTo>
                  <a:lnTo>
                    <a:pt x="782" y="479"/>
                  </a:lnTo>
                  <a:lnTo>
                    <a:pt x="809" y="543"/>
                  </a:lnTo>
                  <a:lnTo>
                    <a:pt x="836" y="606"/>
                  </a:lnTo>
                  <a:lnTo>
                    <a:pt x="0" y="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DCF"/>
            </a:solidFill>
            <a:ln>
              <a:noFill/>
            </a:ln>
            <a:effectLst>
              <a:outerShdw blurRad="1651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grpSp>
          <p:nvGrpSpPr>
            <p:cNvPr id="10272" name="Groupe 72"/>
            <p:cNvGrpSpPr>
              <a:grpSpLocks/>
            </p:cNvGrpSpPr>
            <p:nvPr/>
          </p:nvGrpSpPr>
          <p:grpSpPr bwMode="auto">
            <a:xfrm>
              <a:off x="3301659" y="2018846"/>
              <a:ext cx="1165853" cy="562976"/>
              <a:chOff x="1984923" y="1957886"/>
              <a:chExt cx="1165853" cy="562976"/>
            </a:xfrm>
          </p:grpSpPr>
          <p:sp>
            <p:nvSpPr>
              <p:cNvPr id="10273" name="Rectangle 41"/>
              <p:cNvSpPr>
                <a:spLocks noChangeArrowheads="1"/>
              </p:cNvSpPr>
              <p:nvPr/>
            </p:nvSpPr>
            <p:spPr bwMode="auto">
              <a:xfrm>
                <a:off x="1984923" y="1957886"/>
                <a:ext cx="720366" cy="461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fr-FR" altLang="fr-FR" sz="2400" b="1">
                    <a:solidFill>
                      <a:schemeClr val="accent2"/>
                    </a:solidFill>
                  </a:rPr>
                  <a:t>15%</a:t>
                </a:r>
              </a:p>
            </p:txBody>
          </p:sp>
          <p:sp>
            <p:nvSpPr>
              <p:cNvPr id="10274" name="Rectangle 42"/>
              <p:cNvSpPr>
                <a:spLocks noChangeArrowheads="1"/>
              </p:cNvSpPr>
              <p:nvPr/>
            </p:nvSpPr>
            <p:spPr bwMode="auto">
              <a:xfrm>
                <a:off x="1985072" y="2289708"/>
                <a:ext cx="1165704" cy="231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altLang="fr-FR" sz="1100" b="1" err="1">
                    <a:solidFill>
                      <a:schemeClr val="accent2"/>
                    </a:solidFill>
                  </a:rPr>
                  <a:t>d’internationaux</a:t>
                </a:r>
              </a:p>
            </p:txBody>
          </p:sp>
        </p:grpSp>
      </p:grpSp>
      <p:grpSp>
        <p:nvGrpSpPr>
          <p:cNvPr id="72" name="Groupe 71"/>
          <p:cNvGrpSpPr>
            <a:grpSpLocks/>
          </p:cNvGrpSpPr>
          <p:nvPr/>
        </p:nvGrpSpPr>
        <p:grpSpPr bwMode="auto">
          <a:xfrm>
            <a:off x="8431081" y="2927350"/>
            <a:ext cx="1730507" cy="690563"/>
            <a:chOff x="2667334" y="2878705"/>
            <a:chExt cx="1731696" cy="690653"/>
          </a:xfrm>
        </p:grpSpPr>
        <p:sp>
          <p:nvSpPr>
            <p:cNvPr id="70" name="Rectangle 69"/>
            <p:cNvSpPr/>
            <p:nvPr/>
          </p:nvSpPr>
          <p:spPr>
            <a:xfrm>
              <a:off x="2667466" y="3202597"/>
              <a:ext cx="1731564" cy="366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b="1">
                  <a:solidFill>
                    <a:schemeClr val="accent3"/>
                  </a:solidFill>
                  <a:latin typeface="+mn-lt"/>
                </a:rPr>
                <a:t>Élèves ingénieurs, masters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b="1">
                  <a:solidFill>
                    <a:schemeClr val="accent3"/>
                  </a:solidFill>
                  <a:latin typeface="+mn-lt"/>
                </a:rPr>
                <a:t>et mastères spécialisés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667334" y="2878705"/>
              <a:ext cx="651587" cy="461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>
                  <a:solidFill>
                    <a:schemeClr val="accent3"/>
                  </a:solidFill>
                  <a:latin typeface="+mn-lt"/>
                </a:rPr>
                <a:t>865</a:t>
              </a:r>
            </a:p>
          </p:txBody>
        </p:sp>
      </p:grpSp>
      <p:grpSp>
        <p:nvGrpSpPr>
          <p:cNvPr id="74" name="Groupe 73"/>
          <p:cNvGrpSpPr>
            <a:grpSpLocks/>
          </p:cNvGrpSpPr>
          <p:nvPr/>
        </p:nvGrpSpPr>
        <p:grpSpPr bwMode="auto">
          <a:xfrm>
            <a:off x="8337418" y="3851275"/>
            <a:ext cx="819282" cy="555625"/>
            <a:chOff x="2667334" y="2878705"/>
            <a:chExt cx="819587" cy="555232"/>
          </a:xfrm>
        </p:grpSpPr>
        <p:sp>
          <p:nvSpPr>
            <p:cNvPr id="75" name="Rectangle 74"/>
            <p:cNvSpPr/>
            <p:nvPr/>
          </p:nvSpPr>
          <p:spPr>
            <a:xfrm>
              <a:off x="2667466" y="3202326"/>
              <a:ext cx="819455" cy="23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doctorants</a:t>
              </a:r>
              <a:endParaRPr lang="en-US" sz="1100" b="1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667334" y="2878705"/>
              <a:ext cx="651382" cy="4613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125</a:t>
              </a:r>
            </a:p>
          </p:txBody>
        </p:sp>
      </p:grpSp>
      <p:sp>
        <p:nvSpPr>
          <p:cNvPr id="78" name="Rectangle 77"/>
          <p:cNvSpPr/>
          <p:nvPr/>
        </p:nvSpPr>
        <p:spPr>
          <a:xfrm>
            <a:off x="7708900" y="4787900"/>
            <a:ext cx="1611313" cy="773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chemeClr val="accent5"/>
                </a:solidFill>
                <a:latin typeface="+mn-lt"/>
              </a:rPr>
              <a:t>Formation continue (nombreux stagiaires)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chemeClr val="accent5"/>
                </a:solidFill>
                <a:latin typeface="+mn-lt"/>
              </a:rPr>
              <a:t>&amp; accompagnement à</a:t>
            </a:r>
            <a:br>
              <a:rPr lang="fr-FR" sz="1100" b="1">
                <a:solidFill>
                  <a:schemeClr val="accent5"/>
                </a:solidFill>
                <a:latin typeface="+mn-lt"/>
              </a:rPr>
            </a:br>
            <a:r>
              <a:rPr lang="fr-FR" sz="1100" b="1">
                <a:solidFill>
                  <a:schemeClr val="accent5"/>
                </a:solidFill>
                <a:latin typeface="+mn-lt"/>
              </a:rPr>
              <a:t> la création d’entreprise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chemeClr val="accent5"/>
                </a:solidFill>
                <a:latin typeface="+mn-lt"/>
              </a:rPr>
              <a:t>(10 start-ups)</a:t>
            </a: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9947573" y="4244975"/>
            <a:ext cx="217110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sz="4400" b="1">
                <a:solidFill>
                  <a:srgbClr val="005E6A"/>
                </a:solidFill>
                <a:latin typeface="Segoe UI" pitchFamily="34" charset="0"/>
              </a:rPr>
              <a:t>300</a:t>
            </a:r>
            <a:br>
              <a:rPr lang="fr-FR" altLang="fr-FR" sz="1600" b="1">
                <a:solidFill>
                  <a:srgbClr val="005E6A"/>
                </a:solidFill>
                <a:latin typeface="Segoe UI" pitchFamily="34" charset="0"/>
              </a:rPr>
            </a:br>
            <a:r>
              <a:rPr lang="fr-FR" altLang="fr-FR" sz="1600">
                <a:solidFill>
                  <a:srgbClr val="005E6A"/>
                </a:solidFill>
              </a:rPr>
              <a:t>JEUNES DIPLÔMÉS</a:t>
            </a:r>
          </a:p>
          <a:p>
            <a:pPr algn="ctr" eaLnBrk="1" hangingPunct="1"/>
            <a:r>
              <a:rPr lang="fr-FR" altLang="fr-FR" sz="1600">
                <a:solidFill>
                  <a:srgbClr val="005E6A"/>
                </a:solidFill>
              </a:rPr>
              <a:t>dont 250 ingénieurs /an</a:t>
            </a: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5464175" y="3716338"/>
            <a:ext cx="977900" cy="996950"/>
            <a:chOff x="4659353" y="3264734"/>
            <a:chExt cx="979193" cy="997356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 rot="11459528">
              <a:off x="4659353" y="3264734"/>
              <a:ext cx="950580" cy="997356"/>
            </a:xfrm>
            <a:custGeom>
              <a:avLst/>
              <a:gdLst>
                <a:gd name="T0" fmla="*/ 0 w 836"/>
                <a:gd name="T1" fmla="*/ 0 h 877"/>
                <a:gd name="T2" fmla="*/ 72 w 836"/>
                <a:gd name="T3" fmla="*/ 4 h 877"/>
                <a:gd name="T4" fmla="*/ 140 w 836"/>
                <a:gd name="T5" fmla="*/ 13 h 877"/>
                <a:gd name="T6" fmla="*/ 208 w 836"/>
                <a:gd name="T7" fmla="*/ 27 h 877"/>
                <a:gd name="T8" fmla="*/ 276 w 836"/>
                <a:gd name="T9" fmla="*/ 45 h 877"/>
                <a:gd name="T10" fmla="*/ 339 w 836"/>
                <a:gd name="T11" fmla="*/ 68 h 877"/>
                <a:gd name="T12" fmla="*/ 402 w 836"/>
                <a:gd name="T13" fmla="*/ 99 h 877"/>
                <a:gd name="T14" fmla="*/ 461 w 836"/>
                <a:gd name="T15" fmla="*/ 131 h 877"/>
                <a:gd name="T16" fmla="*/ 515 w 836"/>
                <a:gd name="T17" fmla="*/ 167 h 877"/>
                <a:gd name="T18" fmla="*/ 619 w 836"/>
                <a:gd name="T19" fmla="*/ 258 h 877"/>
                <a:gd name="T20" fmla="*/ 709 w 836"/>
                <a:gd name="T21" fmla="*/ 362 h 877"/>
                <a:gd name="T22" fmla="*/ 746 w 836"/>
                <a:gd name="T23" fmla="*/ 416 h 877"/>
                <a:gd name="T24" fmla="*/ 782 w 836"/>
                <a:gd name="T25" fmla="*/ 479 h 877"/>
                <a:gd name="T26" fmla="*/ 809 w 836"/>
                <a:gd name="T27" fmla="*/ 543 h 877"/>
                <a:gd name="T28" fmla="*/ 836 w 836"/>
                <a:gd name="T29" fmla="*/ 606 h 877"/>
                <a:gd name="T30" fmla="*/ 0 w 836"/>
                <a:gd name="T31" fmla="*/ 877 h 877"/>
                <a:gd name="T32" fmla="*/ 0 w 836"/>
                <a:gd name="T33" fmla="*/ 0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6" h="877">
                  <a:moveTo>
                    <a:pt x="0" y="0"/>
                  </a:moveTo>
                  <a:lnTo>
                    <a:pt x="72" y="4"/>
                  </a:lnTo>
                  <a:lnTo>
                    <a:pt x="140" y="13"/>
                  </a:lnTo>
                  <a:lnTo>
                    <a:pt x="208" y="27"/>
                  </a:lnTo>
                  <a:lnTo>
                    <a:pt x="276" y="45"/>
                  </a:lnTo>
                  <a:lnTo>
                    <a:pt x="339" y="68"/>
                  </a:lnTo>
                  <a:lnTo>
                    <a:pt x="402" y="99"/>
                  </a:lnTo>
                  <a:lnTo>
                    <a:pt x="461" y="131"/>
                  </a:lnTo>
                  <a:lnTo>
                    <a:pt x="515" y="167"/>
                  </a:lnTo>
                  <a:lnTo>
                    <a:pt x="619" y="258"/>
                  </a:lnTo>
                  <a:lnTo>
                    <a:pt x="709" y="362"/>
                  </a:lnTo>
                  <a:lnTo>
                    <a:pt x="746" y="416"/>
                  </a:lnTo>
                  <a:lnTo>
                    <a:pt x="782" y="479"/>
                  </a:lnTo>
                  <a:lnTo>
                    <a:pt x="809" y="543"/>
                  </a:lnTo>
                  <a:lnTo>
                    <a:pt x="836" y="606"/>
                  </a:lnTo>
                  <a:lnTo>
                    <a:pt x="0" y="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DCF"/>
            </a:solidFill>
            <a:ln>
              <a:noFill/>
            </a:ln>
            <a:effectLst>
              <a:outerShdw blurRad="1651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0265" name="Rectangle 51"/>
            <p:cNvSpPr>
              <a:spLocks noChangeArrowheads="1"/>
            </p:cNvSpPr>
            <p:nvPr/>
          </p:nvSpPr>
          <p:spPr bwMode="auto">
            <a:xfrm>
              <a:off x="4918476" y="3335129"/>
              <a:ext cx="7200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FR" altLang="fr-FR" sz="2400" b="1">
                  <a:solidFill>
                    <a:schemeClr val="accent2"/>
                  </a:solidFill>
                </a:rPr>
                <a:t>20%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18313" y="3666535"/>
              <a:ext cx="793210" cy="5018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b="1" spc="-1">
                  <a:solidFill>
                    <a:srgbClr val="005E6A"/>
                  </a:solidFill>
                  <a:uFill>
                    <a:solidFill>
                      <a:srgbClr val="FFFFFF"/>
                    </a:solidFill>
                  </a:uFill>
                  <a:latin typeface="+mn-lt"/>
                </a:rPr>
                <a:t>d’élèves ingénieurs militaires</a:t>
              </a:r>
              <a:endParaRPr lang="fr-F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88" name="Rectangle 87"/>
          <p:cNvSpPr/>
          <p:nvPr/>
        </p:nvSpPr>
        <p:spPr>
          <a:xfrm>
            <a:off x="8224838" y="1960563"/>
            <a:ext cx="1404937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50% des doctorants</a:t>
            </a:r>
            <a:br>
              <a:rPr lang="fr-FR" sz="1100" b="1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sz="11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et 15% des étudiants</a:t>
            </a:r>
          </a:p>
        </p:txBody>
      </p:sp>
      <p:pic>
        <p:nvPicPr>
          <p:cNvPr id="10260" name="Espace réservé du contenu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7"/>
          <a:stretch>
            <a:fillRect/>
          </a:stretch>
        </p:blipFill>
        <p:spPr bwMode="auto">
          <a:xfrm>
            <a:off x="162265" y="1630531"/>
            <a:ext cx="1956632" cy="19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Espace réservé du contenu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950" y="3643745"/>
            <a:ext cx="1953447" cy="19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Espace réservé du contenu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71" y="3648724"/>
            <a:ext cx="1961523" cy="197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Espace réservé du contenu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8846" y="1644073"/>
            <a:ext cx="1953447" cy="192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riangle isocèle 43"/>
          <p:cNvSpPr/>
          <p:nvPr/>
        </p:nvSpPr>
        <p:spPr>
          <a:xfrm rot="1851635" flipH="1">
            <a:off x="7930327" y="-1131272"/>
            <a:ext cx="4490569" cy="2919931"/>
          </a:xfrm>
          <a:prstGeom prst="triangle">
            <a:avLst>
              <a:gd name="adj" fmla="val 21091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6" name="CustomShape 7"/>
          <p:cNvSpPr/>
          <p:nvPr/>
        </p:nvSpPr>
        <p:spPr>
          <a:xfrm>
            <a:off x="8935428" y="215150"/>
            <a:ext cx="2724150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rIns="36000" anchor="ctr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Un réseau de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6 300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egoe UI"/>
              </a:rPr>
              <a:t>anciens élèves</a:t>
            </a:r>
            <a:endParaRPr lang="fr-FR" sz="2400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2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5.55112E-17 L -0.0306 0.08241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41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04688 -0.04166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 animBg="1"/>
      <p:bldP spid="19" grpId="0" animBg="1"/>
      <p:bldP spid="41" grpId="0"/>
      <p:bldP spid="78" grpId="0"/>
      <p:bldP spid="86" grpId="0"/>
      <p:bldP spid="88" grpId="0"/>
      <p:bldP spid="44" grpId="0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144963" y="1673225"/>
            <a:ext cx="7818437" cy="3911600"/>
          </a:xfrm>
          <a:solidFill>
            <a:srgbClr val="FFFFFF"/>
          </a:solidFill>
        </p:spPr>
        <p:txBody>
          <a:bodyPr lIns="180000" tIns="46800" rIns="180000" rtlCol="0" anchor="t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 sz="1100" b="1"/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/>
              <a:t>Notoriété </a:t>
            </a:r>
            <a:r>
              <a:rPr lang="fr-FR"/>
              <a:t>exceptionnelle auprès des entreprises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fr-FR" b="1"/>
              <a:t>Plein emploi rapide </a:t>
            </a:r>
            <a:br>
              <a:rPr lang="fr-FR"/>
            </a:br>
            <a:r>
              <a:rPr lang="fr-FR"/>
              <a:t>beaucoup trouvent un emploi avant d’être diplômé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endParaRPr lang="fr-FR" i="1"/>
          </a:p>
        </p:txBody>
      </p:sp>
      <p:sp>
        <p:nvSpPr>
          <p:cNvPr id="7171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11722100" cy="1325563"/>
          </a:xfrm>
        </p:spPr>
        <p:txBody>
          <a:bodyPr/>
          <a:lstStyle/>
          <a:p>
            <a:pPr eaLnBrk="1" hangingPunct="1"/>
            <a:r>
              <a:rPr lang="fr-FR" altLang="fr-FR"/>
              <a:t>DES PROFILS ATTRACTIFS</a:t>
            </a:r>
            <a:endParaRPr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668A52-1022-4A18-82A9-0EC60AF687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550"/>
          <a:stretch/>
        </p:blipFill>
        <p:spPr>
          <a:xfrm>
            <a:off x="7848" y="1372599"/>
            <a:ext cx="4137115" cy="421222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354944" y="3952736"/>
            <a:ext cx="7210567" cy="2031325"/>
          </a:xfrm>
          <a:prstGeom prst="rect">
            <a:avLst/>
          </a:prstGeom>
          <a:solidFill>
            <a:srgbClr val="ED6B6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alibri"/>
                <a:cs typeface="Calibri"/>
              </a:rPr>
              <a:t>LES DERNIERS RECRUTEURS</a:t>
            </a:r>
          </a:p>
          <a:p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Airbus, ALTEN,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Arkea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Allure Yachting, Cofely Endel-GDF Suez, Cast software, Cegelec Marine, Clemessy, DGA, Damen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shiprepair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EDF, Endel Engie,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Eneria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Exosun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FEV Europe 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GmbH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Foselev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IDP France, MBDA,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Midipile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mobility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Naval Group, Orange Marine,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Principia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Renault, Safran,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Sanden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Manufacturing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 Europe,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Segula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Stellantis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, Technip, Thales, Vulcain Ingénierie, </a:t>
            </a:r>
            <a:r>
              <a:rPr lang="fr-FR" err="1">
                <a:solidFill>
                  <a:schemeClr val="bg1"/>
                </a:solidFill>
                <a:latin typeface="Calibri"/>
                <a:cs typeface="Calibri"/>
              </a:rPr>
              <a:t>Windelo</a:t>
            </a:r>
            <a:r>
              <a:rPr lang="fr-FR">
                <a:solidFill>
                  <a:schemeClr val="bg1"/>
                </a:solidFill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753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63C236C1-FC38-455E-8CA8-FD3423825A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7"/>
          <a:stretch/>
        </p:blipFill>
        <p:spPr>
          <a:xfrm>
            <a:off x="257262" y="725522"/>
            <a:ext cx="11970363" cy="666055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2BC5EE3-E762-47A7-9FBD-47ADDD506C91}"/>
              </a:ext>
            </a:extLst>
          </p:cNvPr>
          <p:cNvSpPr/>
          <p:nvPr/>
        </p:nvSpPr>
        <p:spPr>
          <a:xfrm>
            <a:off x="-66822" y="1401"/>
            <a:ext cx="12782663" cy="950901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108703" cy="7301552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riangle isocèle 37"/>
          <p:cNvSpPr/>
          <p:nvPr/>
        </p:nvSpPr>
        <p:spPr>
          <a:xfrm rot="16200000" flipV="1">
            <a:off x="-533438" y="1041649"/>
            <a:ext cx="6281738" cy="5338763"/>
          </a:xfrm>
          <a:prstGeom prst="triangle">
            <a:avLst>
              <a:gd name="adj" fmla="val 0"/>
            </a:avLst>
          </a:prstGeom>
          <a:solidFill>
            <a:schemeClr val="tx2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riangle isocèle 33"/>
          <p:cNvSpPr/>
          <p:nvPr/>
        </p:nvSpPr>
        <p:spPr>
          <a:xfrm rot="5400000">
            <a:off x="808831" y="-1042194"/>
            <a:ext cx="2332038" cy="3949700"/>
          </a:xfrm>
          <a:prstGeom prst="triangle">
            <a:avLst>
              <a:gd name="adj" fmla="val 96389"/>
            </a:avLst>
          </a:prstGeom>
          <a:solidFill>
            <a:srgbClr val="FF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8" name="Titre 1"/>
          <p:cNvSpPr>
            <a:spLocks noGrp="1" noChangeArrowheads="1"/>
          </p:cNvSpPr>
          <p:nvPr>
            <p:ph type="title"/>
          </p:nvPr>
        </p:nvSpPr>
        <p:spPr>
          <a:xfrm>
            <a:off x="241299" y="225425"/>
            <a:ext cx="9460049" cy="1325563"/>
          </a:xfrm>
        </p:spPr>
        <p:txBody>
          <a:bodyPr/>
          <a:lstStyle/>
          <a:p>
            <a:pPr eaLnBrk="1" hangingPunct="1"/>
            <a:r>
              <a:rPr lang="fr-FR" altLang="fr-FR">
                <a:solidFill>
                  <a:schemeClr val="accent6">
                    <a:lumMod val="25000"/>
                  </a:schemeClr>
                </a:solidFill>
              </a:rPr>
              <a:t>UNE ÉCOLE </a:t>
            </a:r>
            <a:r>
              <a:rPr lang="fr-FR">
                <a:solidFill>
                  <a:schemeClr val="accent6">
                    <a:lumMod val="25000"/>
                  </a:schemeClr>
                </a:solidFill>
              </a:rPr>
              <a:t>À TAILLE HUMAINE</a:t>
            </a:r>
            <a:endParaRPr altLang="fr-FR">
              <a:solidFill>
                <a:schemeClr val="accent6">
                  <a:lumMod val="25000"/>
                </a:schemeClr>
              </a:solidFill>
            </a:endParaRPr>
          </a:p>
        </p:txBody>
      </p:sp>
      <p:grpSp>
        <p:nvGrpSpPr>
          <p:cNvPr id="44039" name="Groupe 89"/>
          <p:cNvGrpSpPr>
            <a:grpSpLocks/>
          </p:cNvGrpSpPr>
          <p:nvPr/>
        </p:nvGrpSpPr>
        <p:grpSpPr bwMode="auto">
          <a:xfrm>
            <a:off x="-106363" y="177800"/>
            <a:ext cx="684213" cy="63500"/>
            <a:chOff x="-106176" y="178453"/>
            <a:chExt cx="684000" cy="63547"/>
          </a:xfrm>
        </p:grpSpPr>
        <p:sp>
          <p:nvSpPr>
            <p:cNvPr id="91" name="Rectangle 90"/>
            <p:cNvSpPr/>
            <p:nvPr/>
          </p:nvSpPr>
          <p:spPr>
            <a:xfrm rot="19098284">
              <a:off x="38242" y="205461"/>
              <a:ext cx="534821" cy="36539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19098284">
              <a:off x="-106176" y="178453"/>
              <a:ext cx="684000" cy="11121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Triangle isocèle 36"/>
          <p:cNvSpPr/>
          <p:nvPr/>
        </p:nvSpPr>
        <p:spPr>
          <a:xfrm rot="16200000">
            <a:off x="5789552" y="398770"/>
            <a:ext cx="3145809" cy="9772650"/>
          </a:xfrm>
          <a:prstGeom prst="triangle">
            <a:avLst>
              <a:gd name="adj" fmla="val 0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riangle isocèle 41"/>
          <p:cNvSpPr/>
          <p:nvPr/>
        </p:nvSpPr>
        <p:spPr>
          <a:xfrm rot="4712731">
            <a:off x="6511224" y="471604"/>
            <a:ext cx="2458615" cy="8060704"/>
          </a:xfrm>
          <a:prstGeom prst="triangle">
            <a:avLst>
              <a:gd name="adj" fmla="val 58971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949700" y="4275986"/>
            <a:ext cx="6440719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  <a:t>amphis, salles informatique,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  <a:t>médiathèque, gymnase,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  <a:t>terrains de sport, moyens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  <a:t>expérimentaux, </a:t>
            </a:r>
            <a:b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</a:br>
            <a: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  <a:t>logements, </a:t>
            </a:r>
            <a:b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</a:br>
            <a:r>
              <a:rPr lang="fr-FR" altLang="fr-FR" sz="2400" b="1">
                <a:solidFill>
                  <a:srgbClr val="EFB6AB"/>
                </a:solidFill>
                <a:latin typeface="Segoe UI" pitchFamily="34" charset="0"/>
              </a:rPr>
              <a:t>self…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19856E-D924-42A8-8F0D-55205F602A19}"/>
              </a:ext>
            </a:extLst>
          </p:cNvPr>
          <p:cNvSpPr txBox="1"/>
          <p:nvPr/>
        </p:nvSpPr>
        <p:spPr>
          <a:xfrm>
            <a:off x="3401589" y="3463078"/>
            <a:ext cx="346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5400" b="1">
                <a:solidFill>
                  <a:srgbClr val="EFB6AB"/>
                </a:solidFill>
                <a:latin typeface="Segoe UI" pitchFamily="34" charset="0"/>
              </a:rPr>
              <a:t>7 hectares</a:t>
            </a:r>
            <a:endParaRPr lang="fr-FR" sz="540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3F93806D-52DF-41FB-9E15-5E255297F8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5" y="974086"/>
            <a:ext cx="2800149" cy="1863257"/>
          </a:xfrm>
          <a:prstGeom prst="rect">
            <a:avLst/>
          </a:prstGeom>
        </p:spPr>
      </p:pic>
      <p:pic>
        <p:nvPicPr>
          <p:cNvPr id="2050" name="Picture 2" descr="https://www.ensta-bretagne.fr/sites/default/files/2018-09/VieEtudiante-Sport-VolleyBall-Assos.jpg">
            <a:extLst>
              <a:ext uri="{FF2B5EF4-FFF2-40B4-BE49-F238E27FC236}">
                <a16:creationId xmlns:a16="http://schemas.microsoft.com/office/drawing/2014/main" id="{611907C1-C773-4441-8182-960324C9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4"/>
          <a:stretch/>
        </p:blipFill>
        <p:spPr bwMode="auto">
          <a:xfrm>
            <a:off x="205116" y="5036701"/>
            <a:ext cx="2781532" cy="19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ensta-bretagne.fr/sites/default/files/2022-10/mediatheque-espacerevues.jpg">
            <a:extLst>
              <a:ext uri="{FF2B5EF4-FFF2-40B4-BE49-F238E27FC236}">
                <a16:creationId xmlns:a16="http://schemas.microsoft.com/office/drawing/2014/main" id="{E7DBC8F8-1247-43E5-8655-5387ABF83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6"/>
          <a:stretch/>
        </p:blipFill>
        <p:spPr bwMode="auto">
          <a:xfrm>
            <a:off x="186499" y="2969230"/>
            <a:ext cx="2800149" cy="19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7388EBA-F5E2-4813-9E0B-73DA06744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3183" y="4592685"/>
            <a:ext cx="3049177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fr-FR" altLang="fr-FR" sz="2000" b="1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  <a:t>à 10/15 minutes</a:t>
            </a:r>
            <a:br>
              <a:rPr lang="fr-FR" altLang="fr-FR" sz="2000" b="1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</a:br>
            <a:r>
              <a:rPr lang="fr-FR" altLang="fr-FR" b="1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  <a:t>de la rade de Brest et </a:t>
            </a:r>
            <a:br>
              <a:rPr lang="fr-FR" altLang="fr-FR" b="1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</a:br>
            <a:r>
              <a:rPr lang="fr-FR" altLang="fr-FR" b="1">
                <a:solidFill>
                  <a:schemeClr val="bg1">
                    <a:lumMod val="75000"/>
                  </a:schemeClr>
                </a:solidFill>
                <a:latin typeface="Segoe UI" pitchFamily="34" charset="0"/>
              </a:rPr>
              <a:t>du centre ville</a:t>
            </a:r>
          </a:p>
        </p:txBody>
      </p:sp>
      <p:grpSp>
        <p:nvGrpSpPr>
          <p:cNvPr id="54" name="Groupe 28">
            <a:extLst>
              <a:ext uri="{FF2B5EF4-FFF2-40B4-BE49-F238E27FC236}">
                <a16:creationId xmlns:a16="http://schemas.microsoft.com/office/drawing/2014/main" id="{C3E3EE31-3EF6-4FEC-943E-560A18F7FB18}"/>
              </a:ext>
            </a:extLst>
          </p:cNvPr>
          <p:cNvGrpSpPr>
            <a:grpSpLocks/>
          </p:cNvGrpSpPr>
          <p:nvPr/>
        </p:nvGrpSpPr>
        <p:grpSpPr bwMode="auto">
          <a:xfrm>
            <a:off x="9199435" y="5464449"/>
            <a:ext cx="2979411" cy="1837103"/>
            <a:chOff x="-762596" y="2186607"/>
            <a:chExt cx="4937185" cy="3119654"/>
          </a:xfrm>
        </p:grpSpPr>
        <p:pic>
          <p:nvPicPr>
            <p:cNvPr id="55" name="Image 17">
              <a:extLst>
                <a:ext uri="{FF2B5EF4-FFF2-40B4-BE49-F238E27FC236}">
                  <a16:creationId xmlns:a16="http://schemas.microsoft.com/office/drawing/2014/main" id="{07B0CE15-DF55-4FF6-B137-976C14355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596" y="2186607"/>
              <a:ext cx="4937185" cy="311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75CD678E-79FB-40BD-AC59-6216D745EC97}"/>
                </a:ext>
              </a:extLst>
            </p:cNvPr>
            <p:cNvCxnSpPr>
              <a:cxnSpLocks/>
            </p:cNvCxnSpPr>
            <p:nvPr/>
          </p:nvCxnSpPr>
          <p:spPr>
            <a:xfrm>
              <a:off x="1617719" y="3145683"/>
              <a:ext cx="912559" cy="1537497"/>
            </a:xfrm>
            <a:prstGeom prst="straightConnector1">
              <a:avLst/>
            </a:prstGeom>
            <a:ln w="50800">
              <a:solidFill>
                <a:srgbClr val="E0735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20300DCD-A29D-45F1-8294-B7D53283F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7719" y="2429034"/>
              <a:ext cx="1148677" cy="412551"/>
            </a:xfrm>
            <a:prstGeom prst="straightConnector1">
              <a:avLst/>
            </a:prstGeom>
            <a:ln w="50800">
              <a:solidFill>
                <a:srgbClr val="E0735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C52D632A-2289-4F99-9BEE-0D41AD2EE2C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614" y="3145683"/>
              <a:ext cx="102105" cy="703888"/>
            </a:xfrm>
            <a:prstGeom prst="straightConnector1">
              <a:avLst/>
            </a:prstGeom>
            <a:ln w="50800">
              <a:solidFill>
                <a:srgbClr val="E0735C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04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F4231B-2ED1-427A-A553-D3D8C430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0448"/>
            <a:ext cx="12192000" cy="8076861"/>
          </a:xfrm>
          <a:prstGeom prst="rect">
            <a:avLst/>
          </a:prstGeom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4F4F4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-24255" y="4578408"/>
            <a:ext cx="12658436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564482" y="4536234"/>
            <a:ext cx="10266362" cy="140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52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FORMATION D’INGÉNIEUR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3600" b="1">
                <a:solidFill>
                  <a:srgbClr val="F4F4F4"/>
                </a:solidFill>
                <a:latin typeface="Segoe UI" pitchFamily="34" charset="0"/>
              </a:rPr>
              <a:t>PAR ALTERNANCE</a:t>
            </a:r>
            <a:endParaRPr kumimoji="0" lang="fr-FR" altLang="fr-FR" sz="3600" b="1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27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5667375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altLang="fr-FR"/>
              <a:t>FORMATION D’INGÉNIEUR PAR </a:t>
            </a:r>
            <a:r>
              <a:rPr altLang="fr-FR">
                <a:solidFill>
                  <a:srgbClr val="ED6B61"/>
                </a:solidFill>
              </a:rPr>
              <a:t>ALTERNANCE</a:t>
            </a:r>
            <a:r>
              <a:rPr altLang="fr-FR"/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677377"/>
            <a:ext cx="1527607" cy="9615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D911AA-B8DB-F64B-AE13-CC96D7A21A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78" y="1550988"/>
            <a:ext cx="5482135" cy="3762374"/>
          </a:xfrm>
          <a:prstGeom prst="rect">
            <a:avLst/>
          </a:prstGeom>
        </p:spPr>
      </p:pic>
      <p:pic>
        <p:nvPicPr>
          <p:cNvPr id="6" name="Image 5" descr="Une image contenant texte, extérieur, clipart, graphiques vectoriels&#10;&#10;Description générée automatiquement">
            <a:extLst>
              <a:ext uri="{FF2B5EF4-FFF2-40B4-BE49-F238E27FC236}">
                <a16:creationId xmlns:a16="http://schemas.microsoft.com/office/drawing/2014/main" id="{BBBB500D-1BB0-F845-94A0-227FAF8EFA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85" y="5677377"/>
            <a:ext cx="901031" cy="961548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043DA3B-4D14-45E8-ABA2-0D7514599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557" y="1550989"/>
            <a:ext cx="6652416" cy="37623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46800" rIns="72000" bIns="4680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fr-FR" altLang="fr-FR" sz="2000" b="1"/>
              <a:t>+ de 15 années d’expérience </a:t>
            </a:r>
            <a:r>
              <a:rPr lang="fr-FR" altLang="fr-FR" sz="2000"/>
              <a:t>: filière en alternance créée en 2005 à l’ENSTA Bretagne, à la demande des entreprises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000"/>
              <a:t>Une</a:t>
            </a:r>
            <a:r>
              <a:rPr lang="fr-FR" altLang="fr-FR" sz="2000" b="1"/>
              <a:t> alternance équilibrée </a:t>
            </a:r>
            <a:r>
              <a:rPr lang="fr-FR" altLang="fr-FR" sz="2000"/>
              <a:t>: périodes longues en entreprise et à l’école</a:t>
            </a:r>
            <a:endParaRPr lang="fr-FR" altLang="fr-FR" sz="2000"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fr-FR" sz="2000"/>
              <a:t>Un </a:t>
            </a:r>
            <a:r>
              <a:rPr lang="fr-FR" altLang="fr-FR" sz="2000" b="1"/>
              <a:t>tutorat fort « </a:t>
            </a:r>
            <a:r>
              <a:rPr lang="fr-FR" altLang="fr-FR" sz="2000"/>
              <a:t>école &amp; entreprise » pour un accompagnement permanent</a:t>
            </a:r>
            <a:endParaRPr lang="fr-FR" altLang="fr-FR" sz="2000"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fr-FR" sz="2000" b="1"/>
              <a:t>2 diplômes accrédités par la CTI :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b="1"/>
              <a:t>Systèmes embarqués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b="1"/>
              <a:t>Conception mécanique </a:t>
            </a:r>
            <a:br>
              <a:rPr lang="fr-FR" altLang="fr-FR" sz="1600" b="1"/>
            </a:br>
            <a:r>
              <a:rPr lang="fr-FR" altLang="fr-FR" sz="1600" b="1"/>
              <a:t>architecture navale ou automobile</a:t>
            </a:r>
            <a:endParaRPr lang="fr-FR" altLang="fr-FR" sz="1600">
              <a:cs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7BC047-311C-4C06-A604-FFD18AFA8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37" t="10193" r="8642" b="11028"/>
          <a:stretch/>
        </p:blipFill>
        <p:spPr>
          <a:xfrm>
            <a:off x="2585395" y="5666825"/>
            <a:ext cx="1291221" cy="9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re 1"/>
          <p:cNvSpPr>
            <a:spLocks noGrp="1" noChangeArrowheads="1"/>
          </p:cNvSpPr>
          <p:nvPr>
            <p:ph type="title"/>
          </p:nvPr>
        </p:nvSpPr>
        <p:spPr>
          <a:xfrm>
            <a:off x="241300" y="225425"/>
            <a:ext cx="9926282" cy="1325563"/>
          </a:xfrm>
        </p:spPr>
        <p:txBody>
          <a:bodyPr/>
          <a:lstStyle/>
          <a:p>
            <a:pPr eaLnBrk="1" hangingPunct="1">
              <a:tabLst>
                <a:tab pos="2597150" algn="l"/>
              </a:tabLst>
            </a:pPr>
            <a:r>
              <a:rPr lang="fr-FR" altLang="fr-FR"/>
              <a:t>UN CALENDRIER D'ALTERNANCE ÉQUILIBRÉ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1399A9-8D8F-432E-8B91-ED57E4195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5"/>
          <a:stretch/>
        </p:blipFill>
        <p:spPr>
          <a:xfrm>
            <a:off x="537387" y="1140823"/>
            <a:ext cx="11117226" cy="46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1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re 1"/>
          <p:cNvSpPr>
            <a:spLocks noGrp="1" noChangeArrowheads="1"/>
          </p:cNvSpPr>
          <p:nvPr>
            <p:ph type="title"/>
          </p:nvPr>
        </p:nvSpPr>
        <p:spPr>
          <a:xfrm>
            <a:off x="313116" y="104452"/>
            <a:ext cx="11483975" cy="1325563"/>
          </a:xfrm>
        </p:spPr>
        <p:txBody>
          <a:bodyPr/>
          <a:lstStyle/>
          <a:p>
            <a:pPr eaLnBrk="1" hangingPunct="1"/>
            <a:r>
              <a:rPr lang="fr-FR" altLang="fr-FR" dirty="0"/>
              <a:t>ORGANISATION DU CURSUS </a:t>
            </a:r>
            <a:endParaRPr alt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327F73-D530-4A16-9C1A-B761C7ED1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50" y="1166497"/>
            <a:ext cx="11107700" cy="45250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A5D13A-BB46-40F6-92FB-843AF31C6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656" y="541235"/>
            <a:ext cx="4378193" cy="4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801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NSTA Bretagne">
      <a:dk1>
        <a:srgbClr val="2B3238"/>
      </a:dk1>
      <a:lt1>
        <a:srgbClr val="F4F4F4"/>
      </a:lt1>
      <a:dk2>
        <a:srgbClr val="44596C"/>
      </a:dk2>
      <a:lt2>
        <a:srgbClr val="8A999E"/>
      </a:lt2>
      <a:accent1>
        <a:srgbClr val="C5CDCF"/>
      </a:accent1>
      <a:accent2>
        <a:srgbClr val="005E6A"/>
      </a:accent2>
      <a:accent3>
        <a:srgbClr val="01A6AA"/>
      </a:accent3>
      <a:accent4>
        <a:srgbClr val="05CCCF"/>
      </a:accent4>
      <a:accent5>
        <a:srgbClr val="63C5C6"/>
      </a:accent5>
      <a:accent6>
        <a:srgbClr val="A3FEFF"/>
      </a:accent6>
      <a:hlink>
        <a:srgbClr val="D67B12"/>
      </a:hlink>
      <a:folHlink>
        <a:srgbClr val="B2C301"/>
      </a:folHlink>
    </a:clrScheme>
    <a:fontScheme name="ENSTA Bretagne">
      <a:majorFont>
        <a:latin typeface="Segoe U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A8DB0EBA16A0439F1005680D93C39F" ma:contentTypeVersion="7" ma:contentTypeDescription="Crée un document." ma:contentTypeScope="" ma:versionID="3e4bfcf11f3b454bf474d75beb956ceb">
  <xsd:schema xmlns:xsd="http://www.w3.org/2001/XMLSchema" xmlns:xs="http://www.w3.org/2001/XMLSchema" xmlns:p="http://schemas.microsoft.com/office/2006/metadata/properties" xmlns:ns2="fc4f5494-bbef-4c0d-a863-3b140c852948" targetNamespace="http://schemas.microsoft.com/office/2006/metadata/properties" ma:root="true" ma:fieldsID="f5e1d308e6d1d9e329a7697556b6f322" ns2:_="">
    <xsd:import namespace="fc4f5494-bbef-4c0d-a863-3b140c8529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f5494-bbef-4c0d-a863-3b140c852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48FFC7-8C79-4ECE-A92D-B23C8C978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4f5494-bbef-4c0d-a863-3b140c8529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92B757-F392-44FE-B024-593DCBB882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31E485-A90D-4DA6-A015-B09919EBB74E}">
  <ds:schemaRefs>
    <ds:schemaRef ds:uri="fc4f5494-bbef-4c0d-a863-3b140c85294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1195</Words>
  <Application>Microsoft Office PowerPoint</Application>
  <PresentationFormat>Grand écran</PresentationFormat>
  <Paragraphs>189</Paragraphs>
  <Slides>22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Wingdings</vt:lpstr>
      <vt:lpstr>Courier New</vt:lpstr>
      <vt:lpstr>Police système Courant</vt:lpstr>
      <vt:lpstr>Calibri</vt:lpstr>
      <vt:lpstr>Arial</vt:lpstr>
      <vt:lpstr>Segoe UI</vt:lpstr>
      <vt:lpstr>Thème Office</vt:lpstr>
      <vt:lpstr>Présentation PowerPoint</vt:lpstr>
      <vt:lpstr>UNE ÉCOLE DE RANG MONDIAL</vt:lpstr>
      <vt:lpstr>CHIFFRES CLÉS RENTRÉE 2022</vt:lpstr>
      <vt:lpstr>DES PROFILS ATTRACTIFS</vt:lpstr>
      <vt:lpstr>UNE ÉCOLE À TAILLE HUMAINE</vt:lpstr>
      <vt:lpstr>Présentation PowerPoint</vt:lpstr>
      <vt:lpstr>FORMATION D’INGÉNIEUR PAR ALTERNANCE </vt:lpstr>
      <vt:lpstr>UN CALENDRIER D'ALTERNANCE ÉQUILIBRÉ</vt:lpstr>
      <vt:lpstr>ORGANISATION DU CURSUS </vt:lpstr>
      <vt:lpstr>OUVERTURE INTERNATIONALE</vt:lpstr>
      <vt:lpstr>SYSTÈMES EMBARQUÉS</vt:lpstr>
      <vt:lpstr>ARCHITECTURE DE VÉHICULES</vt:lpstr>
      <vt:lpstr>ARCHITECTURE NAVALE</vt:lpstr>
      <vt:lpstr>INGÉNIERIE ET SCIENCES DE  L’ENTREPRISE</vt:lpstr>
      <vt:lpstr> À QUI S’ADRESSE LA FORMATION ?</vt:lpstr>
      <vt:lpstr>LA PROCÉDURE D’ADMISSION SUR DOSSIER</vt:lpstr>
      <vt:lpstr>LA PROCÉDURE D’ADMISSION SUR CONCOURS ATS</vt:lpstr>
      <vt:lpstr>DÉCROCHER UN CONTRAT, UN COACHING PERSONNALISÉ</vt:lpstr>
      <vt:lpstr>EXEMPLES D’ENTREPRISES QUI EMPLOIENT DES APPRENTIS</vt:lpstr>
      <vt:lpstr>UNE VIE ÉTUDIANTE STIMULANTE</vt:lpstr>
      <vt:lpstr>Prochains rdv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Tharreau;guillaume.tharreau@gmail.com</dc:creator>
  <cp:lastModifiedBy>Julie QUÉAU</cp:lastModifiedBy>
  <cp:revision>7</cp:revision>
  <dcterms:created xsi:type="dcterms:W3CDTF">2019-09-22T16:51:06Z</dcterms:created>
  <dcterms:modified xsi:type="dcterms:W3CDTF">2023-11-14T09:50:14Z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0x010100CAA8DB0EBA16A0439F1005680D93C39F</vt:lpwstr>
  </property>
</Properties>
</file>