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30279975" cy="42806938"/>
  <p:notesSz cx="6858000" cy="9144000"/>
  <p:defaultTextStyle>
    <a:defPPr>
      <a:defRPr lang="fr-FR"/>
    </a:defPPr>
    <a:lvl1pPr marL="0" algn="l" defTabSz="3508096" rtl="0" eaLnBrk="1" latinLnBrk="0" hangingPunct="1">
      <a:defRPr sz="6906" kern="1200">
        <a:solidFill>
          <a:schemeClr val="tx1"/>
        </a:solidFill>
        <a:latin typeface="+mn-lt"/>
        <a:ea typeface="+mn-ea"/>
        <a:cs typeface="+mn-cs"/>
      </a:defRPr>
    </a:lvl1pPr>
    <a:lvl2pPr marL="1754048" algn="l" defTabSz="3508096" rtl="0" eaLnBrk="1" latinLnBrk="0" hangingPunct="1">
      <a:defRPr sz="6906" kern="1200">
        <a:solidFill>
          <a:schemeClr val="tx1"/>
        </a:solidFill>
        <a:latin typeface="+mn-lt"/>
        <a:ea typeface="+mn-ea"/>
        <a:cs typeface="+mn-cs"/>
      </a:defRPr>
    </a:lvl2pPr>
    <a:lvl3pPr marL="3508096" algn="l" defTabSz="3508096" rtl="0" eaLnBrk="1" latinLnBrk="0" hangingPunct="1">
      <a:defRPr sz="6906" kern="1200">
        <a:solidFill>
          <a:schemeClr val="tx1"/>
        </a:solidFill>
        <a:latin typeface="+mn-lt"/>
        <a:ea typeface="+mn-ea"/>
        <a:cs typeface="+mn-cs"/>
      </a:defRPr>
    </a:lvl3pPr>
    <a:lvl4pPr marL="5262143" algn="l" defTabSz="3508096" rtl="0" eaLnBrk="1" latinLnBrk="0" hangingPunct="1">
      <a:defRPr sz="6906" kern="1200">
        <a:solidFill>
          <a:schemeClr val="tx1"/>
        </a:solidFill>
        <a:latin typeface="+mn-lt"/>
        <a:ea typeface="+mn-ea"/>
        <a:cs typeface="+mn-cs"/>
      </a:defRPr>
    </a:lvl4pPr>
    <a:lvl5pPr marL="7016191" algn="l" defTabSz="3508096" rtl="0" eaLnBrk="1" latinLnBrk="0" hangingPunct="1">
      <a:defRPr sz="6906" kern="1200">
        <a:solidFill>
          <a:schemeClr val="tx1"/>
        </a:solidFill>
        <a:latin typeface="+mn-lt"/>
        <a:ea typeface="+mn-ea"/>
        <a:cs typeface="+mn-cs"/>
      </a:defRPr>
    </a:lvl5pPr>
    <a:lvl6pPr marL="8770239" algn="l" defTabSz="3508096" rtl="0" eaLnBrk="1" latinLnBrk="0" hangingPunct="1">
      <a:defRPr sz="6906" kern="1200">
        <a:solidFill>
          <a:schemeClr val="tx1"/>
        </a:solidFill>
        <a:latin typeface="+mn-lt"/>
        <a:ea typeface="+mn-ea"/>
        <a:cs typeface="+mn-cs"/>
      </a:defRPr>
    </a:lvl6pPr>
    <a:lvl7pPr marL="10524287" algn="l" defTabSz="3508096" rtl="0" eaLnBrk="1" latinLnBrk="0" hangingPunct="1">
      <a:defRPr sz="6906" kern="1200">
        <a:solidFill>
          <a:schemeClr val="tx1"/>
        </a:solidFill>
        <a:latin typeface="+mn-lt"/>
        <a:ea typeface="+mn-ea"/>
        <a:cs typeface="+mn-cs"/>
      </a:defRPr>
    </a:lvl7pPr>
    <a:lvl8pPr marL="12278335" algn="l" defTabSz="3508096" rtl="0" eaLnBrk="1" latinLnBrk="0" hangingPunct="1">
      <a:defRPr sz="6906" kern="1200">
        <a:solidFill>
          <a:schemeClr val="tx1"/>
        </a:solidFill>
        <a:latin typeface="+mn-lt"/>
        <a:ea typeface="+mn-ea"/>
        <a:cs typeface="+mn-cs"/>
      </a:defRPr>
    </a:lvl8pPr>
    <a:lvl9pPr marL="14032382" algn="l" defTabSz="3508096" rtl="0" eaLnBrk="1" latinLnBrk="0" hangingPunct="1">
      <a:defRPr sz="69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7514"/>
    <p:restoredTop sz="94666"/>
  </p:normalViewPr>
  <p:slideViewPr>
    <p:cSldViewPr snapToGrid="0" snapToObjects="1">
      <p:cViewPr>
        <p:scale>
          <a:sx n="76" d="100"/>
          <a:sy n="76" d="100"/>
        </p:scale>
        <p:origin x="3232" y="14448"/>
      </p:cViewPr>
      <p:guideLst>
        <p:guide orient="horz" pos="13482"/>
        <p:guide pos="953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handoutMaster" Target="handoutMasters/handout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8BC6E-67D3-EC44-B835-003F111500F1}" type="datetimeFigureOut">
              <a:rPr lang="fr-FR" smtClean="0"/>
              <a:t>24/10/19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6631B-0455-2A42-B252-17A18023FA4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6268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F4E4E-260B-9743-8B74-BF085452D568}" type="datetimeFigureOut">
              <a:rPr lang="fr-FR" smtClean="0"/>
              <a:t>24/10/19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336800" y="1143000"/>
            <a:ext cx="2184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DF077-4464-E64E-89A9-A0677E7911F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07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DF077-4464-E64E-89A9-A0677E7911F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6093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er 25"/>
          <p:cNvGrpSpPr/>
          <p:nvPr userDrawn="1"/>
        </p:nvGrpSpPr>
        <p:grpSpPr>
          <a:xfrm>
            <a:off x="148241" y="42001050"/>
            <a:ext cx="7057586" cy="576955"/>
            <a:chOff x="2739137" y="29374941"/>
            <a:chExt cx="8807380" cy="720000"/>
          </a:xfrm>
        </p:grpSpPr>
        <p:pic>
          <p:nvPicPr>
            <p:cNvPr id="11" name="Imag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374" y="29430636"/>
              <a:ext cx="1676513" cy="608610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9137" y="29374941"/>
              <a:ext cx="720000" cy="720000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4437" y="29430636"/>
              <a:ext cx="1473587" cy="608610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7238" y="29430636"/>
              <a:ext cx="1299279" cy="608610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837" y="29430636"/>
              <a:ext cx="1736250" cy="608610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5487" y="29374941"/>
              <a:ext cx="720000" cy="720000"/>
            </a:xfrm>
            <a:prstGeom prst="rect">
              <a:avLst/>
            </a:prstGeom>
          </p:spPr>
        </p:pic>
      </p:grpSp>
      <p:pic>
        <p:nvPicPr>
          <p:cNvPr id="29" name="Image 2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30240000" cy="143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0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3028036" rtl="0" eaLnBrk="1" latinLnBrk="0" hangingPunct="1">
        <a:lnSpc>
          <a:spcPct val="90000"/>
        </a:lnSpc>
        <a:spcBef>
          <a:spcPct val="0"/>
        </a:spcBef>
        <a:buNone/>
        <a:defRPr sz="145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7009" indent="-757009" algn="l" defTabSz="3028036" rtl="0" eaLnBrk="1" latinLnBrk="0" hangingPunct="1">
        <a:lnSpc>
          <a:spcPct val="90000"/>
        </a:lnSpc>
        <a:spcBef>
          <a:spcPts val="3312"/>
        </a:spcBef>
        <a:buFont typeface="Arial" panose="020B0604020202020204" pitchFamily="34" charset="0"/>
        <a:buChar char="•"/>
        <a:defRPr sz="9272" kern="1200">
          <a:solidFill>
            <a:schemeClr val="tx1"/>
          </a:solidFill>
          <a:latin typeface="+mn-lt"/>
          <a:ea typeface="+mn-ea"/>
          <a:cs typeface="+mn-cs"/>
        </a:defRPr>
      </a:lvl1pPr>
      <a:lvl2pPr marL="2271027" indent="-757009" algn="l" defTabSz="3028036" rtl="0" eaLnBrk="1" latinLnBrk="0" hangingPunct="1">
        <a:lnSpc>
          <a:spcPct val="90000"/>
        </a:lnSpc>
        <a:spcBef>
          <a:spcPts val="1656"/>
        </a:spcBef>
        <a:buFont typeface="Arial" panose="020B0604020202020204" pitchFamily="34" charset="0"/>
        <a:buChar char="•"/>
        <a:defRPr sz="7948" kern="1200">
          <a:solidFill>
            <a:schemeClr val="tx1"/>
          </a:solidFill>
          <a:latin typeface="+mn-lt"/>
          <a:ea typeface="+mn-ea"/>
          <a:cs typeface="+mn-cs"/>
        </a:defRPr>
      </a:lvl2pPr>
      <a:lvl3pPr marL="3785045" indent="-757009" algn="l" defTabSz="3028036" rtl="0" eaLnBrk="1" latinLnBrk="0" hangingPunct="1">
        <a:lnSpc>
          <a:spcPct val="90000"/>
        </a:lnSpc>
        <a:spcBef>
          <a:spcPts val="1656"/>
        </a:spcBef>
        <a:buFont typeface="Arial" panose="020B0604020202020204" pitchFamily="34" charset="0"/>
        <a:buChar char="•"/>
        <a:defRPr sz="6623" kern="1200">
          <a:solidFill>
            <a:schemeClr val="tx1"/>
          </a:solidFill>
          <a:latin typeface="+mn-lt"/>
          <a:ea typeface="+mn-ea"/>
          <a:cs typeface="+mn-cs"/>
        </a:defRPr>
      </a:lvl3pPr>
      <a:lvl4pPr marL="5299062" indent="-757009" algn="l" defTabSz="3028036" rtl="0" eaLnBrk="1" latinLnBrk="0" hangingPunct="1">
        <a:lnSpc>
          <a:spcPct val="90000"/>
        </a:lnSpc>
        <a:spcBef>
          <a:spcPts val="1656"/>
        </a:spcBef>
        <a:buFont typeface="Arial" panose="020B0604020202020204" pitchFamily="34" charset="0"/>
        <a:buChar char="•"/>
        <a:defRPr sz="5961" kern="1200">
          <a:solidFill>
            <a:schemeClr val="tx1"/>
          </a:solidFill>
          <a:latin typeface="+mn-lt"/>
          <a:ea typeface="+mn-ea"/>
          <a:cs typeface="+mn-cs"/>
        </a:defRPr>
      </a:lvl4pPr>
      <a:lvl5pPr marL="6813080" indent="-757009" algn="l" defTabSz="3028036" rtl="0" eaLnBrk="1" latinLnBrk="0" hangingPunct="1">
        <a:lnSpc>
          <a:spcPct val="90000"/>
        </a:lnSpc>
        <a:spcBef>
          <a:spcPts val="1656"/>
        </a:spcBef>
        <a:buFont typeface="Arial" panose="020B0604020202020204" pitchFamily="34" charset="0"/>
        <a:buChar char="•"/>
        <a:defRPr sz="5961" kern="1200">
          <a:solidFill>
            <a:schemeClr val="tx1"/>
          </a:solidFill>
          <a:latin typeface="+mn-lt"/>
          <a:ea typeface="+mn-ea"/>
          <a:cs typeface="+mn-cs"/>
        </a:defRPr>
      </a:lvl5pPr>
      <a:lvl6pPr marL="8327098" indent="-757009" algn="l" defTabSz="3028036" rtl="0" eaLnBrk="1" latinLnBrk="0" hangingPunct="1">
        <a:lnSpc>
          <a:spcPct val="90000"/>
        </a:lnSpc>
        <a:spcBef>
          <a:spcPts val="1656"/>
        </a:spcBef>
        <a:buFont typeface="Arial" panose="020B0604020202020204" pitchFamily="34" charset="0"/>
        <a:buChar char="•"/>
        <a:defRPr sz="5961" kern="1200">
          <a:solidFill>
            <a:schemeClr val="tx1"/>
          </a:solidFill>
          <a:latin typeface="+mn-lt"/>
          <a:ea typeface="+mn-ea"/>
          <a:cs typeface="+mn-cs"/>
        </a:defRPr>
      </a:lvl6pPr>
      <a:lvl7pPr marL="9841116" indent="-757009" algn="l" defTabSz="3028036" rtl="0" eaLnBrk="1" latinLnBrk="0" hangingPunct="1">
        <a:lnSpc>
          <a:spcPct val="90000"/>
        </a:lnSpc>
        <a:spcBef>
          <a:spcPts val="1656"/>
        </a:spcBef>
        <a:buFont typeface="Arial" panose="020B0604020202020204" pitchFamily="34" charset="0"/>
        <a:buChar char="•"/>
        <a:defRPr sz="5961" kern="1200">
          <a:solidFill>
            <a:schemeClr val="tx1"/>
          </a:solidFill>
          <a:latin typeface="+mn-lt"/>
          <a:ea typeface="+mn-ea"/>
          <a:cs typeface="+mn-cs"/>
        </a:defRPr>
      </a:lvl7pPr>
      <a:lvl8pPr marL="11355134" indent="-757009" algn="l" defTabSz="3028036" rtl="0" eaLnBrk="1" latinLnBrk="0" hangingPunct="1">
        <a:lnSpc>
          <a:spcPct val="90000"/>
        </a:lnSpc>
        <a:spcBef>
          <a:spcPts val="1656"/>
        </a:spcBef>
        <a:buFont typeface="Arial" panose="020B0604020202020204" pitchFamily="34" charset="0"/>
        <a:buChar char="•"/>
        <a:defRPr sz="5961" kern="1200">
          <a:solidFill>
            <a:schemeClr val="tx1"/>
          </a:solidFill>
          <a:latin typeface="+mn-lt"/>
          <a:ea typeface="+mn-ea"/>
          <a:cs typeface="+mn-cs"/>
        </a:defRPr>
      </a:lvl8pPr>
      <a:lvl9pPr marL="12869151" indent="-757009" algn="l" defTabSz="3028036" rtl="0" eaLnBrk="1" latinLnBrk="0" hangingPunct="1">
        <a:lnSpc>
          <a:spcPct val="90000"/>
        </a:lnSpc>
        <a:spcBef>
          <a:spcPts val="1656"/>
        </a:spcBef>
        <a:buFont typeface="Arial" panose="020B0604020202020204" pitchFamily="34" charset="0"/>
        <a:buChar char="•"/>
        <a:defRPr sz="5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8036" rtl="0" eaLnBrk="1" latinLnBrk="0" hangingPunct="1">
        <a:defRPr sz="5961" kern="1200">
          <a:solidFill>
            <a:schemeClr val="tx1"/>
          </a:solidFill>
          <a:latin typeface="+mn-lt"/>
          <a:ea typeface="+mn-ea"/>
          <a:cs typeface="+mn-cs"/>
        </a:defRPr>
      </a:lvl1pPr>
      <a:lvl2pPr marL="1514018" algn="l" defTabSz="3028036" rtl="0" eaLnBrk="1" latinLnBrk="0" hangingPunct="1">
        <a:defRPr sz="5961" kern="1200">
          <a:solidFill>
            <a:schemeClr val="tx1"/>
          </a:solidFill>
          <a:latin typeface="+mn-lt"/>
          <a:ea typeface="+mn-ea"/>
          <a:cs typeface="+mn-cs"/>
        </a:defRPr>
      </a:lvl2pPr>
      <a:lvl3pPr marL="3028036" algn="l" defTabSz="3028036" rtl="0" eaLnBrk="1" latinLnBrk="0" hangingPunct="1">
        <a:defRPr sz="5961" kern="1200">
          <a:solidFill>
            <a:schemeClr val="tx1"/>
          </a:solidFill>
          <a:latin typeface="+mn-lt"/>
          <a:ea typeface="+mn-ea"/>
          <a:cs typeface="+mn-cs"/>
        </a:defRPr>
      </a:lvl3pPr>
      <a:lvl4pPr marL="4542053" algn="l" defTabSz="3028036" rtl="0" eaLnBrk="1" latinLnBrk="0" hangingPunct="1">
        <a:defRPr sz="5961" kern="1200">
          <a:solidFill>
            <a:schemeClr val="tx1"/>
          </a:solidFill>
          <a:latin typeface="+mn-lt"/>
          <a:ea typeface="+mn-ea"/>
          <a:cs typeface="+mn-cs"/>
        </a:defRPr>
      </a:lvl4pPr>
      <a:lvl5pPr marL="6056071" algn="l" defTabSz="3028036" rtl="0" eaLnBrk="1" latinLnBrk="0" hangingPunct="1">
        <a:defRPr sz="5961" kern="1200">
          <a:solidFill>
            <a:schemeClr val="tx1"/>
          </a:solidFill>
          <a:latin typeface="+mn-lt"/>
          <a:ea typeface="+mn-ea"/>
          <a:cs typeface="+mn-cs"/>
        </a:defRPr>
      </a:lvl5pPr>
      <a:lvl6pPr marL="7570089" algn="l" defTabSz="3028036" rtl="0" eaLnBrk="1" latinLnBrk="0" hangingPunct="1">
        <a:defRPr sz="5961" kern="1200">
          <a:solidFill>
            <a:schemeClr val="tx1"/>
          </a:solidFill>
          <a:latin typeface="+mn-lt"/>
          <a:ea typeface="+mn-ea"/>
          <a:cs typeface="+mn-cs"/>
        </a:defRPr>
      </a:lvl6pPr>
      <a:lvl7pPr marL="9084107" algn="l" defTabSz="3028036" rtl="0" eaLnBrk="1" latinLnBrk="0" hangingPunct="1">
        <a:defRPr sz="5961" kern="1200">
          <a:solidFill>
            <a:schemeClr val="tx1"/>
          </a:solidFill>
          <a:latin typeface="+mn-lt"/>
          <a:ea typeface="+mn-ea"/>
          <a:cs typeface="+mn-cs"/>
        </a:defRPr>
      </a:lvl7pPr>
      <a:lvl8pPr marL="10598125" algn="l" defTabSz="3028036" rtl="0" eaLnBrk="1" latinLnBrk="0" hangingPunct="1">
        <a:defRPr sz="5961" kern="1200">
          <a:solidFill>
            <a:schemeClr val="tx1"/>
          </a:solidFill>
          <a:latin typeface="+mn-lt"/>
          <a:ea typeface="+mn-ea"/>
          <a:cs typeface="+mn-cs"/>
        </a:defRPr>
      </a:lvl8pPr>
      <a:lvl9pPr marL="12112142" algn="l" defTabSz="3028036" rtl="0" eaLnBrk="1" latinLnBrk="0" hangingPunct="1">
        <a:defRPr sz="59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emf"/><Relationship Id="rId19" Type="http://schemas.openxmlformats.org/officeDocument/2006/relationships/image" Target="../media/image24.emf"/><Relationship Id="rId30" Type="http://schemas.openxmlformats.org/officeDocument/2006/relationships/image" Target="../media/image35.png"/><Relationship Id="rId31" Type="http://schemas.openxmlformats.org/officeDocument/2006/relationships/image" Target="../media/image36.png"/><Relationship Id="rId32" Type="http://schemas.openxmlformats.org/officeDocument/2006/relationships/hyperlink" Target="http://upload.wikimedia.org/wikipedia/commons/e/e6/Lez_Montpellier_20050906.jpg" TargetMode="External"/><Relationship Id="rId33" Type="http://schemas.openxmlformats.org/officeDocument/2006/relationships/image" Target="../media/image37.jpeg"/><Relationship Id="rId34" Type="http://schemas.openxmlformats.org/officeDocument/2006/relationships/image" Target="../media/image38.png"/><Relationship Id="rId35" Type="http://schemas.openxmlformats.org/officeDocument/2006/relationships/image" Target="../media/image39.png"/><Relationship Id="rId36" Type="http://schemas.openxmlformats.org/officeDocument/2006/relationships/image" Target="../media/image40.png"/><Relationship Id="rId37" Type="http://schemas.openxmlformats.org/officeDocument/2006/relationships/image" Target="../media/image41.png"/><Relationship Id="rId38" Type="http://schemas.openxmlformats.org/officeDocument/2006/relationships/image" Target="../media/image42.png"/><Relationship Id="rId39" Type="http://schemas.openxmlformats.org/officeDocument/2006/relationships/image" Target="../media/image43.png"/><Relationship Id="rId50" Type="http://schemas.openxmlformats.org/officeDocument/2006/relationships/image" Target="../media/image54.png"/><Relationship Id="rId51" Type="http://schemas.openxmlformats.org/officeDocument/2006/relationships/image" Target="../media/image55.jpeg"/><Relationship Id="rId52" Type="http://schemas.openxmlformats.org/officeDocument/2006/relationships/image" Target="../media/image56.jpeg"/><Relationship Id="rId53" Type="http://schemas.openxmlformats.org/officeDocument/2006/relationships/image" Target="../media/image57.jpg"/><Relationship Id="rId54" Type="http://schemas.openxmlformats.org/officeDocument/2006/relationships/image" Target="../media/image58.jpg"/><Relationship Id="rId55" Type="http://schemas.openxmlformats.org/officeDocument/2006/relationships/image" Target="../media/image59.png"/><Relationship Id="rId56" Type="http://schemas.openxmlformats.org/officeDocument/2006/relationships/image" Target="../media/image60.png"/><Relationship Id="rId57" Type="http://schemas.openxmlformats.org/officeDocument/2006/relationships/image" Target="../media/image61.png"/><Relationship Id="rId58" Type="http://schemas.openxmlformats.org/officeDocument/2006/relationships/image" Target="../media/image62.png"/><Relationship Id="rId59" Type="http://schemas.openxmlformats.org/officeDocument/2006/relationships/image" Target="../media/image63.png"/><Relationship Id="rId70" Type="http://schemas.openxmlformats.org/officeDocument/2006/relationships/image" Target="../media/image74.png"/><Relationship Id="rId71" Type="http://schemas.openxmlformats.org/officeDocument/2006/relationships/image" Target="../media/image75.png"/><Relationship Id="rId72" Type="http://schemas.openxmlformats.org/officeDocument/2006/relationships/image" Target="../media/image76.png"/><Relationship Id="rId73" Type="http://schemas.openxmlformats.org/officeDocument/2006/relationships/image" Target="../media/image77.png"/><Relationship Id="rId74" Type="http://schemas.openxmlformats.org/officeDocument/2006/relationships/image" Target="../media/image78.png"/><Relationship Id="rId75" Type="http://schemas.openxmlformats.org/officeDocument/2006/relationships/image" Target="../media/image79.png"/><Relationship Id="rId76" Type="http://schemas.openxmlformats.org/officeDocument/2006/relationships/image" Target="../media/image80.emf"/><Relationship Id="rId77" Type="http://schemas.openxmlformats.org/officeDocument/2006/relationships/image" Target="../media/image81.emf"/><Relationship Id="rId78" Type="http://schemas.openxmlformats.org/officeDocument/2006/relationships/image" Target="../media/image82.png"/><Relationship Id="rId79" Type="http://schemas.openxmlformats.org/officeDocument/2006/relationships/image" Target="../media/image83.png"/><Relationship Id="rId90" Type="http://schemas.openxmlformats.org/officeDocument/2006/relationships/image" Target="../media/image94.png"/><Relationship Id="rId91" Type="http://schemas.openxmlformats.org/officeDocument/2006/relationships/image" Target="../media/image95.png"/><Relationship Id="rId92" Type="http://schemas.openxmlformats.org/officeDocument/2006/relationships/image" Target="../media/image96.png"/><Relationship Id="rId93" Type="http://schemas.openxmlformats.org/officeDocument/2006/relationships/image" Target="../media/image97.jpg"/><Relationship Id="rId94" Type="http://schemas.openxmlformats.org/officeDocument/2006/relationships/image" Target="../media/image98.png"/><Relationship Id="rId95" Type="http://schemas.openxmlformats.org/officeDocument/2006/relationships/image" Target="../media/image99.emf"/><Relationship Id="rId20" Type="http://schemas.openxmlformats.org/officeDocument/2006/relationships/image" Target="../media/image25.emf"/><Relationship Id="rId21" Type="http://schemas.openxmlformats.org/officeDocument/2006/relationships/image" Target="../media/image26.emf"/><Relationship Id="rId22" Type="http://schemas.openxmlformats.org/officeDocument/2006/relationships/image" Target="../media/image27.png"/><Relationship Id="rId23" Type="http://schemas.openxmlformats.org/officeDocument/2006/relationships/image" Target="../media/image28.png"/><Relationship Id="rId24" Type="http://schemas.openxmlformats.org/officeDocument/2006/relationships/image" Target="../media/image29.jpeg"/><Relationship Id="rId25" Type="http://schemas.openxmlformats.org/officeDocument/2006/relationships/image" Target="../media/image30.png"/><Relationship Id="rId26" Type="http://schemas.openxmlformats.org/officeDocument/2006/relationships/image" Target="../media/image31.png"/><Relationship Id="rId27" Type="http://schemas.openxmlformats.org/officeDocument/2006/relationships/image" Target="../media/image32.png"/><Relationship Id="rId28" Type="http://schemas.openxmlformats.org/officeDocument/2006/relationships/image" Target="../media/image33.png"/><Relationship Id="rId29" Type="http://schemas.openxmlformats.org/officeDocument/2006/relationships/image" Target="../media/image34.png"/><Relationship Id="rId40" Type="http://schemas.openxmlformats.org/officeDocument/2006/relationships/image" Target="../media/image44.png"/><Relationship Id="rId41" Type="http://schemas.openxmlformats.org/officeDocument/2006/relationships/image" Target="../media/image45.png"/><Relationship Id="rId42" Type="http://schemas.openxmlformats.org/officeDocument/2006/relationships/image" Target="../media/image46.png"/><Relationship Id="rId43" Type="http://schemas.openxmlformats.org/officeDocument/2006/relationships/image" Target="../media/image47.png"/><Relationship Id="rId44" Type="http://schemas.openxmlformats.org/officeDocument/2006/relationships/image" Target="../media/image48.png"/><Relationship Id="rId45" Type="http://schemas.openxmlformats.org/officeDocument/2006/relationships/image" Target="../media/image49.jpeg"/><Relationship Id="rId46" Type="http://schemas.openxmlformats.org/officeDocument/2006/relationships/image" Target="../media/image50.png"/><Relationship Id="rId47" Type="http://schemas.openxmlformats.org/officeDocument/2006/relationships/image" Target="../media/image51.png"/><Relationship Id="rId48" Type="http://schemas.openxmlformats.org/officeDocument/2006/relationships/image" Target="../media/image52.png"/><Relationship Id="rId49" Type="http://schemas.openxmlformats.org/officeDocument/2006/relationships/image" Target="../media/image53.png"/><Relationship Id="rId60" Type="http://schemas.openxmlformats.org/officeDocument/2006/relationships/image" Target="../media/image64.png"/><Relationship Id="rId61" Type="http://schemas.openxmlformats.org/officeDocument/2006/relationships/image" Target="../media/image65.png"/><Relationship Id="rId62" Type="http://schemas.openxmlformats.org/officeDocument/2006/relationships/image" Target="../media/image66.png"/><Relationship Id="rId63" Type="http://schemas.openxmlformats.org/officeDocument/2006/relationships/image" Target="../media/image67.emf"/><Relationship Id="rId64" Type="http://schemas.openxmlformats.org/officeDocument/2006/relationships/image" Target="../media/image68.png"/><Relationship Id="rId65" Type="http://schemas.openxmlformats.org/officeDocument/2006/relationships/image" Target="../media/image69.jpeg"/><Relationship Id="rId66" Type="http://schemas.openxmlformats.org/officeDocument/2006/relationships/image" Target="../media/image70.png"/><Relationship Id="rId67" Type="http://schemas.openxmlformats.org/officeDocument/2006/relationships/image" Target="../media/image71.emf"/><Relationship Id="rId68" Type="http://schemas.openxmlformats.org/officeDocument/2006/relationships/image" Target="../media/image72.png"/><Relationship Id="rId69" Type="http://schemas.openxmlformats.org/officeDocument/2006/relationships/image" Target="../media/image73.png"/><Relationship Id="rId80" Type="http://schemas.openxmlformats.org/officeDocument/2006/relationships/image" Target="../media/image84.emf"/><Relationship Id="rId81" Type="http://schemas.openxmlformats.org/officeDocument/2006/relationships/image" Target="../media/image85.png"/><Relationship Id="rId82" Type="http://schemas.openxmlformats.org/officeDocument/2006/relationships/image" Target="../media/image86.png"/><Relationship Id="rId83" Type="http://schemas.openxmlformats.org/officeDocument/2006/relationships/image" Target="../media/image87.emf"/><Relationship Id="rId84" Type="http://schemas.openxmlformats.org/officeDocument/2006/relationships/image" Target="../media/image88.png"/><Relationship Id="rId85" Type="http://schemas.openxmlformats.org/officeDocument/2006/relationships/image" Target="../media/image89.emf"/><Relationship Id="rId86" Type="http://schemas.openxmlformats.org/officeDocument/2006/relationships/image" Target="../media/image90.png"/><Relationship Id="rId87" Type="http://schemas.openxmlformats.org/officeDocument/2006/relationships/image" Target="../media/image91.png"/><Relationship Id="rId88" Type="http://schemas.openxmlformats.org/officeDocument/2006/relationships/image" Target="../media/image92.png"/><Relationship Id="rId89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r 21"/>
          <p:cNvGrpSpPr/>
          <p:nvPr/>
        </p:nvGrpSpPr>
        <p:grpSpPr>
          <a:xfrm>
            <a:off x="148450" y="19460353"/>
            <a:ext cx="7335339" cy="5503540"/>
            <a:chOff x="9242322" y="19449178"/>
            <a:chExt cx="7335339" cy="5503540"/>
          </a:xfrm>
        </p:grpSpPr>
        <p:grpSp>
          <p:nvGrpSpPr>
            <p:cNvPr id="21" name="Grouper 20"/>
            <p:cNvGrpSpPr/>
            <p:nvPr/>
          </p:nvGrpSpPr>
          <p:grpSpPr>
            <a:xfrm>
              <a:off x="9242322" y="19449178"/>
              <a:ext cx="7335339" cy="5503540"/>
              <a:chOff x="7893932" y="19518946"/>
              <a:chExt cx="7335339" cy="5503540"/>
            </a:xfrm>
          </p:grpSpPr>
          <p:sp>
            <p:nvSpPr>
              <p:cNvPr id="106" name="Rectangle 105"/>
              <p:cNvSpPr/>
              <p:nvPr/>
            </p:nvSpPr>
            <p:spPr>
              <a:xfrm>
                <a:off x="7893932" y="19518946"/>
                <a:ext cx="7333412" cy="55035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20" name="Grouper 19"/>
              <p:cNvGrpSpPr/>
              <p:nvPr/>
            </p:nvGrpSpPr>
            <p:grpSpPr>
              <a:xfrm>
                <a:off x="7893932" y="19532741"/>
                <a:ext cx="7335339" cy="5489745"/>
                <a:chOff x="14290274" y="20020406"/>
                <a:chExt cx="7335339" cy="5489745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12" name="Image 111" descr="gourneyras 8-08-2015 -60 cadre signé lg.jp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933"/>
                <a:stretch/>
              </p:blipFill>
              <p:spPr>
                <a:xfrm>
                  <a:off x="14290274" y="20020406"/>
                  <a:ext cx="7335339" cy="5489745"/>
                </a:xfrm>
                <a:prstGeom prst="rect">
                  <a:avLst/>
                </a:prstGeom>
              </p:spPr>
            </p:pic>
            <p:sp>
              <p:nvSpPr>
                <p:cNvPr id="108" name="Titre 1"/>
                <p:cNvSpPr txBox="1">
                  <a:spLocks/>
                </p:cNvSpPr>
                <p:nvPr/>
              </p:nvSpPr>
              <p:spPr>
                <a:xfrm>
                  <a:off x="14290274" y="20025604"/>
                  <a:ext cx="7319660" cy="458318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lvl1pPr algn="l" defTabSz="3028036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14571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fr-FR" sz="3200" cap="small" dirty="0" smtClean="0">
                      <a:solidFill>
                        <a:srgbClr val="FFFFFF"/>
                      </a:solidFill>
                    </a:rPr>
                    <a:t>Karst: </a:t>
                  </a:r>
                  <a:r>
                    <a:rPr lang="fr-FR" sz="3200" cap="small" dirty="0" err="1" smtClean="0">
                      <a:solidFill>
                        <a:srgbClr val="FFFFFF"/>
                      </a:solidFill>
                    </a:rPr>
                    <a:t>Groundwater</a:t>
                  </a:r>
                  <a:r>
                    <a:rPr lang="fr-FR" sz="3200" cap="small" dirty="0" smtClean="0">
                      <a:solidFill>
                        <a:srgbClr val="FFFFFF"/>
                      </a:solidFill>
                    </a:rPr>
                    <a:t> </a:t>
                  </a:r>
                  <a:r>
                    <a:rPr lang="fr-FR" sz="3200" cap="small" dirty="0" err="1" smtClean="0">
                      <a:solidFill>
                        <a:srgbClr val="FFFFFF"/>
                      </a:solidFill>
                    </a:rPr>
                    <a:t>Reservoir</a:t>
                  </a:r>
                  <a:endParaRPr lang="fr-FR" sz="3200" cap="small" dirty="0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113" name="Grouper 112"/>
            <p:cNvGrpSpPr/>
            <p:nvPr/>
          </p:nvGrpSpPr>
          <p:grpSpPr>
            <a:xfrm>
              <a:off x="9983219" y="20035060"/>
              <a:ext cx="6429375" cy="73025"/>
              <a:chOff x="2152650" y="938213"/>
              <a:chExt cx="6429375" cy="73025"/>
            </a:xfrm>
          </p:grpSpPr>
          <p:cxnSp>
            <p:nvCxnSpPr>
              <p:cNvPr id="114" name="Connecteur droit 113"/>
              <p:cNvCxnSpPr>
                <a:cxnSpLocks noChangeShapeType="1"/>
              </p:cNvCxnSpPr>
              <p:nvPr userDrawn="1"/>
            </p:nvCxnSpPr>
            <p:spPr bwMode="auto">
              <a:xfrm rot="10800000" flipV="1">
                <a:off x="2152650" y="938213"/>
                <a:ext cx="6429375" cy="9525"/>
              </a:xfrm>
              <a:prstGeom prst="line">
                <a:avLst/>
              </a:prstGeom>
              <a:noFill/>
              <a:ln w="15875" cap="rnd">
                <a:solidFill>
                  <a:srgbClr val="F88631"/>
                </a:solidFill>
                <a:round/>
                <a:headEnd/>
                <a:tailEnd/>
              </a:ln>
              <a:effectLst>
                <a:outerShdw blurRad="63500" dist="50800" dir="5400000" algn="ctr" rotWithShape="0">
                  <a:srgbClr val="000000">
                    <a:alpha val="75000"/>
                  </a:srgbClr>
                </a:outerShdw>
              </a:effectLst>
            </p:spPr>
          </p:cxnSp>
          <p:cxnSp>
            <p:nvCxnSpPr>
              <p:cNvPr id="115" name="Connecteur droit 114"/>
              <p:cNvCxnSpPr>
                <a:cxnSpLocks noChangeShapeType="1"/>
              </p:cNvCxnSpPr>
              <p:nvPr userDrawn="1"/>
            </p:nvCxnSpPr>
            <p:spPr bwMode="auto">
              <a:xfrm rot="10800000">
                <a:off x="2152650" y="1009650"/>
                <a:ext cx="6429375" cy="1588"/>
              </a:xfrm>
              <a:prstGeom prst="line">
                <a:avLst/>
              </a:prstGeom>
              <a:noFill/>
              <a:ln w="15875" cap="rnd">
                <a:solidFill>
                  <a:srgbClr val="C00000"/>
                </a:solidFill>
                <a:round/>
                <a:headEnd/>
                <a:tailEnd/>
              </a:ln>
              <a:effectLst>
                <a:outerShdw blurRad="63500" dist="50800" dir="5400000" algn="ctr" rotWithShape="0">
                  <a:srgbClr val="000000">
                    <a:alpha val="75000"/>
                  </a:srgbClr>
                </a:outerShdw>
              </a:effectLst>
            </p:spPr>
          </p:cxnSp>
        </p:grpSp>
      </p:grpSp>
      <p:grpSp>
        <p:nvGrpSpPr>
          <p:cNvPr id="18" name="Grouper 17"/>
          <p:cNvGrpSpPr/>
          <p:nvPr/>
        </p:nvGrpSpPr>
        <p:grpSpPr>
          <a:xfrm>
            <a:off x="138047" y="13563465"/>
            <a:ext cx="7333412" cy="5848479"/>
            <a:chOff x="7894730" y="13634941"/>
            <a:chExt cx="7333412" cy="5848479"/>
          </a:xfrm>
        </p:grpSpPr>
        <p:grpSp>
          <p:nvGrpSpPr>
            <p:cNvPr id="74" name="Grouper 73"/>
            <p:cNvGrpSpPr/>
            <p:nvPr/>
          </p:nvGrpSpPr>
          <p:grpSpPr>
            <a:xfrm>
              <a:off x="7894730" y="13634941"/>
              <a:ext cx="7333412" cy="5848479"/>
              <a:chOff x="138047" y="7532928"/>
              <a:chExt cx="7333412" cy="5848479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138047" y="7532928"/>
                <a:ext cx="7333412" cy="584847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76" name="Grouper 75"/>
              <p:cNvGrpSpPr/>
              <p:nvPr/>
            </p:nvGrpSpPr>
            <p:grpSpPr>
              <a:xfrm>
                <a:off x="151799" y="7582299"/>
                <a:ext cx="7319660" cy="675549"/>
                <a:chOff x="151799" y="7582299"/>
                <a:chExt cx="7319660" cy="675549"/>
              </a:xfrm>
            </p:grpSpPr>
            <p:sp>
              <p:nvSpPr>
                <p:cNvPr id="77" name="Titre 1"/>
                <p:cNvSpPr txBox="1">
                  <a:spLocks/>
                </p:cNvSpPr>
                <p:nvPr/>
              </p:nvSpPr>
              <p:spPr>
                <a:xfrm>
                  <a:off x="151799" y="7582299"/>
                  <a:ext cx="7319660" cy="458318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lvl1pPr algn="l" defTabSz="3028036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14571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fr-FR" sz="3200" cap="small" dirty="0" smtClean="0"/>
                    <a:t>Karst: Underground Continuation</a:t>
                  </a:r>
                  <a:endParaRPr lang="fr-FR" sz="3200" cap="small" dirty="0"/>
                </a:p>
              </p:txBody>
            </p:sp>
            <p:grpSp>
              <p:nvGrpSpPr>
                <p:cNvPr id="78" name="Grouper 77"/>
                <p:cNvGrpSpPr/>
                <p:nvPr/>
              </p:nvGrpSpPr>
              <p:grpSpPr>
                <a:xfrm>
                  <a:off x="891409" y="8206349"/>
                  <a:ext cx="6429375" cy="51499"/>
                  <a:chOff x="2152650" y="938213"/>
                  <a:chExt cx="6429375" cy="51499"/>
                </a:xfrm>
                <a:effectLst/>
              </p:grpSpPr>
              <p:cxnSp>
                <p:nvCxnSpPr>
                  <p:cNvPr id="90" name="Connecteur droit 89"/>
                  <p:cNvCxnSpPr>
                    <a:cxnSpLocks noChangeShapeType="1"/>
                  </p:cNvCxnSpPr>
                  <p:nvPr userDrawn="1"/>
                </p:nvCxnSpPr>
                <p:spPr bwMode="auto">
                  <a:xfrm rot="10800000" flipV="1">
                    <a:off x="2152650" y="938213"/>
                    <a:ext cx="6429375" cy="9525"/>
                  </a:xfrm>
                  <a:prstGeom prst="line">
                    <a:avLst/>
                  </a:prstGeom>
                  <a:noFill/>
                  <a:ln w="15875" cap="rnd">
                    <a:solidFill>
                      <a:srgbClr val="F88631"/>
                    </a:solidFill>
                    <a:round/>
                    <a:headEnd/>
                    <a:tailEnd/>
                  </a:ln>
                  <a:effectLst>
                    <a:outerShdw blurRad="63500" dist="50800" dir="5400000" algn="ctr" rotWithShape="0">
                      <a:srgbClr val="000000">
                        <a:alpha val="75000"/>
                      </a:srgbClr>
                    </a:outerShdw>
                  </a:effectLst>
                </p:spPr>
              </p:cxnSp>
              <p:cxnSp>
                <p:nvCxnSpPr>
                  <p:cNvPr id="91" name="Connecteur droit 90"/>
                  <p:cNvCxnSpPr>
                    <a:cxnSpLocks noChangeShapeType="1"/>
                  </p:cNvCxnSpPr>
                  <p:nvPr userDrawn="1"/>
                </p:nvCxnSpPr>
                <p:spPr bwMode="auto">
                  <a:xfrm rot="10800000">
                    <a:off x="2152650" y="988124"/>
                    <a:ext cx="6429375" cy="1588"/>
                  </a:xfrm>
                  <a:prstGeom prst="line">
                    <a:avLst/>
                  </a:prstGeom>
                  <a:noFill/>
                  <a:ln w="15875" cap="rnd">
                    <a:solidFill>
                      <a:srgbClr val="C00000"/>
                    </a:solidFill>
                    <a:round/>
                    <a:headEnd/>
                    <a:tailEnd/>
                  </a:ln>
                  <a:effectLst>
                    <a:outerShdw blurRad="63500" dist="50800" dir="5400000" algn="ctr" rotWithShape="0">
                      <a:srgbClr val="000000">
                        <a:alpha val="75000"/>
                      </a:srgbClr>
                    </a:outerShdw>
                  </a:effectLst>
                </p:spPr>
              </p:cxnSp>
            </p:grpSp>
          </p:grpSp>
        </p:grpSp>
        <p:sp>
          <p:nvSpPr>
            <p:cNvPr id="92" name="Rectangle 91"/>
            <p:cNvSpPr/>
            <p:nvPr/>
          </p:nvSpPr>
          <p:spPr>
            <a:xfrm>
              <a:off x="7908482" y="19114234"/>
              <a:ext cx="369695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Ruby Falls ,Chattanooga, Tennessee, USA</a:t>
              </a:r>
            </a:p>
          </p:txBody>
        </p:sp>
        <p:pic>
          <p:nvPicPr>
            <p:cNvPr id="93" name="Image 92"/>
            <p:cNvPicPr>
              <a:picLocks noChangeAspect="1"/>
            </p:cNvPicPr>
            <p:nvPr/>
          </p:nvPicPr>
          <p:blipFill rotWithShape="1">
            <a:blip r:embed="rId4"/>
            <a:srcRect l="21638" r="7133"/>
            <a:stretch/>
          </p:blipFill>
          <p:spPr>
            <a:xfrm>
              <a:off x="8075390" y="14507870"/>
              <a:ext cx="3281091" cy="4606364"/>
            </a:xfrm>
            <a:prstGeom prst="rect">
              <a:avLst/>
            </a:prstGeom>
          </p:spPr>
        </p:pic>
        <p:pic>
          <p:nvPicPr>
            <p:cNvPr id="94" name="Image 93"/>
            <p:cNvPicPr>
              <a:picLocks noChangeAspect="1"/>
            </p:cNvPicPr>
            <p:nvPr/>
          </p:nvPicPr>
          <p:blipFill rotWithShape="1">
            <a:blip r:embed="rId5"/>
            <a:srcRect l="41319" t="16337" b="19953"/>
            <a:stretch/>
          </p:blipFill>
          <p:spPr>
            <a:xfrm>
              <a:off x="11538170" y="14507870"/>
              <a:ext cx="3455951" cy="2036252"/>
            </a:xfrm>
            <a:prstGeom prst="rect">
              <a:avLst/>
            </a:prstGeom>
          </p:spPr>
        </p:pic>
        <p:sp>
          <p:nvSpPr>
            <p:cNvPr id="95" name="Rectangle 94"/>
            <p:cNvSpPr/>
            <p:nvPr/>
          </p:nvSpPr>
          <p:spPr>
            <a:xfrm>
              <a:off x="11600886" y="16508611"/>
              <a:ext cx="33496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err="1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Cueva</a:t>
              </a:r>
              <a:r>
                <a:rPr lang="en-US" sz="1600" dirty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 de los </a:t>
              </a:r>
              <a:r>
                <a:rPr lang="en-US" sz="1600" dirty="0" err="1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Cristales</a:t>
              </a:r>
              <a:r>
                <a:rPr lang="en-US" sz="1600" dirty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, </a:t>
              </a:r>
              <a:r>
                <a:rPr lang="en-US" sz="1600" dirty="0" err="1" smtClean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Naica</a:t>
              </a:r>
              <a:r>
                <a:rPr lang="en-US" sz="1600" dirty="0" smtClean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, </a:t>
              </a:r>
              <a:r>
                <a:rPr lang="en-US" sz="1600" dirty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Mexico</a:t>
              </a: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2294837" y="19116552"/>
              <a:ext cx="213407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err="1" smtClean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Vucovjica</a:t>
              </a:r>
              <a:r>
                <a:rPr lang="en-US" sz="1600" dirty="0" smtClean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, </a:t>
              </a:r>
              <a:r>
                <a:rPr lang="en-US" sz="1600" dirty="0" err="1" smtClean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Knin</a:t>
              </a:r>
              <a:r>
                <a:rPr lang="en-US" sz="1600" dirty="0" smtClean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, Croatia</a:t>
              </a:r>
              <a:endParaRPr lang="en-US" sz="16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97" name="Image 9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74893" y="16862844"/>
              <a:ext cx="3377086" cy="2251390"/>
            </a:xfrm>
            <a:prstGeom prst="rect">
              <a:avLst/>
            </a:prstGeom>
          </p:spPr>
        </p:pic>
      </p:grpSp>
      <p:grpSp>
        <p:nvGrpSpPr>
          <p:cNvPr id="17" name="Grouper 16"/>
          <p:cNvGrpSpPr/>
          <p:nvPr/>
        </p:nvGrpSpPr>
        <p:grpSpPr>
          <a:xfrm>
            <a:off x="44177" y="7532928"/>
            <a:ext cx="7440362" cy="5848479"/>
            <a:chOff x="44177" y="7532928"/>
            <a:chExt cx="7440362" cy="5848479"/>
          </a:xfrm>
        </p:grpSpPr>
        <p:sp>
          <p:nvSpPr>
            <p:cNvPr id="48" name="Rectangle 47"/>
            <p:cNvSpPr/>
            <p:nvPr/>
          </p:nvSpPr>
          <p:spPr>
            <a:xfrm>
              <a:off x="138047" y="7532928"/>
              <a:ext cx="7333412" cy="58484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6" name="Grouper 15"/>
            <p:cNvGrpSpPr/>
            <p:nvPr/>
          </p:nvGrpSpPr>
          <p:grpSpPr>
            <a:xfrm>
              <a:off x="44177" y="7582299"/>
              <a:ext cx="7440362" cy="5777261"/>
              <a:chOff x="44177" y="7582299"/>
              <a:chExt cx="7440362" cy="5777261"/>
            </a:xfrm>
          </p:grpSpPr>
          <p:sp>
            <p:nvSpPr>
              <p:cNvPr id="49" name="Titre 1"/>
              <p:cNvSpPr txBox="1">
                <a:spLocks/>
              </p:cNvSpPr>
              <p:nvPr/>
            </p:nvSpPr>
            <p:spPr>
              <a:xfrm>
                <a:off x="151799" y="7582299"/>
                <a:ext cx="4416008" cy="45831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3028036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1457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fr-FR" sz="3200" cap="small" dirty="0" smtClean="0"/>
                  <a:t>Karst: Surface </a:t>
                </a:r>
                <a:r>
                  <a:rPr lang="fr-FR" sz="3200" cap="small" dirty="0" err="1" smtClean="0"/>
                  <a:t>Stigmata</a:t>
                </a:r>
                <a:endParaRPr lang="fr-FR" sz="3200" cap="small" dirty="0"/>
              </a:p>
            </p:txBody>
          </p:sp>
          <p:grpSp>
            <p:nvGrpSpPr>
              <p:cNvPr id="52" name="Grouper 51"/>
              <p:cNvGrpSpPr/>
              <p:nvPr/>
            </p:nvGrpSpPr>
            <p:grpSpPr>
              <a:xfrm>
                <a:off x="891409" y="8206349"/>
                <a:ext cx="6429375" cy="51499"/>
                <a:chOff x="2152650" y="938213"/>
                <a:chExt cx="6429375" cy="51499"/>
              </a:xfrm>
              <a:effectLst/>
            </p:grpSpPr>
            <p:cxnSp>
              <p:nvCxnSpPr>
                <p:cNvPr id="54" name="Connecteur droit 53"/>
                <p:cNvCxnSpPr>
                  <a:cxnSpLocks noChangeShapeType="1"/>
                </p:cNvCxnSpPr>
                <p:nvPr userDrawn="1"/>
              </p:nvCxnSpPr>
              <p:spPr bwMode="auto">
                <a:xfrm rot="10800000" flipV="1">
                  <a:off x="2152650" y="938213"/>
                  <a:ext cx="6429375" cy="9525"/>
                </a:xfrm>
                <a:prstGeom prst="line">
                  <a:avLst/>
                </a:prstGeom>
                <a:noFill/>
                <a:ln w="15875" cap="rnd">
                  <a:solidFill>
                    <a:srgbClr val="F88631"/>
                  </a:solidFill>
                  <a:round/>
                  <a:headEnd/>
                  <a:tailEnd/>
                </a:ln>
                <a:effectLst>
                  <a:outerShdw blurRad="63500" dist="50800" dir="5400000" algn="ctr" rotWithShape="0">
                    <a:srgbClr val="000000">
                      <a:alpha val="75000"/>
                    </a:srgbClr>
                  </a:outerShdw>
                </a:effectLst>
              </p:spPr>
            </p:cxnSp>
            <p:cxnSp>
              <p:nvCxnSpPr>
                <p:cNvPr id="55" name="Connecteur droit 54"/>
                <p:cNvCxnSpPr>
                  <a:cxnSpLocks noChangeShapeType="1"/>
                </p:cNvCxnSpPr>
                <p:nvPr userDrawn="1"/>
              </p:nvCxnSpPr>
              <p:spPr bwMode="auto">
                <a:xfrm rot="10800000">
                  <a:off x="2152650" y="988124"/>
                  <a:ext cx="6429375" cy="1588"/>
                </a:xfrm>
                <a:prstGeom prst="line">
                  <a:avLst/>
                </a:prstGeom>
                <a:noFill/>
                <a:ln w="15875" cap="rnd">
                  <a:solidFill>
                    <a:srgbClr val="C00000"/>
                  </a:solidFill>
                  <a:round/>
                  <a:headEnd/>
                  <a:tailEnd/>
                </a:ln>
                <a:effectLst>
                  <a:outerShdw blurRad="63500" dist="50800" dir="5400000" algn="ctr" rotWithShape="0">
                    <a:srgbClr val="000000">
                      <a:alpha val="75000"/>
                    </a:srgbClr>
                  </a:outerShdw>
                </a:effectLst>
              </p:spPr>
            </p:cxnSp>
          </p:grpSp>
          <p:pic>
            <p:nvPicPr>
              <p:cNvPr id="56" name="Image 5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0100" y="8412712"/>
                <a:ext cx="2667648" cy="4631036"/>
              </a:xfrm>
              <a:prstGeom prst="rect">
                <a:avLst/>
              </a:prstGeom>
            </p:spPr>
          </p:pic>
          <p:sp>
            <p:nvSpPr>
              <p:cNvPr id="57" name="Rectangle 56"/>
              <p:cNvSpPr/>
              <p:nvPr/>
            </p:nvSpPr>
            <p:spPr>
              <a:xfrm>
                <a:off x="44177" y="13043747"/>
                <a:ext cx="325577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 err="1" smtClean="0">
                    <a:latin typeface="+mj-lt"/>
                    <a:ea typeface="ＭＳ Ｐゴシック" charset="-128"/>
                    <a:cs typeface="ＭＳ Ｐゴシック" charset="-128"/>
                  </a:rPr>
                  <a:t>Balaa</a:t>
                </a:r>
                <a:r>
                  <a:rPr lang="en-US" sz="1400" dirty="0" smtClean="0">
                    <a:latin typeface="+mj-lt"/>
                    <a:ea typeface="ＭＳ Ｐゴシック" charset="-128"/>
                    <a:cs typeface="ＭＳ Ｐゴシック" charset="-128"/>
                  </a:rPr>
                  <a:t>, </a:t>
                </a:r>
                <a:r>
                  <a:rPr lang="en-US" sz="1400" dirty="0" err="1">
                    <a:latin typeface="+mj-lt"/>
                    <a:ea typeface="ＭＳ Ｐゴシック" charset="-128"/>
                    <a:cs typeface="ＭＳ Ｐゴシック" charset="-128"/>
                  </a:rPr>
                  <a:t>Tannourine</a:t>
                </a:r>
                <a:r>
                  <a:rPr lang="en-US" sz="1400" dirty="0">
                    <a:latin typeface="+mj-lt"/>
                    <a:ea typeface="ＭＳ Ｐゴシック" charset="-128"/>
                    <a:cs typeface="ＭＳ Ｐゴシック" charset="-128"/>
                  </a:rPr>
                  <a:t>, Lebanon</a:t>
                </a:r>
              </a:p>
            </p:txBody>
          </p:sp>
          <p:pic>
            <p:nvPicPr>
              <p:cNvPr id="58" name="Image 5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99948" y="8419067"/>
                <a:ext cx="4020835" cy="3015627"/>
              </a:xfrm>
              <a:prstGeom prst="rect">
                <a:avLst/>
              </a:prstGeom>
            </p:spPr>
          </p:pic>
          <p:pic>
            <p:nvPicPr>
              <p:cNvPr id="59" name="Image 5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99949" y="11620990"/>
                <a:ext cx="4020834" cy="1422757"/>
              </a:xfrm>
              <a:prstGeom prst="rect">
                <a:avLst/>
              </a:prstGeom>
            </p:spPr>
          </p:pic>
          <p:sp>
            <p:nvSpPr>
              <p:cNvPr id="60" name="Rectangle 59"/>
              <p:cNvSpPr/>
              <p:nvPr/>
            </p:nvSpPr>
            <p:spPr>
              <a:xfrm>
                <a:off x="3299949" y="13051783"/>
                <a:ext cx="418459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+mj-lt"/>
                    <a:ea typeface="ＭＳ Ｐゴシック" charset="-128"/>
                    <a:cs typeface="ＭＳ Ｐゴシック" charset="-128"/>
                  </a:rPr>
                  <a:t>Stone Forest, </a:t>
                </a:r>
                <a:r>
                  <a:rPr lang="en-US" sz="1400" dirty="0" err="1">
                    <a:latin typeface="+mj-lt"/>
                    <a:ea typeface="ＭＳ Ｐゴシック" charset="-128"/>
                    <a:cs typeface="ＭＳ Ｐゴシック" charset="-128"/>
                  </a:rPr>
                  <a:t>Shilin</a:t>
                </a:r>
                <a:r>
                  <a:rPr lang="en-US" sz="1400" dirty="0">
                    <a:latin typeface="+mj-lt"/>
                    <a:ea typeface="ＭＳ Ｐゴシック" charset="-128"/>
                    <a:cs typeface="ＭＳ Ｐゴシック" charset="-128"/>
                  </a:rPr>
                  <a:t> Yi, Yunnan, China </a:t>
                </a:r>
              </a:p>
            </p:txBody>
          </p:sp>
        </p:grpSp>
      </p:grpSp>
      <p:grpSp>
        <p:nvGrpSpPr>
          <p:cNvPr id="15" name="Grouper 14"/>
          <p:cNvGrpSpPr/>
          <p:nvPr/>
        </p:nvGrpSpPr>
        <p:grpSpPr>
          <a:xfrm>
            <a:off x="151127" y="1578869"/>
            <a:ext cx="7333412" cy="5848479"/>
            <a:chOff x="151127" y="1578869"/>
            <a:chExt cx="7333412" cy="5848479"/>
          </a:xfrm>
        </p:grpSpPr>
        <p:sp>
          <p:nvSpPr>
            <p:cNvPr id="3" name="Rectangle 2"/>
            <p:cNvSpPr/>
            <p:nvPr/>
          </p:nvSpPr>
          <p:spPr>
            <a:xfrm>
              <a:off x="151127" y="1578869"/>
              <a:ext cx="7333412" cy="58484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Titre 1"/>
            <p:cNvSpPr txBox="1">
              <a:spLocks/>
            </p:cNvSpPr>
            <p:nvPr/>
          </p:nvSpPr>
          <p:spPr>
            <a:xfrm>
              <a:off x="164879" y="1628240"/>
              <a:ext cx="4416008" cy="45831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302803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457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3200" cap="small" dirty="0" smtClean="0"/>
                <a:t>Karst: </a:t>
              </a:r>
              <a:r>
                <a:rPr lang="fr-FR" sz="3200" cap="small" dirty="0" err="1" smtClean="0"/>
                <a:t>Definition</a:t>
              </a:r>
              <a:endParaRPr lang="fr-FR" sz="3200" cap="small" dirty="0"/>
            </a:p>
          </p:txBody>
        </p:sp>
        <p:sp>
          <p:nvSpPr>
            <p:cNvPr id="37" name="Espace réservé du contenu 2"/>
            <p:cNvSpPr txBox="1">
              <a:spLocks/>
            </p:cNvSpPr>
            <p:nvPr/>
          </p:nvSpPr>
          <p:spPr>
            <a:xfrm>
              <a:off x="175774" y="2454471"/>
              <a:ext cx="7308765" cy="1132423"/>
            </a:xfrm>
            <a:prstGeom prst="rect">
              <a:avLst/>
            </a:prstGeom>
          </p:spPr>
          <p:txBody>
            <a:bodyPr/>
            <a:lstStyle>
              <a:lvl1pPr marL="757009" indent="-757009" algn="l" defTabSz="3028036" rtl="0" eaLnBrk="1" latinLnBrk="0" hangingPunct="1">
                <a:lnSpc>
                  <a:spcPct val="90000"/>
                </a:lnSpc>
                <a:spcBef>
                  <a:spcPts val="3312"/>
                </a:spcBef>
                <a:buFont typeface="Arial" panose="020B0604020202020204" pitchFamily="34" charset="0"/>
                <a:buChar char="•"/>
                <a:defRPr sz="92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71027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79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785045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662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299062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13080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327098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841116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355134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869151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8763" indent="-258763">
                <a:buClr>
                  <a:schemeClr val="tx1">
                    <a:lumMod val="50000"/>
                    <a:lumOff val="50000"/>
                  </a:schemeClr>
                </a:buClr>
                <a:buFont typeface="Courier New"/>
                <a:buChar char="o"/>
              </a:pPr>
              <a:r>
                <a:rPr lang="en-GB" sz="2400" dirty="0" smtClean="0"/>
                <a:t>A topography formed from the dissolution of soluble rocks such as limestone, dolomite, gypsum and marble</a:t>
              </a:r>
            </a:p>
          </p:txBody>
        </p:sp>
        <p:sp>
          <p:nvSpPr>
            <p:cNvPr id="40" name="Espace réservé du contenu 2"/>
            <p:cNvSpPr txBox="1">
              <a:spLocks/>
            </p:cNvSpPr>
            <p:nvPr/>
          </p:nvSpPr>
          <p:spPr>
            <a:xfrm>
              <a:off x="175774" y="6290428"/>
              <a:ext cx="5678200" cy="1132423"/>
            </a:xfrm>
            <a:prstGeom prst="rect">
              <a:avLst/>
            </a:prstGeom>
          </p:spPr>
          <p:txBody>
            <a:bodyPr/>
            <a:lstStyle>
              <a:lvl1pPr marL="757009" indent="-757009" algn="l" defTabSz="3028036" rtl="0" eaLnBrk="1" latinLnBrk="0" hangingPunct="1">
                <a:lnSpc>
                  <a:spcPct val="90000"/>
                </a:lnSpc>
                <a:spcBef>
                  <a:spcPts val="3312"/>
                </a:spcBef>
                <a:buFont typeface="Arial" panose="020B0604020202020204" pitchFamily="34" charset="0"/>
                <a:buChar char="•"/>
                <a:defRPr sz="92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71027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79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785045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662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299062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13080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327098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841116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355134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869151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8763" indent="-258763">
                <a:buClr>
                  <a:schemeClr val="tx1">
                    <a:lumMod val="50000"/>
                    <a:lumOff val="50000"/>
                  </a:schemeClr>
                </a:buClr>
                <a:buFont typeface="Courier New"/>
                <a:buChar char="o"/>
              </a:pPr>
              <a:r>
                <a:rPr lang="en-GB" sz="2400" dirty="0" smtClean="0"/>
                <a:t>Characterized by </a:t>
              </a:r>
              <a:r>
                <a:rPr lang="en-GB" sz="2400" b="1" dirty="0" smtClean="0"/>
                <a:t>underground drainage </a:t>
              </a:r>
              <a:r>
                <a:rPr lang="en-GB" sz="2400" b="1" dirty="0" err="1" smtClean="0"/>
                <a:t>hydrosystems</a:t>
              </a:r>
              <a:r>
                <a:rPr lang="en-GB" sz="2400" dirty="0" smtClean="0"/>
                <a:t> with </a:t>
              </a:r>
              <a:r>
                <a:rPr lang="en-GB" sz="2400" dirty="0" err="1" smtClean="0"/>
                <a:t>skinholes</a:t>
              </a:r>
              <a:r>
                <a:rPr lang="en-GB" sz="2400" dirty="0" smtClean="0"/>
                <a:t> and caves.</a:t>
              </a:r>
            </a:p>
          </p:txBody>
        </p:sp>
        <p:grpSp>
          <p:nvGrpSpPr>
            <p:cNvPr id="41" name="Grouper 40"/>
            <p:cNvGrpSpPr/>
            <p:nvPr/>
          </p:nvGrpSpPr>
          <p:grpSpPr>
            <a:xfrm>
              <a:off x="904489" y="2252290"/>
              <a:ext cx="6429375" cy="51499"/>
              <a:chOff x="2152650" y="938213"/>
              <a:chExt cx="6429375" cy="51499"/>
            </a:xfrm>
            <a:effectLst/>
          </p:grpSpPr>
          <p:cxnSp>
            <p:nvCxnSpPr>
              <p:cNvPr id="42" name="Connecteur droit 41"/>
              <p:cNvCxnSpPr>
                <a:cxnSpLocks noChangeShapeType="1"/>
              </p:cNvCxnSpPr>
              <p:nvPr userDrawn="1"/>
            </p:nvCxnSpPr>
            <p:spPr bwMode="auto">
              <a:xfrm rot="10800000" flipV="1">
                <a:off x="2152650" y="938213"/>
                <a:ext cx="6429375" cy="9525"/>
              </a:xfrm>
              <a:prstGeom prst="line">
                <a:avLst/>
              </a:prstGeom>
              <a:noFill/>
              <a:ln w="15875" cap="rnd">
                <a:solidFill>
                  <a:srgbClr val="F88631"/>
                </a:solidFill>
                <a:round/>
                <a:headEnd/>
                <a:tailEnd/>
              </a:ln>
              <a:effectLst>
                <a:outerShdw blurRad="63500" dist="50800" dir="5400000" algn="ctr" rotWithShape="0">
                  <a:srgbClr val="000000">
                    <a:alpha val="75000"/>
                  </a:srgbClr>
                </a:outerShdw>
              </a:effectLst>
            </p:spPr>
          </p:cxnSp>
          <p:cxnSp>
            <p:nvCxnSpPr>
              <p:cNvPr id="43" name="Connecteur droit 42"/>
              <p:cNvCxnSpPr>
                <a:cxnSpLocks noChangeShapeType="1"/>
              </p:cNvCxnSpPr>
              <p:nvPr userDrawn="1"/>
            </p:nvCxnSpPr>
            <p:spPr bwMode="auto">
              <a:xfrm rot="10800000">
                <a:off x="2152650" y="988124"/>
                <a:ext cx="6429375" cy="1588"/>
              </a:xfrm>
              <a:prstGeom prst="line">
                <a:avLst/>
              </a:prstGeom>
              <a:noFill/>
              <a:ln w="15875" cap="rnd">
                <a:solidFill>
                  <a:srgbClr val="C00000"/>
                </a:solidFill>
                <a:round/>
                <a:headEnd/>
                <a:tailEnd/>
              </a:ln>
              <a:effectLst>
                <a:outerShdw blurRad="63500" dist="50800" dir="5400000" algn="ctr" rotWithShape="0">
                  <a:srgbClr val="000000">
                    <a:alpha val="75000"/>
                  </a:srgbClr>
                </a:outerShdw>
              </a:effectLst>
            </p:spPr>
          </p:cxnSp>
        </p:grpSp>
        <p:pic>
          <p:nvPicPr>
            <p:cNvPr id="45" name="Image 4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9861" y="3422368"/>
              <a:ext cx="5470415" cy="2868060"/>
            </a:xfrm>
            <a:prstGeom prst="rect">
              <a:avLst/>
            </a:prstGeom>
          </p:spPr>
        </p:pic>
      </p:grpSp>
      <p:sp>
        <p:nvSpPr>
          <p:cNvPr id="4" name="Rectangle à coins arrondis 3"/>
          <p:cNvSpPr/>
          <p:nvPr/>
        </p:nvSpPr>
        <p:spPr>
          <a:xfrm>
            <a:off x="8175984" y="3857936"/>
            <a:ext cx="21981883" cy="5186955"/>
          </a:xfrm>
          <a:prstGeom prst="roundRect">
            <a:avLst/>
          </a:prstGeom>
          <a:gradFill flip="none" rotWithShape="1">
            <a:gsLst>
              <a:gs pos="21000">
                <a:schemeClr val="bg1">
                  <a:alpha val="5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Sous-titre 2"/>
          <p:cNvSpPr txBox="1">
            <a:spLocks/>
          </p:cNvSpPr>
          <p:nvPr/>
        </p:nvSpPr>
        <p:spPr bwMode="auto">
          <a:xfrm>
            <a:off x="8629553" y="4170740"/>
            <a:ext cx="21566182" cy="434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43" tIns="208822" rIns="417643" bIns="208822"/>
          <a:lstStyle/>
          <a:p>
            <a:pPr algn="just">
              <a:spcBef>
                <a:spcPct val="20000"/>
              </a:spcBef>
            </a:pPr>
            <a:r>
              <a:rPr lang="fr-FR" altLang="x-none" sz="3600" b="1" dirty="0" smtClean="0">
                <a:latin typeface="Arial" charset="0"/>
                <a:ea typeface="Arial" charset="0"/>
                <a:cs typeface="Arial" charset="0"/>
              </a:rPr>
              <a:t>A </a:t>
            </a:r>
            <a:r>
              <a:rPr lang="fr-FR" altLang="x-none" sz="3600" b="1" dirty="0" err="1" smtClean="0">
                <a:latin typeface="Arial" charset="0"/>
                <a:ea typeface="Arial" charset="0"/>
                <a:cs typeface="Arial" charset="0"/>
              </a:rPr>
              <a:t>flagship</a:t>
            </a:r>
            <a:r>
              <a:rPr lang="fr-FR" altLang="x-none" sz="36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altLang="x-none" sz="3600" b="1" dirty="0" err="1" smtClean="0">
                <a:latin typeface="Arial" charset="0"/>
                <a:ea typeface="Arial" charset="0"/>
                <a:cs typeface="Arial" charset="0"/>
              </a:rPr>
              <a:t>project</a:t>
            </a:r>
            <a:r>
              <a:rPr lang="fr-FR" altLang="x-none" sz="3600" b="1" dirty="0" smtClean="0"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fr-FR" altLang="x-none" sz="3600" b="1" dirty="0" err="1" smtClean="0">
                <a:latin typeface="Arial" charset="0"/>
                <a:ea typeface="Arial" charset="0"/>
                <a:cs typeface="Arial" charset="0"/>
              </a:rPr>
              <a:t>Labex</a:t>
            </a:r>
            <a:r>
              <a:rPr lang="fr-FR" altLang="x-none" sz="36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altLang="x-none" sz="3600" b="1" dirty="0" err="1" smtClean="0">
                <a:latin typeface="Arial" charset="0"/>
                <a:ea typeface="Arial" charset="0"/>
                <a:cs typeface="Arial" charset="0"/>
              </a:rPr>
              <a:t>Numev</a:t>
            </a:r>
            <a:endParaRPr lang="fr-FR" altLang="x-none" sz="1100" b="1" dirty="0">
              <a:latin typeface="Arial" charset="0"/>
              <a:ea typeface="Arial" charset="0"/>
              <a:cs typeface="Arial" charset="0"/>
            </a:endParaRPr>
          </a:p>
          <a:p>
            <a:pPr algn="just">
              <a:spcBef>
                <a:spcPct val="20000"/>
              </a:spcBef>
            </a:pPr>
            <a:endParaRPr lang="fr-FR" altLang="x-none" sz="1000" b="1" dirty="0">
              <a:latin typeface="Arial" charset="0"/>
              <a:ea typeface="Arial" charset="0"/>
              <a:cs typeface="Arial" charset="0"/>
            </a:endParaRPr>
          </a:p>
          <a:p>
            <a:pPr algn="just">
              <a:spcBef>
                <a:spcPct val="20000"/>
              </a:spcBef>
            </a:pPr>
            <a:r>
              <a:rPr lang="fr-FR" altLang="x-none" sz="3600" b="1" dirty="0" smtClean="0">
                <a:latin typeface="Arial" charset="0"/>
                <a:ea typeface="Arial" charset="0"/>
                <a:cs typeface="Arial" charset="0"/>
              </a:rPr>
              <a:t>Key </a:t>
            </a:r>
            <a:r>
              <a:rPr lang="fr-FR" altLang="x-none" sz="3600" b="1" dirty="0" err="1" smtClean="0">
                <a:latin typeface="Arial" charset="0"/>
                <a:ea typeface="Arial" charset="0"/>
                <a:cs typeface="Arial" charset="0"/>
              </a:rPr>
              <a:t>words</a:t>
            </a:r>
            <a:r>
              <a:rPr lang="fr-FR" altLang="x-none" sz="3600" b="1" dirty="0" smtClean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fr-FR" altLang="x-none" sz="3600" b="1" dirty="0" err="1" smtClean="0">
                <a:latin typeface="Arial" charset="0"/>
                <a:ea typeface="Arial" charset="0"/>
                <a:cs typeface="Arial" charset="0"/>
              </a:rPr>
              <a:t>Robotics</a:t>
            </a:r>
            <a:r>
              <a:rPr lang="fr-FR" altLang="x-none" sz="3600" b="1" dirty="0" smtClean="0">
                <a:latin typeface="Arial" charset="0"/>
                <a:ea typeface="Arial" charset="0"/>
                <a:cs typeface="Arial" charset="0"/>
              </a:rPr>
              <a:t>, Water Resource Prospection, Protection, Active Management </a:t>
            </a:r>
            <a:endParaRPr lang="fr-FR" altLang="x-none" sz="1000" b="1" dirty="0" smtClean="0">
              <a:latin typeface="Arial" charset="0"/>
              <a:ea typeface="Arial" charset="0"/>
              <a:cs typeface="Arial" charset="0"/>
            </a:endParaRPr>
          </a:p>
          <a:p>
            <a:pPr algn="just">
              <a:spcBef>
                <a:spcPct val="20000"/>
              </a:spcBef>
            </a:pPr>
            <a:endParaRPr lang="fr-FR" altLang="x-none" sz="1000" b="1" dirty="0" smtClean="0">
              <a:latin typeface="Arial" charset="0"/>
              <a:ea typeface="Arial" charset="0"/>
              <a:cs typeface="Arial" charset="0"/>
            </a:endParaRPr>
          </a:p>
          <a:p>
            <a:pPr algn="just">
              <a:spcBef>
                <a:spcPct val="20000"/>
              </a:spcBef>
            </a:pPr>
            <a:r>
              <a:rPr lang="fr-FR" altLang="x-none" sz="3600" b="1" dirty="0" smtClean="0">
                <a:latin typeface="Arial" charset="0"/>
                <a:ea typeface="Arial" charset="0"/>
                <a:cs typeface="Arial" charset="0"/>
              </a:rPr>
              <a:t>RESUME/Abstract : </a:t>
            </a:r>
            <a:r>
              <a:rPr lang="en-AU" sz="3600" dirty="0" smtClean="0"/>
              <a:t>The Aleyin Initiative aims at conceiving, designing and engineering an intelligent and practical robotic system to explore/inspect and characterize natural hydro-system consisting of flooded </a:t>
            </a:r>
            <a:r>
              <a:rPr lang="en-AU" sz="3600" dirty="0" err="1" smtClean="0"/>
              <a:t>karstic</a:t>
            </a:r>
            <a:r>
              <a:rPr lang="en-AU" sz="3600" dirty="0" smtClean="0"/>
              <a:t> network and mining/hydraulic galleries, contributing to the global challenge of </a:t>
            </a:r>
            <a:r>
              <a:rPr lang="en-AU" sz="3600" b="1" dirty="0" smtClean="0"/>
              <a:t>prospection</a:t>
            </a:r>
            <a:r>
              <a:rPr lang="en-AU" sz="3600" dirty="0" smtClean="0"/>
              <a:t>, </a:t>
            </a:r>
            <a:r>
              <a:rPr lang="en-AU" sz="3600" b="1" dirty="0" smtClean="0"/>
              <a:t>protection</a:t>
            </a:r>
            <a:r>
              <a:rPr lang="en-AU" sz="3600" dirty="0" smtClean="0"/>
              <a:t>, </a:t>
            </a:r>
            <a:r>
              <a:rPr lang="en-AU" sz="3600" b="1" dirty="0" smtClean="0"/>
              <a:t>active management</a:t>
            </a:r>
            <a:r>
              <a:rPr lang="en-AU" sz="3600" dirty="0" smtClean="0"/>
              <a:t> of the </a:t>
            </a:r>
            <a:r>
              <a:rPr lang="en-AU" sz="3600" b="1" dirty="0" smtClean="0"/>
              <a:t>water</a:t>
            </a:r>
            <a:r>
              <a:rPr lang="en-AU" sz="3600" dirty="0" smtClean="0"/>
              <a:t> </a:t>
            </a:r>
            <a:r>
              <a:rPr lang="en-AU" sz="3600" b="1" dirty="0" smtClean="0"/>
              <a:t>resource</a:t>
            </a:r>
            <a:r>
              <a:rPr lang="en-AU" sz="3600" dirty="0" smtClean="0"/>
              <a:t> and </a:t>
            </a:r>
            <a:r>
              <a:rPr lang="en-AU" sz="3600" b="1" dirty="0" smtClean="0"/>
              <a:t>hydrogeological</a:t>
            </a:r>
            <a:r>
              <a:rPr lang="en-AU" sz="3600" dirty="0" smtClean="0"/>
              <a:t> </a:t>
            </a:r>
            <a:r>
              <a:rPr lang="en-AU" sz="3600" b="1" dirty="0" smtClean="0"/>
              <a:t>risk</a:t>
            </a:r>
            <a:r>
              <a:rPr lang="en-AU" sz="3600" dirty="0" smtClean="0"/>
              <a:t> </a:t>
            </a:r>
            <a:r>
              <a:rPr lang="en-AU" sz="3600" b="1" dirty="0" smtClean="0"/>
              <a:t>assessment</a:t>
            </a:r>
            <a:r>
              <a:rPr lang="en-AU" sz="3600" dirty="0" smtClean="0"/>
              <a:t> and </a:t>
            </a:r>
            <a:r>
              <a:rPr lang="en-AU" sz="3600" b="1" dirty="0" smtClean="0"/>
              <a:t>prevention</a:t>
            </a:r>
            <a:r>
              <a:rPr lang="en-AU" sz="3600" dirty="0" smtClean="0"/>
              <a:t>.</a:t>
            </a:r>
            <a:endParaRPr lang="en-AU" altLang="x-none" sz="3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 bwMode="auto">
          <a:xfrm>
            <a:off x="6229084" y="2219336"/>
            <a:ext cx="20574000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43" tIns="208822" rIns="417643" bIns="208822"/>
          <a:lstStyle/>
          <a:p>
            <a:pPr algn="ctr">
              <a:spcBef>
                <a:spcPct val="20000"/>
              </a:spcBef>
            </a:pPr>
            <a:r>
              <a:rPr lang="fr-FR" altLang="x-none" sz="3600" b="1" dirty="0" smtClean="0">
                <a:latin typeface="Arial" charset="0"/>
                <a:ea typeface="Arial" charset="0"/>
                <a:cs typeface="Arial" charset="0"/>
              </a:rPr>
              <a:t>L. Lapierre, H. Jourde, F. Augereau, B. </a:t>
            </a:r>
            <a:r>
              <a:rPr lang="fr-FR" altLang="x-none" sz="3600" b="1" dirty="0" err="1" smtClean="0">
                <a:latin typeface="Arial" charset="0"/>
                <a:ea typeface="Arial" charset="0"/>
                <a:cs typeface="Arial" charset="0"/>
              </a:rPr>
              <a:t>Mohammadi</a:t>
            </a:r>
            <a:r>
              <a:rPr lang="fr-FR" altLang="x-none" sz="3600" b="1" dirty="0" smtClean="0">
                <a:latin typeface="Arial" charset="0"/>
                <a:ea typeface="Arial" charset="0"/>
                <a:cs typeface="Arial" charset="0"/>
              </a:rPr>
              <a:t>, S. </a:t>
            </a:r>
            <a:r>
              <a:rPr lang="fr-FR" altLang="x-none" sz="3600" b="1" dirty="0" err="1" smtClean="0">
                <a:latin typeface="Arial" charset="0"/>
                <a:ea typeface="Arial" charset="0"/>
                <a:cs typeface="Arial" charset="0"/>
              </a:rPr>
              <a:t>Yami</a:t>
            </a:r>
            <a:r>
              <a:rPr lang="fr-FR" altLang="x-none" sz="3600" b="1" dirty="0" smtClean="0">
                <a:latin typeface="Arial" charset="0"/>
                <a:ea typeface="Arial" charset="0"/>
                <a:cs typeface="Arial" charset="0"/>
              </a:rPr>
              <a:t>, B. </a:t>
            </a:r>
            <a:r>
              <a:rPr lang="fr-FR" altLang="x-none" sz="3600" b="1" dirty="0" err="1" smtClean="0">
                <a:latin typeface="Arial" charset="0"/>
                <a:ea typeface="Arial" charset="0"/>
                <a:cs typeface="Arial" charset="0"/>
              </a:rPr>
              <a:t>Ropars</a:t>
            </a:r>
            <a:r>
              <a:rPr lang="fr-FR" altLang="x-none" sz="3600" b="1" dirty="0" smtClean="0">
                <a:latin typeface="Arial" charset="0"/>
                <a:ea typeface="Arial" charset="0"/>
                <a:cs typeface="Arial" charset="0"/>
              </a:rPr>
              <a:t>, L. Rossi</a:t>
            </a:r>
            <a:endParaRPr lang="fr-FR" altLang="x-none" sz="3600" b="1" dirty="0">
              <a:latin typeface="Arial" charset="0"/>
              <a:ea typeface="Arial" charset="0"/>
              <a:cs typeface="Arial" charset="0"/>
            </a:endParaRPr>
          </a:p>
          <a:p>
            <a:pPr algn="ctr">
              <a:spcBef>
                <a:spcPct val="20000"/>
              </a:spcBef>
            </a:pPr>
            <a:r>
              <a:rPr lang="fr-FR" altLang="x-none" sz="3600" b="1" dirty="0" smtClean="0">
                <a:latin typeface="Arial" charset="0"/>
                <a:ea typeface="Arial" charset="0"/>
                <a:cs typeface="Arial" charset="0"/>
              </a:rPr>
              <a:t>LIRMM, HSM, IES, IMAG, MRM/LEM, REEDS, SYERA </a:t>
            </a:r>
            <a:endParaRPr lang="fr-FR" altLang="x-none" sz="3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 bwMode="auto">
          <a:xfrm>
            <a:off x="7715988" y="1337249"/>
            <a:ext cx="17491075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7643" tIns="208822" rIns="417643" bIns="208822"/>
          <a:lstStyle/>
          <a:p>
            <a:pPr algn="ctr">
              <a:spcBef>
                <a:spcPct val="20000"/>
              </a:spcBef>
            </a:pPr>
            <a:r>
              <a:rPr lang="fr-FR" altLang="x-none" sz="4800" b="1" dirty="0" smtClean="0">
                <a:latin typeface="Arial" charset="0"/>
                <a:ea typeface="Arial" charset="0"/>
                <a:cs typeface="Arial" charset="0"/>
              </a:rPr>
              <a:t>ALEYIN : an </a:t>
            </a:r>
            <a:r>
              <a:rPr lang="fr-FR" altLang="x-none" sz="4800" b="1" dirty="0" err="1" smtClean="0">
                <a:latin typeface="Arial" charset="0"/>
                <a:ea typeface="Arial" charset="0"/>
                <a:cs typeface="Arial" charset="0"/>
              </a:rPr>
              <a:t>Underneath</a:t>
            </a:r>
            <a:r>
              <a:rPr lang="fr-FR" altLang="x-none" sz="48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altLang="x-none" sz="4800" b="1" dirty="0" err="1" smtClean="0">
                <a:latin typeface="Arial" charset="0"/>
                <a:ea typeface="Arial" charset="0"/>
                <a:cs typeface="Arial" charset="0"/>
              </a:rPr>
              <a:t>Karstic</a:t>
            </a:r>
            <a:r>
              <a:rPr lang="fr-FR" altLang="x-none" sz="48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altLang="x-none" sz="4800" b="1" dirty="0" err="1" smtClean="0">
                <a:latin typeface="Arial" charset="0"/>
                <a:ea typeface="Arial" charset="0"/>
                <a:cs typeface="Arial" charset="0"/>
              </a:rPr>
              <a:t>Robotic</a:t>
            </a:r>
            <a:r>
              <a:rPr lang="fr-FR" altLang="x-none" sz="48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altLang="x-none" sz="4800" b="1" dirty="0" err="1" smtClean="0">
                <a:latin typeface="Arial" charset="0"/>
                <a:ea typeface="Arial" charset="0"/>
                <a:cs typeface="Arial" charset="0"/>
              </a:rPr>
              <a:t>Journey</a:t>
            </a:r>
            <a:endParaRPr lang="fr-FR" altLang="x-none" sz="4800" b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85" name="Grouper 84"/>
          <p:cNvGrpSpPr>
            <a:grpSpLocks noChangeAspect="1"/>
          </p:cNvGrpSpPr>
          <p:nvPr/>
        </p:nvGrpSpPr>
        <p:grpSpPr>
          <a:xfrm>
            <a:off x="27668314" y="1996027"/>
            <a:ext cx="2248102" cy="1191279"/>
            <a:chOff x="930229" y="1472520"/>
            <a:chExt cx="8711288" cy="4616152"/>
          </a:xfrm>
        </p:grpSpPr>
        <p:pic>
          <p:nvPicPr>
            <p:cNvPr id="86" name="Image 85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5104" y="1472520"/>
              <a:ext cx="2407920" cy="2407920"/>
            </a:xfrm>
            <a:prstGeom prst="rect">
              <a:avLst/>
            </a:prstGeom>
          </p:spPr>
        </p:pic>
        <p:pic>
          <p:nvPicPr>
            <p:cNvPr id="87" name="Image 86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2669" y="3942880"/>
              <a:ext cx="4498848" cy="1847088"/>
            </a:xfrm>
            <a:prstGeom prst="rect">
              <a:avLst/>
            </a:prstGeom>
          </p:spPr>
        </p:pic>
        <p:pic>
          <p:nvPicPr>
            <p:cNvPr id="88" name="Image 8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229" y="3942880"/>
              <a:ext cx="3633216" cy="2145792"/>
            </a:xfrm>
            <a:prstGeom prst="rect">
              <a:avLst/>
            </a:prstGeom>
          </p:spPr>
        </p:pic>
      </p:grpSp>
      <p:pic>
        <p:nvPicPr>
          <p:cNvPr id="89" name="Image 8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029" y="1823625"/>
            <a:ext cx="1667078" cy="1743394"/>
          </a:xfrm>
          <a:prstGeom prst="rect">
            <a:avLst/>
          </a:prstGeom>
        </p:spPr>
      </p:pic>
      <p:grpSp>
        <p:nvGrpSpPr>
          <p:cNvPr id="145" name="Grouper 144"/>
          <p:cNvGrpSpPr/>
          <p:nvPr/>
        </p:nvGrpSpPr>
        <p:grpSpPr>
          <a:xfrm>
            <a:off x="254093" y="25057498"/>
            <a:ext cx="7333412" cy="5822283"/>
            <a:chOff x="7072076" y="26096116"/>
            <a:chExt cx="7333412" cy="5822283"/>
          </a:xfrm>
        </p:grpSpPr>
        <p:grpSp>
          <p:nvGrpSpPr>
            <p:cNvPr id="146" name="Grouper 145"/>
            <p:cNvGrpSpPr/>
            <p:nvPr/>
          </p:nvGrpSpPr>
          <p:grpSpPr>
            <a:xfrm>
              <a:off x="7072076" y="26096116"/>
              <a:ext cx="7333412" cy="5822283"/>
              <a:chOff x="138047" y="7532928"/>
              <a:chExt cx="7333412" cy="5822283"/>
            </a:xfrm>
          </p:grpSpPr>
          <p:sp>
            <p:nvSpPr>
              <p:cNvPr id="160" name="Rectangle 159"/>
              <p:cNvSpPr/>
              <p:nvPr/>
            </p:nvSpPr>
            <p:spPr>
              <a:xfrm>
                <a:off x="138047" y="7532928"/>
                <a:ext cx="7230446" cy="582228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61" name="Grouper 160"/>
              <p:cNvGrpSpPr/>
              <p:nvPr/>
            </p:nvGrpSpPr>
            <p:grpSpPr>
              <a:xfrm>
                <a:off x="151799" y="7582299"/>
                <a:ext cx="7319660" cy="675549"/>
                <a:chOff x="151799" y="7582299"/>
                <a:chExt cx="7319660" cy="675549"/>
              </a:xfrm>
            </p:grpSpPr>
            <p:sp>
              <p:nvSpPr>
                <p:cNvPr id="162" name="Titre 1"/>
                <p:cNvSpPr txBox="1">
                  <a:spLocks/>
                </p:cNvSpPr>
                <p:nvPr/>
              </p:nvSpPr>
              <p:spPr>
                <a:xfrm>
                  <a:off x="151799" y="7582299"/>
                  <a:ext cx="7319660" cy="458318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lvl1pPr algn="l" defTabSz="3028036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14571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fr-FR" sz="3200" cap="small" dirty="0" smtClean="0"/>
                    <a:t>Karst: GW Management : a National Issue</a:t>
                  </a:r>
                  <a:endParaRPr lang="fr-FR" sz="3200" cap="small" dirty="0"/>
                </a:p>
              </p:txBody>
            </p:sp>
            <p:grpSp>
              <p:nvGrpSpPr>
                <p:cNvPr id="163" name="Grouper 162"/>
                <p:cNvGrpSpPr/>
                <p:nvPr/>
              </p:nvGrpSpPr>
              <p:grpSpPr>
                <a:xfrm>
                  <a:off x="891409" y="8206349"/>
                  <a:ext cx="6429375" cy="51499"/>
                  <a:chOff x="2152650" y="938213"/>
                  <a:chExt cx="6429375" cy="51499"/>
                </a:xfrm>
                <a:effectLst/>
              </p:grpSpPr>
              <p:cxnSp>
                <p:nvCxnSpPr>
                  <p:cNvPr id="164" name="Connecteur droit 163"/>
                  <p:cNvCxnSpPr>
                    <a:cxnSpLocks noChangeShapeType="1"/>
                  </p:cNvCxnSpPr>
                  <p:nvPr userDrawn="1"/>
                </p:nvCxnSpPr>
                <p:spPr bwMode="auto">
                  <a:xfrm rot="10800000" flipV="1">
                    <a:off x="2152650" y="938213"/>
                    <a:ext cx="6429375" cy="9525"/>
                  </a:xfrm>
                  <a:prstGeom prst="line">
                    <a:avLst/>
                  </a:prstGeom>
                  <a:noFill/>
                  <a:ln w="15875" cap="rnd">
                    <a:solidFill>
                      <a:srgbClr val="F88631"/>
                    </a:solidFill>
                    <a:round/>
                    <a:headEnd/>
                    <a:tailEnd/>
                  </a:ln>
                  <a:effectLst>
                    <a:outerShdw blurRad="63500" dist="50800" dir="5400000" algn="ctr" rotWithShape="0">
                      <a:srgbClr val="000000">
                        <a:alpha val="75000"/>
                      </a:srgbClr>
                    </a:outerShdw>
                  </a:effectLst>
                </p:spPr>
              </p:cxnSp>
              <p:cxnSp>
                <p:nvCxnSpPr>
                  <p:cNvPr id="165" name="Connecteur droit 164"/>
                  <p:cNvCxnSpPr>
                    <a:cxnSpLocks noChangeShapeType="1"/>
                  </p:cNvCxnSpPr>
                  <p:nvPr userDrawn="1"/>
                </p:nvCxnSpPr>
                <p:spPr bwMode="auto">
                  <a:xfrm rot="10800000">
                    <a:off x="2152650" y="988124"/>
                    <a:ext cx="6429375" cy="1588"/>
                  </a:xfrm>
                  <a:prstGeom prst="line">
                    <a:avLst/>
                  </a:prstGeom>
                  <a:noFill/>
                  <a:ln w="15875" cap="rnd">
                    <a:solidFill>
                      <a:srgbClr val="C00000"/>
                    </a:solidFill>
                    <a:round/>
                    <a:headEnd/>
                    <a:tailEnd/>
                  </a:ln>
                  <a:effectLst>
                    <a:outerShdw blurRad="63500" dist="50800" dir="5400000" algn="ctr" rotWithShape="0">
                      <a:srgbClr val="000000">
                        <a:alpha val="75000"/>
                      </a:srgbClr>
                    </a:outerShdw>
                  </a:effectLst>
                </p:spPr>
              </p:cxnSp>
            </p:grpSp>
          </p:grpSp>
        </p:grpSp>
        <p:pic>
          <p:nvPicPr>
            <p:cNvPr id="147" name="Image 14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179768" y="27012486"/>
              <a:ext cx="4558454" cy="4308412"/>
            </a:xfrm>
            <a:prstGeom prst="rect">
              <a:avLst/>
            </a:prstGeom>
          </p:spPr>
        </p:pic>
        <p:grpSp>
          <p:nvGrpSpPr>
            <p:cNvPr id="148" name="Grouper 147"/>
            <p:cNvGrpSpPr/>
            <p:nvPr/>
          </p:nvGrpSpPr>
          <p:grpSpPr>
            <a:xfrm>
              <a:off x="7772850" y="30262456"/>
              <a:ext cx="2481707" cy="1458664"/>
              <a:chOff x="620529" y="4724377"/>
              <a:chExt cx="3040588" cy="1787155"/>
            </a:xfrm>
          </p:grpSpPr>
          <p:sp>
            <p:nvSpPr>
              <p:cNvPr id="152" name="Rectangle 151"/>
              <p:cNvSpPr/>
              <p:nvPr/>
            </p:nvSpPr>
            <p:spPr>
              <a:xfrm>
                <a:off x="3251477" y="4725832"/>
                <a:ext cx="408378" cy="398427"/>
              </a:xfrm>
              <a:prstGeom prst="rect">
                <a:avLst/>
              </a:prstGeom>
              <a:noFill/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grpSp>
            <p:nvGrpSpPr>
              <p:cNvPr id="153" name="Grouper 152"/>
              <p:cNvGrpSpPr/>
              <p:nvPr/>
            </p:nvGrpSpPr>
            <p:grpSpPr>
              <a:xfrm>
                <a:off x="624664" y="4947374"/>
                <a:ext cx="1733343" cy="1562137"/>
                <a:chOff x="501754" y="4209982"/>
                <a:chExt cx="1733343" cy="1562137"/>
              </a:xfrm>
            </p:grpSpPr>
            <p:pic>
              <p:nvPicPr>
                <p:cNvPr id="158" name="Image 157"/>
                <p:cNvPicPr>
                  <a:picLocks noChangeAspect="1"/>
                </p:cNvPicPr>
                <p:nvPr/>
              </p:nvPicPr>
              <p:blipFill rotWithShape="1">
                <a:blip r:embed="rId16"/>
                <a:srcRect l="1406" r="3624" b="6881"/>
                <a:stretch/>
              </p:blipFill>
              <p:spPr>
                <a:xfrm>
                  <a:off x="501754" y="4209982"/>
                  <a:ext cx="1733343" cy="1562137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  <p:sp>
              <p:nvSpPr>
                <p:cNvPr id="159" name="Rectangle 158"/>
                <p:cNvSpPr/>
                <p:nvPr/>
              </p:nvSpPr>
              <p:spPr>
                <a:xfrm>
                  <a:off x="1182490" y="4869212"/>
                  <a:ext cx="408378" cy="398427"/>
                </a:xfrm>
                <a:prstGeom prst="rect">
                  <a:avLst/>
                </a:prstGeom>
                <a:noFill/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cxnSp>
            <p:nvCxnSpPr>
              <p:cNvPr id="154" name="Connecteur droit 153"/>
              <p:cNvCxnSpPr/>
              <p:nvPr/>
            </p:nvCxnSpPr>
            <p:spPr>
              <a:xfrm flipH="1">
                <a:off x="2362144" y="5117386"/>
                <a:ext cx="893564" cy="468329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necteur droit 154"/>
              <p:cNvCxnSpPr/>
              <p:nvPr/>
            </p:nvCxnSpPr>
            <p:spPr>
              <a:xfrm flipH="1">
                <a:off x="2366281" y="5117386"/>
                <a:ext cx="1294836" cy="1394146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155"/>
              <p:cNvCxnSpPr/>
              <p:nvPr/>
            </p:nvCxnSpPr>
            <p:spPr>
              <a:xfrm flipH="1">
                <a:off x="620529" y="4724377"/>
                <a:ext cx="2635176" cy="219257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cteur droit 156"/>
              <p:cNvCxnSpPr/>
              <p:nvPr/>
            </p:nvCxnSpPr>
            <p:spPr>
              <a:xfrm flipH="1">
                <a:off x="2362144" y="4724377"/>
                <a:ext cx="1294836" cy="219257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9" name="Picture 2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0430092" y="28864816"/>
              <a:ext cx="3740192" cy="2654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0" name="ZoneTexte 149"/>
            <p:cNvSpPr txBox="1"/>
            <p:nvPr/>
          </p:nvSpPr>
          <p:spPr>
            <a:xfrm>
              <a:off x="11594584" y="26974599"/>
              <a:ext cx="281090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fr-FR"/>
              </a:defPPr>
              <a:lvl1pPr algn="ctr">
                <a:defRPr sz="160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defRPr>
              </a:lvl1pPr>
            </a:lstStyle>
            <a:p>
              <a:r>
                <a:rPr lang="en-GB" sz="1400" dirty="0" smtClean="0">
                  <a:solidFill>
                    <a:schemeClr val="tx1"/>
                  </a:solidFill>
                </a:rPr>
                <a:t>+ 50</a:t>
              </a:r>
              <a:r>
                <a:rPr lang="en-GB" sz="1400" dirty="0">
                  <a:solidFill>
                    <a:schemeClr val="tx1"/>
                  </a:solidFill>
                </a:rPr>
                <a:t>% of Drinking Water Supply</a:t>
              </a:r>
            </a:p>
            <a:p>
              <a:endParaRPr lang="en-GB" sz="1400" dirty="0">
                <a:solidFill>
                  <a:schemeClr val="tx1"/>
                </a:solidFill>
              </a:endParaRPr>
            </a:p>
            <a:p>
              <a:endParaRPr lang="en-GB" sz="1400" dirty="0">
                <a:solidFill>
                  <a:schemeClr val="tx1"/>
                </a:solidFill>
              </a:endParaRPr>
            </a:p>
            <a:p>
              <a:r>
                <a:rPr lang="en-GB" sz="1400" dirty="0">
                  <a:solidFill>
                    <a:schemeClr val="tx1"/>
                  </a:solidFill>
                </a:rPr>
                <a:t>Service National </a:t>
              </a:r>
              <a:r>
                <a:rPr lang="en-GB" sz="1400" dirty="0" err="1">
                  <a:solidFill>
                    <a:schemeClr val="tx1"/>
                  </a:solidFill>
                </a:rPr>
                <a:t>d’Observation</a:t>
              </a:r>
              <a:r>
                <a:rPr lang="en-GB" sz="1400" dirty="0">
                  <a:solidFill>
                    <a:schemeClr val="tx1"/>
                  </a:solidFill>
                </a:rPr>
                <a:t> du KARST, </a:t>
              </a:r>
              <a:r>
                <a:rPr lang="en-GB" sz="1400" dirty="0" smtClean="0">
                  <a:solidFill>
                    <a:schemeClr val="tx1"/>
                  </a:solidFill>
                </a:rPr>
                <a:t/>
              </a:r>
              <a:br>
                <a:rPr lang="en-GB" sz="1400" dirty="0" smtClean="0">
                  <a:solidFill>
                    <a:schemeClr val="tx1"/>
                  </a:solidFill>
                </a:rPr>
              </a:br>
              <a:r>
                <a:rPr lang="en-GB" sz="1400" dirty="0" smtClean="0">
                  <a:solidFill>
                    <a:schemeClr val="tx1"/>
                  </a:solidFill>
                </a:rPr>
                <a:t>SNO </a:t>
              </a:r>
              <a:r>
                <a:rPr lang="en-GB" sz="1400" dirty="0">
                  <a:solidFill>
                    <a:schemeClr val="tx1"/>
                  </a:solidFill>
                </a:rPr>
                <a:t>INSU/CNRS </a:t>
              </a:r>
              <a:r>
                <a:rPr lang="en-GB" sz="1400" dirty="0" smtClean="0">
                  <a:solidFill>
                    <a:schemeClr val="tx1"/>
                  </a:solidFill>
                </a:rPr>
                <a:t/>
              </a:r>
              <a:br>
                <a:rPr lang="en-GB" sz="1400" dirty="0" smtClean="0">
                  <a:solidFill>
                    <a:schemeClr val="tx1"/>
                  </a:solidFill>
                </a:rPr>
              </a:br>
              <a:r>
                <a:rPr lang="en-GB" sz="1400" dirty="0" smtClean="0">
                  <a:solidFill>
                    <a:schemeClr val="tx1"/>
                  </a:solidFill>
                </a:rPr>
                <a:t>OSU </a:t>
              </a:r>
              <a:r>
                <a:rPr lang="en-GB" sz="1400" dirty="0">
                  <a:solidFill>
                    <a:schemeClr val="tx1"/>
                  </a:solidFill>
                </a:rPr>
                <a:t>OREME (UM</a:t>
              </a:r>
              <a:r>
                <a:rPr lang="en-GB" sz="1400" dirty="0" smtClean="0">
                  <a:solidFill>
                    <a:schemeClr val="tx1"/>
                  </a:solidFill>
                </a:rPr>
                <a:t>)</a:t>
              </a:r>
              <a:br>
                <a:rPr lang="en-GB" sz="1400" dirty="0" smtClean="0">
                  <a:solidFill>
                    <a:schemeClr val="tx1"/>
                  </a:solidFill>
                </a:rPr>
              </a:br>
              <a:r>
                <a:rPr lang="en-GB" sz="1400" dirty="0" smtClean="0">
                  <a:solidFill>
                    <a:schemeClr val="tx1"/>
                  </a:solidFill>
                </a:rPr>
                <a:t> </a:t>
              </a:r>
              <a:r>
                <a:rPr lang="en-GB" sz="1400" dirty="0">
                  <a:solidFill>
                    <a:schemeClr val="tx1"/>
                  </a:solidFill>
                </a:rPr>
                <a:t>Coordinator H. </a:t>
              </a:r>
              <a:r>
                <a:rPr lang="en-GB" sz="1400" dirty="0" err="1">
                  <a:solidFill>
                    <a:schemeClr val="tx1"/>
                  </a:solidFill>
                </a:rPr>
                <a:t>Jourde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8905523" y="31641400"/>
              <a:ext cx="539624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sz="1200" dirty="0">
                  <a:ea typeface="ＭＳ Ｐゴシック" charset="-128"/>
                  <a:cs typeface="ＭＳ Ｐゴシック" charset="-128"/>
                </a:rPr>
                <a:t>Carte hydrogéologique des formations carbonatées </a:t>
              </a:r>
              <a:r>
                <a:rPr lang="fr-FR" sz="1200" dirty="0" err="1">
                  <a:ea typeface="ＭＳ Ｐゴシック" charset="-128"/>
                  <a:cs typeface="ＭＳ Ｐゴシック" charset="-128"/>
                </a:rPr>
                <a:t>karstifiables</a:t>
              </a:r>
              <a:r>
                <a:rPr lang="fr-FR" sz="1200" dirty="0">
                  <a:ea typeface="ＭＳ Ｐゴシック" charset="-128"/>
                  <a:cs typeface="ＭＳ Ｐゴシック" charset="-128"/>
                </a:rPr>
                <a:t> </a:t>
              </a:r>
              <a:r>
                <a:rPr lang="fr-FR" sz="1200" dirty="0" smtClean="0">
                  <a:ea typeface="ＭＳ Ｐゴシック" charset="-128"/>
                  <a:cs typeface="ＭＳ Ｐゴシック" charset="-128"/>
                </a:rPr>
                <a:t>(EASAC report)</a:t>
              </a:r>
              <a:endParaRPr lang="fr-FR" sz="1200" dirty="0"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5" name="Grouper 24"/>
          <p:cNvGrpSpPr/>
          <p:nvPr/>
        </p:nvGrpSpPr>
        <p:grpSpPr>
          <a:xfrm>
            <a:off x="-538131" y="30935336"/>
            <a:ext cx="8027442" cy="5848479"/>
            <a:chOff x="6499836" y="31243492"/>
            <a:chExt cx="8027442" cy="5848479"/>
          </a:xfrm>
        </p:grpSpPr>
        <p:grpSp>
          <p:nvGrpSpPr>
            <p:cNvPr id="167" name="Grouper 166"/>
            <p:cNvGrpSpPr/>
            <p:nvPr/>
          </p:nvGrpSpPr>
          <p:grpSpPr>
            <a:xfrm>
              <a:off x="7193866" y="31243492"/>
              <a:ext cx="7333412" cy="5848479"/>
              <a:chOff x="138047" y="7532928"/>
              <a:chExt cx="7333412" cy="5848479"/>
            </a:xfrm>
          </p:grpSpPr>
          <p:sp>
            <p:nvSpPr>
              <p:cNvPr id="181" name="Rectangle 180"/>
              <p:cNvSpPr/>
              <p:nvPr/>
            </p:nvSpPr>
            <p:spPr>
              <a:xfrm>
                <a:off x="138047" y="7532928"/>
                <a:ext cx="7333412" cy="584847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82" name="Grouper 181"/>
              <p:cNvGrpSpPr/>
              <p:nvPr/>
            </p:nvGrpSpPr>
            <p:grpSpPr>
              <a:xfrm>
                <a:off x="151799" y="7582299"/>
                <a:ext cx="7319660" cy="675549"/>
                <a:chOff x="151799" y="7582299"/>
                <a:chExt cx="7319660" cy="675549"/>
              </a:xfrm>
            </p:grpSpPr>
            <p:sp>
              <p:nvSpPr>
                <p:cNvPr id="183" name="Titre 1"/>
                <p:cNvSpPr txBox="1">
                  <a:spLocks/>
                </p:cNvSpPr>
                <p:nvPr/>
              </p:nvSpPr>
              <p:spPr>
                <a:xfrm>
                  <a:off x="151799" y="7582299"/>
                  <a:ext cx="7319660" cy="458318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lvl1pPr algn="l" defTabSz="3028036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14571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fr-FR" sz="3200" cap="small" dirty="0" smtClean="0"/>
                    <a:t>Sources du Lez: a </a:t>
                  </a:r>
                  <a:r>
                    <a:rPr lang="fr-FR" sz="3200" cap="small" dirty="0" err="1" smtClean="0"/>
                    <a:t>Seminal</a:t>
                  </a:r>
                  <a:r>
                    <a:rPr lang="fr-FR" sz="3200" cap="small" dirty="0" smtClean="0"/>
                    <a:t> </a:t>
                  </a:r>
                  <a:r>
                    <a:rPr lang="fr-FR" sz="3200" cap="small" dirty="0" err="1" smtClean="0"/>
                    <a:t>Study</a:t>
                  </a:r>
                  <a:r>
                    <a:rPr lang="fr-FR" sz="3200" cap="small" dirty="0" smtClean="0"/>
                    <a:t> Case</a:t>
                  </a:r>
                  <a:endParaRPr lang="fr-FR" sz="3200" cap="small" dirty="0"/>
                </a:p>
              </p:txBody>
            </p:sp>
            <p:grpSp>
              <p:nvGrpSpPr>
                <p:cNvPr id="184" name="Grouper 183"/>
                <p:cNvGrpSpPr/>
                <p:nvPr/>
              </p:nvGrpSpPr>
              <p:grpSpPr>
                <a:xfrm>
                  <a:off x="891409" y="8206349"/>
                  <a:ext cx="6429375" cy="51499"/>
                  <a:chOff x="2152650" y="938213"/>
                  <a:chExt cx="6429375" cy="51499"/>
                </a:xfrm>
                <a:effectLst/>
              </p:grpSpPr>
              <p:cxnSp>
                <p:nvCxnSpPr>
                  <p:cNvPr id="185" name="Connecteur droit 184"/>
                  <p:cNvCxnSpPr>
                    <a:cxnSpLocks noChangeShapeType="1"/>
                  </p:cNvCxnSpPr>
                  <p:nvPr userDrawn="1"/>
                </p:nvCxnSpPr>
                <p:spPr bwMode="auto">
                  <a:xfrm rot="10800000" flipV="1">
                    <a:off x="2152650" y="938213"/>
                    <a:ext cx="6429375" cy="9525"/>
                  </a:xfrm>
                  <a:prstGeom prst="line">
                    <a:avLst/>
                  </a:prstGeom>
                  <a:noFill/>
                  <a:ln w="15875" cap="rnd">
                    <a:solidFill>
                      <a:srgbClr val="F88631"/>
                    </a:solidFill>
                    <a:round/>
                    <a:headEnd/>
                    <a:tailEnd/>
                  </a:ln>
                  <a:effectLst>
                    <a:outerShdw blurRad="63500" dist="50800" dir="5400000" algn="ctr" rotWithShape="0">
                      <a:srgbClr val="000000">
                        <a:alpha val="75000"/>
                      </a:srgbClr>
                    </a:outerShdw>
                  </a:effectLst>
                </p:spPr>
              </p:cxnSp>
              <p:cxnSp>
                <p:nvCxnSpPr>
                  <p:cNvPr id="186" name="Connecteur droit 185"/>
                  <p:cNvCxnSpPr>
                    <a:cxnSpLocks noChangeShapeType="1"/>
                  </p:cNvCxnSpPr>
                  <p:nvPr userDrawn="1"/>
                </p:nvCxnSpPr>
                <p:spPr bwMode="auto">
                  <a:xfrm rot="10800000">
                    <a:off x="2152650" y="988124"/>
                    <a:ext cx="6429375" cy="1588"/>
                  </a:xfrm>
                  <a:prstGeom prst="line">
                    <a:avLst/>
                  </a:prstGeom>
                  <a:noFill/>
                  <a:ln w="15875" cap="rnd">
                    <a:solidFill>
                      <a:srgbClr val="C00000"/>
                    </a:solidFill>
                    <a:round/>
                    <a:headEnd/>
                    <a:tailEnd/>
                  </a:ln>
                  <a:effectLst>
                    <a:outerShdw blurRad="63500" dist="50800" dir="5400000" algn="ctr" rotWithShape="0">
                      <a:srgbClr val="000000">
                        <a:alpha val="75000"/>
                      </a:srgbClr>
                    </a:outerShdw>
                  </a:effectLst>
                </p:spPr>
              </p:cxnSp>
            </p:grpSp>
          </p:grpSp>
        </p:grpSp>
        <p:grpSp>
          <p:nvGrpSpPr>
            <p:cNvPr id="187" name="Grouper 186"/>
            <p:cNvGrpSpPr/>
            <p:nvPr/>
          </p:nvGrpSpPr>
          <p:grpSpPr>
            <a:xfrm>
              <a:off x="6499836" y="32095975"/>
              <a:ext cx="7028155" cy="3057451"/>
              <a:chOff x="-324898" y="1547929"/>
              <a:chExt cx="6689725" cy="2910240"/>
            </a:xfrm>
          </p:grpSpPr>
          <p:pic>
            <p:nvPicPr>
              <p:cNvPr id="188" name="Image 187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13445" y="1935658"/>
                <a:ext cx="4256738" cy="2522511"/>
              </a:xfrm>
              <a:prstGeom prst="rect">
                <a:avLst/>
              </a:prstGeom>
            </p:spPr>
          </p:pic>
          <p:sp>
            <p:nvSpPr>
              <p:cNvPr id="189" name="ZoneTexte 25"/>
              <p:cNvSpPr txBox="1">
                <a:spLocks noChangeArrowheads="1"/>
              </p:cNvSpPr>
              <p:nvPr/>
            </p:nvSpPr>
            <p:spPr bwMode="auto">
              <a:xfrm>
                <a:off x="-324898" y="1547929"/>
                <a:ext cx="6689725" cy="3808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GB" sz="1000" dirty="0">
                    <a:solidFill>
                      <a:srgbClr val="000D1C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Source du </a:t>
                </a:r>
                <a:r>
                  <a:rPr lang="en-GB" sz="1000" dirty="0" err="1">
                    <a:solidFill>
                      <a:srgbClr val="000D1C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Lez</a:t>
                </a:r>
                <a:r>
                  <a:rPr lang="en-GB" sz="1000" dirty="0">
                    <a:solidFill>
                      <a:srgbClr val="000D1C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, </a:t>
                </a:r>
                <a:r>
                  <a:rPr lang="en-GB" sz="1000" dirty="0" err="1">
                    <a:solidFill>
                      <a:srgbClr val="000D1C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Simplifyed</a:t>
                </a:r>
                <a:r>
                  <a:rPr lang="en-GB" sz="1000" dirty="0">
                    <a:solidFill>
                      <a:srgbClr val="000D1C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 Topography</a:t>
                </a:r>
              </a:p>
              <a:p>
                <a:pPr algn="ctr"/>
                <a:r>
                  <a:rPr lang="en-GB" sz="1000" dirty="0" err="1">
                    <a:solidFill>
                      <a:srgbClr val="000D1C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Mazzilli</a:t>
                </a:r>
                <a:r>
                  <a:rPr lang="en-GB" sz="1000" dirty="0">
                    <a:solidFill>
                      <a:srgbClr val="000D1C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, 2011. Original topography by P. </a:t>
                </a:r>
                <a:r>
                  <a:rPr lang="en-GB" sz="1000" dirty="0" err="1">
                    <a:solidFill>
                      <a:srgbClr val="000D1C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Rousset</a:t>
                </a:r>
                <a:r>
                  <a:rPr lang="en-GB" sz="1000" dirty="0">
                    <a:solidFill>
                      <a:srgbClr val="000D1C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 (G.E.P.S. diving group, 1972)</a:t>
                </a:r>
              </a:p>
            </p:txBody>
          </p:sp>
        </p:grpSp>
        <p:grpSp>
          <p:nvGrpSpPr>
            <p:cNvPr id="190" name="Grouper 189"/>
            <p:cNvGrpSpPr/>
            <p:nvPr/>
          </p:nvGrpSpPr>
          <p:grpSpPr>
            <a:xfrm>
              <a:off x="7309202" y="32108579"/>
              <a:ext cx="7148217" cy="4872989"/>
              <a:chOff x="211956" y="1028629"/>
              <a:chExt cx="8462945" cy="5769252"/>
            </a:xfrm>
          </p:grpSpPr>
          <p:grpSp>
            <p:nvGrpSpPr>
              <p:cNvPr id="191" name="Grouper 190"/>
              <p:cNvGrpSpPr/>
              <p:nvPr/>
            </p:nvGrpSpPr>
            <p:grpSpPr>
              <a:xfrm>
                <a:off x="440229" y="3749261"/>
                <a:ext cx="1456930" cy="2109305"/>
                <a:chOff x="313229" y="3368261"/>
                <a:chExt cx="1456930" cy="2109305"/>
              </a:xfrm>
              <a:solidFill>
                <a:schemeClr val="accent6">
                  <a:lumMod val="50000"/>
                </a:schemeClr>
              </a:solidFill>
            </p:grpSpPr>
            <p:sp>
              <p:nvSpPr>
                <p:cNvPr id="208" name="Forme libre 207"/>
                <p:cNvSpPr/>
                <p:nvPr/>
              </p:nvSpPr>
              <p:spPr>
                <a:xfrm>
                  <a:off x="517359" y="3368261"/>
                  <a:ext cx="1252800" cy="1683645"/>
                </a:xfrm>
                <a:custGeom>
                  <a:avLst/>
                  <a:gdLst>
                    <a:gd name="connsiteX0" fmla="*/ 697423 w 1252800"/>
                    <a:gd name="connsiteY0" fmla="*/ 0 h 1683645"/>
                    <a:gd name="connsiteX1" fmla="*/ 410293 w 1252800"/>
                    <a:gd name="connsiteY1" fmla="*/ 121479 h 1683645"/>
                    <a:gd name="connsiteX2" fmla="*/ 222554 w 1252800"/>
                    <a:gd name="connsiteY2" fmla="*/ 430696 h 1683645"/>
                    <a:gd name="connsiteX3" fmla="*/ 1684 w 1252800"/>
                    <a:gd name="connsiteY3" fmla="*/ 1038087 h 1683645"/>
                    <a:gd name="connsiteX4" fmla="*/ 156293 w 1252800"/>
                    <a:gd name="connsiteY4" fmla="*/ 1634435 h 1683645"/>
                    <a:gd name="connsiteX5" fmla="*/ 741597 w 1252800"/>
                    <a:gd name="connsiteY5" fmla="*/ 1601305 h 1683645"/>
                    <a:gd name="connsiteX6" fmla="*/ 1249597 w 1252800"/>
                    <a:gd name="connsiteY6" fmla="*/ 1214783 h 1683645"/>
                    <a:gd name="connsiteX7" fmla="*/ 951423 w 1252800"/>
                    <a:gd name="connsiteY7" fmla="*/ 618435 h 1683645"/>
                    <a:gd name="connsiteX8" fmla="*/ 818902 w 1252800"/>
                    <a:gd name="connsiteY8" fmla="*/ 309218 h 1683645"/>
                    <a:gd name="connsiteX9" fmla="*/ 741597 w 1252800"/>
                    <a:gd name="connsiteY9" fmla="*/ 33131 h 1683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52800" h="1683645">
                      <a:moveTo>
                        <a:pt x="697423" y="0"/>
                      </a:moveTo>
                      <a:cubicBezTo>
                        <a:pt x="593430" y="24848"/>
                        <a:pt x="489438" y="49696"/>
                        <a:pt x="410293" y="121479"/>
                      </a:cubicBezTo>
                      <a:cubicBezTo>
                        <a:pt x="331148" y="193262"/>
                        <a:pt x="290655" y="277928"/>
                        <a:pt x="222554" y="430696"/>
                      </a:cubicBezTo>
                      <a:cubicBezTo>
                        <a:pt x="154453" y="583464"/>
                        <a:pt x="12727" y="837464"/>
                        <a:pt x="1684" y="1038087"/>
                      </a:cubicBezTo>
                      <a:cubicBezTo>
                        <a:pt x="-9360" y="1238710"/>
                        <a:pt x="32974" y="1540565"/>
                        <a:pt x="156293" y="1634435"/>
                      </a:cubicBezTo>
                      <a:cubicBezTo>
                        <a:pt x="279612" y="1728305"/>
                        <a:pt x="559380" y="1671247"/>
                        <a:pt x="741597" y="1601305"/>
                      </a:cubicBezTo>
                      <a:cubicBezTo>
                        <a:pt x="923814" y="1531363"/>
                        <a:pt x="1214626" y="1378595"/>
                        <a:pt x="1249597" y="1214783"/>
                      </a:cubicBezTo>
                      <a:cubicBezTo>
                        <a:pt x="1284568" y="1050971"/>
                        <a:pt x="1023205" y="769362"/>
                        <a:pt x="951423" y="618435"/>
                      </a:cubicBezTo>
                      <a:cubicBezTo>
                        <a:pt x="879641" y="467508"/>
                        <a:pt x="853873" y="406769"/>
                        <a:pt x="818902" y="309218"/>
                      </a:cubicBezTo>
                      <a:cubicBezTo>
                        <a:pt x="783931" y="211667"/>
                        <a:pt x="741597" y="33131"/>
                        <a:pt x="741597" y="33131"/>
                      </a:cubicBezTo>
                    </a:path>
                  </a:pathLst>
                </a:custGeom>
                <a:grpFill/>
                <a:ln w="12700" cmpd="sng"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sz="1800"/>
                </a:p>
              </p:txBody>
            </p:sp>
            <p:sp>
              <p:nvSpPr>
                <p:cNvPr id="209" name="Rectangle à coins arrondis 208"/>
                <p:cNvSpPr/>
                <p:nvPr/>
              </p:nvSpPr>
              <p:spPr>
                <a:xfrm rot="4352336">
                  <a:off x="986180" y="5061227"/>
                  <a:ext cx="609601" cy="223078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800"/>
                </a:p>
              </p:txBody>
            </p:sp>
            <p:sp>
              <p:nvSpPr>
                <p:cNvPr id="210" name="Rectangle à coins arrondis 209"/>
                <p:cNvSpPr/>
                <p:nvPr/>
              </p:nvSpPr>
              <p:spPr>
                <a:xfrm rot="1192070">
                  <a:off x="313229" y="3496178"/>
                  <a:ext cx="607391" cy="290616"/>
                </a:xfrm>
                <a:prstGeom prst="round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800"/>
                </a:p>
              </p:txBody>
            </p:sp>
          </p:grpSp>
          <p:sp>
            <p:nvSpPr>
              <p:cNvPr id="192" name="ZoneTexte 191"/>
              <p:cNvSpPr txBox="1"/>
              <p:nvPr/>
            </p:nvSpPr>
            <p:spPr>
              <a:xfrm rot="16200000">
                <a:off x="-451526" y="4697823"/>
                <a:ext cx="1691349" cy="364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>
                    <a:solidFill>
                      <a:srgbClr val="000D1C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Unexplored</a:t>
                </a:r>
                <a:r>
                  <a:rPr lang="fr-FR" sz="1400" dirty="0">
                    <a:solidFill>
                      <a:srgbClr val="000D1C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 zone</a:t>
                </a:r>
              </a:p>
            </p:txBody>
          </p:sp>
          <p:sp>
            <p:nvSpPr>
              <p:cNvPr id="193" name="ZoneTexte 192"/>
              <p:cNvSpPr txBox="1"/>
              <p:nvPr/>
            </p:nvSpPr>
            <p:spPr>
              <a:xfrm>
                <a:off x="743203" y="4437263"/>
                <a:ext cx="918816" cy="765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err="1" smtClean="0">
                    <a:solidFill>
                      <a:schemeClr val="bg1"/>
                    </a:solidFill>
                  </a:rPr>
                  <a:t>Potential</a:t>
                </a:r>
                <a:r>
                  <a:rPr lang="fr-FR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</a:rPr>
                  <a:t>reservoir</a:t>
                </a:r>
                <a:endParaRPr lang="fr-FR" sz="1200" dirty="0" smtClean="0">
                  <a:solidFill>
                    <a:schemeClr val="bg1"/>
                  </a:solidFill>
                </a:endParaRPr>
              </a:p>
              <a:p>
                <a:r>
                  <a:rPr lang="fr-FR" sz="1200" dirty="0" smtClean="0">
                    <a:solidFill>
                      <a:schemeClr val="bg1"/>
                    </a:solidFill>
                  </a:rPr>
                  <a:t>~10</a:t>
                </a:r>
                <a:r>
                  <a:rPr lang="fr-FR" sz="1200" baseline="30000" dirty="0" smtClean="0">
                    <a:solidFill>
                      <a:schemeClr val="bg1"/>
                    </a:solidFill>
                  </a:rPr>
                  <a:t>5</a:t>
                </a:r>
                <a:r>
                  <a:rPr lang="fr-FR" sz="1200" dirty="0" smtClean="0">
                    <a:solidFill>
                      <a:schemeClr val="bg1"/>
                    </a:solidFill>
                  </a:rPr>
                  <a:t> m</a:t>
                </a:r>
                <a:r>
                  <a:rPr lang="fr-FR" sz="1200" baseline="30000" dirty="0" smtClean="0">
                    <a:solidFill>
                      <a:schemeClr val="bg1"/>
                    </a:solidFill>
                  </a:rPr>
                  <a:t>3</a:t>
                </a:r>
                <a:endParaRPr lang="fr-FR" sz="1200" baseline="300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94" name="Connecteur droit avec flèche 193"/>
              <p:cNvCxnSpPr/>
              <p:nvPr/>
            </p:nvCxnSpPr>
            <p:spPr>
              <a:xfrm>
                <a:off x="254000" y="3756526"/>
                <a:ext cx="0" cy="2246283"/>
              </a:xfrm>
              <a:prstGeom prst="straightConnector1">
                <a:avLst/>
              </a:prstGeom>
              <a:ln>
                <a:solidFill>
                  <a:srgbClr val="003399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5" name="Grouper 194"/>
              <p:cNvGrpSpPr/>
              <p:nvPr/>
            </p:nvGrpSpPr>
            <p:grpSpPr>
              <a:xfrm>
                <a:off x="1595237" y="4785139"/>
                <a:ext cx="4903849" cy="1484244"/>
                <a:chOff x="1468237" y="4404139"/>
                <a:chExt cx="4903849" cy="1484244"/>
              </a:xfrm>
            </p:grpSpPr>
            <p:pic>
              <p:nvPicPr>
                <p:cNvPr id="205" name="Image 204"/>
                <p:cNvPicPr>
                  <a:picLocks noChangeAspect="1"/>
                </p:cNvPicPr>
                <p:nvPr/>
              </p:nvPicPr>
              <p:blipFill rotWithShape="1">
                <a:blip r:embed="rId19"/>
                <a:srcRect l="54297" r="18905"/>
                <a:stretch/>
              </p:blipFill>
              <p:spPr>
                <a:xfrm>
                  <a:off x="4748695" y="4415183"/>
                  <a:ext cx="1623391" cy="1473200"/>
                </a:xfrm>
                <a:prstGeom prst="rect">
                  <a:avLst/>
                </a:prstGeom>
              </p:spPr>
            </p:pic>
            <p:pic>
              <p:nvPicPr>
                <p:cNvPr id="206" name="Image 205"/>
                <p:cNvPicPr>
                  <a:picLocks noChangeAspect="1"/>
                </p:cNvPicPr>
                <p:nvPr/>
              </p:nvPicPr>
              <p:blipFill rotWithShape="1">
                <a:blip r:embed="rId19"/>
                <a:srcRect r="86319"/>
                <a:stretch/>
              </p:blipFill>
              <p:spPr>
                <a:xfrm>
                  <a:off x="1468237" y="4412974"/>
                  <a:ext cx="828806" cy="1473200"/>
                </a:xfrm>
                <a:prstGeom prst="rect">
                  <a:avLst/>
                </a:prstGeom>
              </p:spPr>
            </p:pic>
            <p:pic>
              <p:nvPicPr>
                <p:cNvPr id="207" name="Image 206"/>
                <p:cNvPicPr>
                  <a:picLocks noChangeAspect="1"/>
                </p:cNvPicPr>
                <p:nvPr/>
              </p:nvPicPr>
              <p:blipFill rotWithShape="1">
                <a:blip r:embed="rId20"/>
                <a:srcRect l="13280" r="46272"/>
                <a:stretch/>
              </p:blipFill>
              <p:spPr>
                <a:xfrm>
                  <a:off x="2252869" y="4404139"/>
                  <a:ext cx="2450297" cy="1473200"/>
                </a:xfrm>
                <a:prstGeom prst="rect">
                  <a:avLst/>
                </a:prstGeom>
              </p:spPr>
            </p:pic>
          </p:grpSp>
          <p:pic>
            <p:nvPicPr>
              <p:cNvPr id="196" name="Image 195"/>
              <p:cNvPicPr>
                <a:picLocks noChangeAspect="1"/>
              </p:cNvPicPr>
              <p:nvPr/>
            </p:nvPicPr>
            <p:blipFill rotWithShape="1">
              <a:blip r:embed="rId21"/>
              <a:srcRect r="36667" b="15358"/>
              <a:stretch/>
            </p:blipFill>
            <p:spPr>
              <a:xfrm>
                <a:off x="4480560" y="2979420"/>
                <a:ext cx="4150360" cy="3751580"/>
              </a:xfrm>
              <a:prstGeom prst="rect">
                <a:avLst/>
              </a:prstGeom>
            </p:spPr>
          </p:pic>
          <p:sp>
            <p:nvSpPr>
              <p:cNvPr id="197" name="ZoneTexte 196"/>
              <p:cNvSpPr txBox="1"/>
              <p:nvPr/>
            </p:nvSpPr>
            <p:spPr>
              <a:xfrm>
                <a:off x="6864735" y="4333247"/>
                <a:ext cx="1810166" cy="546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dirty="0" err="1">
                    <a:solidFill>
                      <a:srgbClr val="000D1C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Underwater</a:t>
                </a:r>
                <a:r>
                  <a:rPr lang="fr-FR" sz="1200" dirty="0">
                    <a:solidFill>
                      <a:srgbClr val="000D1C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 marine exsurgence </a:t>
                </a:r>
              </a:p>
            </p:txBody>
          </p:sp>
          <p:sp>
            <p:nvSpPr>
              <p:cNvPr id="198" name="ZoneTexte 197"/>
              <p:cNvSpPr txBox="1"/>
              <p:nvPr/>
            </p:nvSpPr>
            <p:spPr>
              <a:xfrm>
                <a:off x="5513317" y="6433496"/>
                <a:ext cx="3124513" cy="364385"/>
              </a:xfrm>
              <a:prstGeom prst="rect">
                <a:avLst/>
              </a:prstGeom>
              <a:solidFill>
                <a:srgbClr val="96C1C9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rgbClr val="000D1C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Salted water wedge</a:t>
                </a:r>
              </a:p>
            </p:txBody>
          </p:sp>
          <p:sp>
            <p:nvSpPr>
              <p:cNvPr id="199" name="ZoneTexte 198"/>
              <p:cNvSpPr txBox="1"/>
              <p:nvPr/>
            </p:nvSpPr>
            <p:spPr>
              <a:xfrm>
                <a:off x="5683810" y="4832132"/>
                <a:ext cx="977264" cy="619453"/>
              </a:xfrm>
              <a:prstGeom prst="rect">
                <a:avLst/>
              </a:prstGeom>
              <a:solidFill>
                <a:srgbClr val="268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Littoral pumping</a:t>
                </a:r>
              </a:p>
            </p:txBody>
          </p:sp>
          <p:cxnSp>
            <p:nvCxnSpPr>
              <p:cNvPr id="200" name="Connecteur droit avec flèche 199"/>
              <p:cNvCxnSpPr/>
              <p:nvPr/>
            </p:nvCxnSpPr>
            <p:spPr>
              <a:xfrm flipH="1" flipV="1">
                <a:off x="7349613" y="2668147"/>
                <a:ext cx="338271" cy="1747038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Rectangle 200"/>
              <p:cNvSpPr/>
              <p:nvPr/>
            </p:nvSpPr>
            <p:spPr>
              <a:xfrm>
                <a:off x="5767178" y="3389266"/>
                <a:ext cx="1085130" cy="9109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4400" dirty="0">
                    <a:solidFill>
                      <a:prstClr val="black"/>
                    </a:solidFill>
                    <a:latin typeface="AppleColorEmoji"/>
                  </a:rPr>
                  <a:t>🏡</a:t>
                </a:r>
                <a:endParaRPr lang="fr-FR" sz="4400" dirty="0"/>
              </a:p>
            </p:txBody>
          </p:sp>
          <p:sp>
            <p:nvSpPr>
              <p:cNvPr id="202" name="Forme libre 201"/>
              <p:cNvSpPr/>
              <p:nvPr/>
            </p:nvSpPr>
            <p:spPr>
              <a:xfrm>
                <a:off x="5940891" y="4205561"/>
                <a:ext cx="735140" cy="874661"/>
              </a:xfrm>
              <a:custGeom>
                <a:avLst/>
                <a:gdLst>
                  <a:gd name="connsiteX0" fmla="*/ 648300 w 735140"/>
                  <a:gd name="connsiteY0" fmla="*/ 874661 h 874661"/>
                  <a:gd name="connsiteX1" fmla="*/ 708202 w 735140"/>
                  <a:gd name="connsiteY1" fmla="*/ 742863 h 874661"/>
                  <a:gd name="connsiteX2" fmla="*/ 264929 w 735140"/>
                  <a:gd name="connsiteY2" fmla="*/ 575119 h 874661"/>
                  <a:gd name="connsiteX3" fmla="*/ 1361 w 735140"/>
                  <a:gd name="connsiteY3" fmla="*/ 395395 h 874661"/>
                  <a:gd name="connsiteX4" fmla="*/ 372752 w 735140"/>
                  <a:gd name="connsiteY4" fmla="*/ 0 h 874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5140" h="874661">
                    <a:moveTo>
                      <a:pt x="648300" y="874661"/>
                    </a:moveTo>
                    <a:cubicBezTo>
                      <a:pt x="710198" y="833724"/>
                      <a:pt x="772097" y="792787"/>
                      <a:pt x="708202" y="742863"/>
                    </a:cubicBezTo>
                    <a:cubicBezTo>
                      <a:pt x="644307" y="692939"/>
                      <a:pt x="382736" y="633030"/>
                      <a:pt x="264929" y="575119"/>
                    </a:cubicBezTo>
                    <a:cubicBezTo>
                      <a:pt x="147122" y="517208"/>
                      <a:pt x="-16610" y="491248"/>
                      <a:pt x="1361" y="395395"/>
                    </a:cubicBezTo>
                    <a:cubicBezTo>
                      <a:pt x="19332" y="299542"/>
                      <a:pt x="372752" y="0"/>
                      <a:pt x="372752" y="0"/>
                    </a:cubicBezTo>
                  </a:path>
                </a:pathLst>
              </a:custGeom>
              <a:ln w="57150" cmpd="thinThick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800"/>
              </a:p>
            </p:txBody>
          </p:sp>
          <p:pic>
            <p:nvPicPr>
              <p:cNvPr id="203" name="Image 202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278546" y="1028629"/>
                <a:ext cx="2187462" cy="1639518"/>
              </a:xfrm>
              <a:prstGeom prst="rect">
                <a:avLst/>
              </a:prstGeom>
            </p:spPr>
          </p:pic>
          <p:sp>
            <p:nvSpPr>
              <p:cNvPr id="204" name="ZoneTexte 203"/>
              <p:cNvSpPr txBox="1"/>
              <p:nvPr/>
            </p:nvSpPr>
            <p:spPr>
              <a:xfrm>
                <a:off x="1233976" y="5474179"/>
                <a:ext cx="3965495" cy="546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dirty="0" err="1">
                    <a:solidFill>
                      <a:srgbClr val="000D1C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Towards</a:t>
                </a:r>
                <a:r>
                  <a:rPr lang="fr-FR" sz="1200" dirty="0">
                    <a:solidFill>
                      <a:srgbClr val="000D1C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 </a:t>
                </a:r>
                <a:r>
                  <a:rPr lang="fr-FR" sz="1200" dirty="0" err="1">
                    <a:solidFill>
                      <a:srgbClr val="000D1C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Potential</a:t>
                </a:r>
                <a:r>
                  <a:rPr lang="fr-FR" sz="1200" dirty="0">
                    <a:solidFill>
                      <a:srgbClr val="000D1C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 </a:t>
                </a:r>
                <a:r>
                  <a:rPr lang="fr-FR" sz="1200" dirty="0" err="1">
                    <a:solidFill>
                      <a:srgbClr val="000D1C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underwater</a:t>
                </a:r>
                <a:r>
                  <a:rPr lang="fr-FR" sz="1200" dirty="0">
                    <a:solidFill>
                      <a:srgbClr val="000D1C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 </a:t>
                </a:r>
                <a:endParaRPr lang="fr-FR" sz="1200" dirty="0" smtClean="0">
                  <a:solidFill>
                    <a:srgbClr val="000D1C"/>
                  </a:solidFill>
                  <a:latin typeface="+mn-lt"/>
                  <a:ea typeface="ＭＳ Ｐゴシック" charset="-128"/>
                  <a:cs typeface="ＭＳ Ｐゴシック" charset="-128"/>
                </a:endParaRPr>
              </a:p>
              <a:p>
                <a:pPr algn="ctr"/>
                <a:r>
                  <a:rPr lang="fr-FR" sz="1200" dirty="0" smtClean="0">
                    <a:solidFill>
                      <a:srgbClr val="000D1C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marine </a:t>
                </a:r>
                <a:r>
                  <a:rPr lang="fr-FR" sz="1200" dirty="0">
                    <a:solidFill>
                      <a:srgbClr val="000D1C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exsurgence </a:t>
                </a:r>
              </a:p>
            </p:txBody>
          </p:sp>
        </p:grpSp>
        <p:grpSp>
          <p:nvGrpSpPr>
            <p:cNvPr id="211" name="Grouper 210"/>
            <p:cNvGrpSpPr/>
            <p:nvPr/>
          </p:nvGrpSpPr>
          <p:grpSpPr>
            <a:xfrm>
              <a:off x="7213935" y="36549630"/>
              <a:ext cx="5187724" cy="338554"/>
              <a:chOff x="116305" y="6311262"/>
              <a:chExt cx="6141868" cy="400822"/>
            </a:xfrm>
          </p:grpSpPr>
          <p:sp>
            <p:nvSpPr>
              <p:cNvPr id="212" name="ZoneTexte 211"/>
              <p:cNvSpPr txBox="1"/>
              <p:nvPr/>
            </p:nvSpPr>
            <p:spPr>
              <a:xfrm>
                <a:off x="116305" y="6311262"/>
                <a:ext cx="3965495" cy="400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smtClean="0">
                    <a:solidFill>
                      <a:srgbClr val="000D1C"/>
                    </a:solidFill>
                    <a:latin typeface="+mn-lt"/>
                    <a:ea typeface="ＭＳ Ｐゴシック" charset="-128"/>
                    <a:cs typeface="ＭＳ Ｐゴシック" charset="-128"/>
                  </a:rPr>
                  <a:t>Not the case of Source du Lez</a:t>
                </a:r>
                <a:endParaRPr lang="fr-FR" sz="1600" dirty="0">
                  <a:solidFill>
                    <a:srgbClr val="000D1C"/>
                  </a:solidFill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cxnSp>
            <p:nvCxnSpPr>
              <p:cNvPr id="213" name="Connecteur droit avec flèche 212"/>
              <p:cNvCxnSpPr/>
              <p:nvPr/>
            </p:nvCxnSpPr>
            <p:spPr>
              <a:xfrm flipV="1">
                <a:off x="3636091" y="6339521"/>
                <a:ext cx="2622082" cy="194590"/>
              </a:xfrm>
              <a:prstGeom prst="straightConnector1">
                <a:avLst/>
              </a:prstGeom>
              <a:ln w="38100" cmpd="sng"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4" name="Grouper 213"/>
          <p:cNvGrpSpPr/>
          <p:nvPr/>
        </p:nvGrpSpPr>
        <p:grpSpPr>
          <a:xfrm>
            <a:off x="123078" y="36911813"/>
            <a:ext cx="7379999" cy="4769154"/>
            <a:chOff x="434201" y="1302668"/>
            <a:chExt cx="8130412" cy="5254091"/>
          </a:xfrm>
        </p:grpSpPr>
        <p:sp>
          <p:nvSpPr>
            <p:cNvPr id="215" name="Rectangle 214"/>
            <p:cNvSpPr/>
            <p:nvPr/>
          </p:nvSpPr>
          <p:spPr>
            <a:xfrm>
              <a:off x="434201" y="1302668"/>
              <a:ext cx="8130412" cy="52540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rgbClr val="FFFFFF"/>
                </a:solidFill>
              </a:endParaRPr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545999" y="2427531"/>
              <a:ext cx="7857638" cy="1519384"/>
            </a:xfrm>
            <a:prstGeom prst="rect">
              <a:avLst/>
            </a:prstGeom>
            <a:solidFill>
              <a:srgbClr val="CDDEE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b="1" cap="small" dirty="0" smtClean="0">
                  <a:solidFill>
                    <a:srgbClr val="2D296A"/>
                  </a:solidFill>
                </a:rPr>
                <a:t>Demande d’aide Européenne</a:t>
              </a:r>
            </a:p>
            <a:p>
              <a:pPr algn="ctr"/>
              <a:r>
                <a:rPr lang="fr-FR" sz="1800" b="1" cap="small" dirty="0" smtClean="0">
                  <a:solidFill>
                    <a:srgbClr val="2D296A"/>
                  </a:solidFill>
                </a:rPr>
                <a:t>(programme </a:t>
              </a:r>
              <a:r>
                <a:rPr lang="fr-FR" sz="1800" b="1" cap="small" dirty="0" err="1" smtClean="0">
                  <a:solidFill>
                    <a:srgbClr val="2D296A"/>
                  </a:solidFill>
                </a:rPr>
                <a:t>operationnel</a:t>
              </a:r>
              <a:r>
                <a:rPr lang="fr-FR" sz="1800" b="1" cap="small" dirty="0" smtClean="0">
                  <a:solidFill>
                    <a:srgbClr val="2D296A"/>
                  </a:solidFill>
                </a:rPr>
                <a:t> </a:t>
              </a:r>
              <a:r>
                <a:rPr lang="fr-FR" sz="1800" b="1" cap="small" dirty="0" err="1" smtClean="0">
                  <a:solidFill>
                    <a:srgbClr val="2D296A"/>
                  </a:solidFill>
                </a:rPr>
                <a:t>feder-fse</a:t>
              </a:r>
              <a:r>
                <a:rPr lang="fr-FR" sz="1800" b="1" cap="small" dirty="0" smtClean="0">
                  <a:solidFill>
                    <a:srgbClr val="2D296A"/>
                  </a:solidFill>
                </a:rPr>
                <a:t> </a:t>
              </a:r>
              <a:r>
                <a:rPr lang="fr-FR" sz="1800" b="1" cap="small" dirty="0" err="1" smtClean="0">
                  <a:solidFill>
                    <a:srgbClr val="2D296A"/>
                  </a:solidFill>
                </a:rPr>
                <a:t>languedoc-roussillon</a:t>
              </a:r>
              <a:r>
                <a:rPr lang="fr-FR" sz="1800" b="1" cap="small" dirty="0" smtClean="0">
                  <a:solidFill>
                    <a:srgbClr val="2D296A"/>
                  </a:solidFill>
                </a:rPr>
                <a:t> 2014-2020)</a:t>
              </a:r>
              <a:endParaRPr lang="fr-FR" sz="1800" b="1" cap="small" dirty="0">
                <a:solidFill>
                  <a:srgbClr val="2D296A"/>
                </a:solidFill>
              </a:endParaRPr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545999" y="4053747"/>
              <a:ext cx="7857638" cy="605379"/>
            </a:xfrm>
            <a:prstGeom prst="rect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b="1" cap="small" dirty="0" smtClean="0">
                  <a:solidFill>
                    <a:srgbClr val="2D296A"/>
                  </a:solidFill>
                </a:rPr>
                <a:t>Annexe </a:t>
              </a:r>
              <a:r>
                <a:rPr lang="fr-FR" sz="1800" b="1" cap="small" dirty="0" err="1" smtClean="0">
                  <a:solidFill>
                    <a:srgbClr val="2D296A"/>
                  </a:solidFill>
                </a:rPr>
                <a:t>specifique</a:t>
              </a:r>
              <a:r>
                <a:rPr lang="fr-FR" sz="1800" b="1" cap="small" dirty="0" smtClean="0">
                  <a:solidFill>
                    <a:srgbClr val="2D296A"/>
                  </a:solidFill>
                </a:rPr>
                <a:t> </a:t>
              </a:r>
              <a:r>
                <a:rPr lang="mr-IN" sz="1800" b="1" cap="small" dirty="0" smtClean="0">
                  <a:solidFill>
                    <a:srgbClr val="2D296A"/>
                  </a:solidFill>
                </a:rPr>
                <a:t>–</a:t>
              </a:r>
              <a:r>
                <a:rPr lang="fr-FR" sz="1800" b="1" cap="small" dirty="0" smtClean="0">
                  <a:solidFill>
                    <a:srgbClr val="2D296A"/>
                  </a:solidFill>
                </a:rPr>
                <a:t> « Recherche &amp; </a:t>
              </a:r>
              <a:r>
                <a:rPr lang="fr-FR" sz="1800" b="1" cap="small" dirty="0" err="1" smtClean="0">
                  <a:solidFill>
                    <a:srgbClr val="2D296A"/>
                  </a:solidFill>
                </a:rPr>
                <a:t>Societe</a:t>
              </a:r>
              <a:r>
                <a:rPr lang="fr-FR" sz="1800" b="1" cap="small" dirty="0" smtClean="0">
                  <a:solidFill>
                    <a:srgbClr val="2D296A"/>
                  </a:solidFill>
                </a:rPr>
                <a:t>(S) »</a:t>
              </a:r>
              <a:endParaRPr lang="fr-FR" sz="1800" b="1" cap="small" dirty="0">
                <a:solidFill>
                  <a:srgbClr val="2D296A"/>
                </a:solidFill>
              </a:endParaRPr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546429" y="4805320"/>
              <a:ext cx="7857638" cy="1519384"/>
            </a:xfrm>
            <a:prstGeom prst="rect">
              <a:avLst/>
            </a:prstGeom>
            <a:solidFill>
              <a:srgbClr val="1D55A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cap="small" dirty="0" smtClean="0">
                  <a:solidFill>
                    <a:schemeClr val="bg1"/>
                  </a:solidFill>
                </a:rPr>
                <a:t>Projet LEZ 2020</a:t>
              </a:r>
            </a:p>
            <a:p>
              <a:pPr algn="ctr"/>
              <a:r>
                <a:rPr lang="fr-FR" sz="2800" b="1" cap="small" dirty="0" smtClean="0">
                  <a:solidFill>
                    <a:schemeClr val="bg1"/>
                  </a:solidFill>
                </a:rPr>
                <a:t>2020-2023</a:t>
              </a:r>
            </a:p>
            <a:p>
              <a:pPr algn="ctr"/>
              <a:r>
                <a:rPr lang="fr-FR" sz="2800" b="1" cap="small" dirty="0" err="1" smtClean="0">
                  <a:solidFill>
                    <a:schemeClr val="bg1"/>
                  </a:solidFill>
                </a:rPr>
                <a:t>Robotic</a:t>
              </a:r>
              <a:r>
                <a:rPr lang="fr-FR" sz="2800" b="1" cap="small" dirty="0" smtClean="0">
                  <a:solidFill>
                    <a:schemeClr val="bg1"/>
                  </a:solidFill>
                </a:rPr>
                <a:t> Exploration of the « Sources du LEZ »</a:t>
              </a:r>
            </a:p>
          </p:txBody>
        </p:sp>
        <p:pic>
          <p:nvPicPr>
            <p:cNvPr id="219" name="Image 21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94720" y="1441322"/>
              <a:ext cx="4276879" cy="981489"/>
            </a:xfrm>
            <a:prstGeom prst="rect">
              <a:avLst/>
            </a:prstGeom>
          </p:spPr>
        </p:pic>
      </p:grpSp>
      <p:sp>
        <p:nvSpPr>
          <p:cNvPr id="39" name="Rectangle à coins arrondis 38"/>
          <p:cNvSpPr/>
          <p:nvPr/>
        </p:nvSpPr>
        <p:spPr>
          <a:xfrm rot="740305">
            <a:off x="4854991" y="37380193"/>
            <a:ext cx="2404148" cy="717429"/>
          </a:xfrm>
          <a:prstGeom prst="roundRect">
            <a:avLst/>
          </a:prstGeom>
          <a:noFill/>
          <a:ln w="120650" cmpd="thickThin">
            <a:solidFill>
              <a:srgbClr val="26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rgbClr val="268000"/>
                </a:solidFill>
              </a:rPr>
              <a:t>APPROVED</a:t>
            </a:r>
            <a:endParaRPr lang="fr-FR" sz="3600" dirty="0">
              <a:solidFill>
                <a:srgbClr val="268000"/>
              </a:solidFill>
            </a:endParaRPr>
          </a:p>
        </p:txBody>
      </p:sp>
      <p:grpSp>
        <p:nvGrpSpPr>
          <p:cNvPr id="220" name="Grouper 219"/>
          <p:cNvGrpSpPr/>
          <p:nvPr/>
        </p:nvGrpSpPr>
        <p:grpSpPr>
          <a:xfrm>
            <a:off x="5696323" y="5216894"/>
            <a:ext cx="2885332" cy="3609785"/>
            <a:chOff x="579334" y="958031"/>
            <a:chExt cx="4612386" cy="5770469"/>
          </a:xfrm>
        </p:grpSpPr>
        <p:sp>
          <p:nvSpPr>
            <p:cNvPr id="221" name="Rectangle 220"/>
            <p:cNvSpPr/>
            <p:nvPr/>
          </p:nvSpPr>
          <p:spPr>
            <a:xfrm>
              <a:off x="579334" y="958031"/>
              <a:ext cx="4612386" cy="57704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22" name="Picture 4" descr="dissolution karst processus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321076" y="1056816"/>
              <a:ext cx="3005044" cy="4353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3" name="Image 222"/>
            <p:cNvPicPr>
              <a:picLocks noChangeAspect="1"/>
            </p:cNvPicPr>
            <p:nvPr/>
          </p:nvPicPr>
          <p:blipFill rotWithShape="1">
            <a:blip r:embed="rId25"/>
            <a:srcRect l="5168" r="3618"/>
            <a:stretch/>
          </p:blipFill>
          <p:spPr>
            <a:xfrm>
              <a:off x="731504" y="5422900"/>
              <a:ext cx="4216400" cy="740558"/>
            </a:xfrm>
            <a:prstGeom prst="rect">
              <a:avLst/>
            </a:prstGeom>
          </p:spPr>
        </p:pic>
        <p:pic>
          <p:nvPicPr>
            <p:cNvPr id="224" name="Image 223"/>
            <p:cNvPicPr>
              <a:picLocks noChangeAspect="1"/>
            </p:cNvPicPr>
            <p:nvPr/>
          </p:nvPicPr>
          <p:blipFill rotWithShape="1">
            <a:blip r:embed="rId26"/>
            <a:srcRect l="1988" r="1705"/>
            <a:stretch/>
          </p:blipFill>
          <p:spPr>
            <a:xfrm>
              <a:off x="693404" y="6146800"/>
              <a:ext cx="4305300" cy="561726"/>
            </a:xfrm>
            <a:prstGeom prst="rect">
              <a:avLst/>
            </a:prstGeom>
          </p:spPr>
        </p:pic>
      </p:grpSp>
      <p:grpSp>
        <p:nvGrpSpPr>
          <p:cNvPr id="278" name="Grouper 277"/>
          <p:cNvGrpSpPr/>
          <p:nvPr/>
        </p:nvGrpSpPr>
        <p:grpSpPr>
          <a:xfrm>
            <a:off x="22854047" y="9366599"/>
            <a:ext cx="7333412" cy="10381882"/>
            <a:chOff x="22854047" y="9366599"/>
            <a:chExt cx="7333412" cy="10381882"/>
          </a:xfrm>
        </p:grpSpPr>
        <p:grpSp>
          <p:nvGrpSpPr>
            <p:cNvPr id="240" name="Grouper 239"/>
            <p:cNvGrpSpPr/>
            <p:nvPr/>
          </p:nvGrpSpPr>
          <p:grpSpPr>
            <a:xfrm>
              <a:off x="22854047" y="9366599"/>
              <a:ext cx="7333412" cy="10381882"/>
              <a:chOff x="15021073" y="8849720"/>
              <a:chExt cx="7333412" cy="10381882"/>
            </a:xfrm>
          </p:grpSpPr>
          <p:grpSp>
            <p:nvGrpSpPr>
              <p:cNvPr id="225" name="Grouper 224"/>
              <p:cNvGrpSpPr/>
              <p:nvPr/>
            </p:nvGrpSpPr>
            <p:grpSpPr>
              <a:xfrm>
                <a:off x="15021073" y="8849720"/>
                <a:ext cx="7333412" cy="10381882"/>
                <a:chOff x="151127" y="1548243"/>
                <a:chExt cx="7333412" cy="12948551"/>
              </a:xfrm>
            </p:grpSpPr>
            <p:sp>
              <p:nvSpPr>
                <p:cNvPr id="226" name="Rectangle 225"/>
                <p:cNvSpPr/>
                <p:nvPr/>
              </p:nvSpPr>
              <p:spPr>
                <a:xfrm>
                  <a:off x="151127" y="1578868"/>
                  <a:ext cx="7333412" cy="1291792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27" name="Titre 1"/>
                <p:cNvSpPr txBox="1">
                  <a:spLocks/>
                </p:cNvSpPr>
                <p:nvPr/>
              </p:nvSpPr>
              <p:spPr>
                <a:xfrm>
                  <a:off x="164879" y="1548243"/>
                  <a:ext cx="7319660" cy="458318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lvl1pPr algn="l" defTabSz="3028036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14571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fr-FR" sz="3200" cap="small" dirty="0" err="1" smtClean="0"/>
                    <a:t>Hydrogeological</a:t>
                  </a:r>
                  <a:r>
                    <a:rPr lang="fr-FR" sz="3200" cap="small" dirty="0" smtClean="0"/>
                    <a:t> </a:t>
                  </a:r>
                  <a:r>
                    <a:rPr lang="fr-FR" sz="3200" cap="small" dirty="0" err="1" smtClean="0"/>
                    <a:t>Risk</a:t>
                  </a:r>
                  <a:r>
                    <a:rPr lang="fr-FR" sz="3200" cap="small" dirty="0" smtClean="0"/>
                    <a:t> </a:t>
                  </a:r>
                  <a:r>
                    <a:rPr lang="fr-FR" sz="3200" cap="small" dirty="0" err="1" smtClean="0"/>
                    <a:t>Assessment</a:t>
                  </a:r>
                  <a:endParaRPr lang="fr-FR" sz="3200" cap="small" dirty="0"/>
                </a:p>
              </p:txBody>
            </p:sp>
            <p:sp>
              <p:nvSpPr>
                <p:cNvPr id="228" name="Espace réservé du contenu 2"/>
                <p:cNvSpPr txBox="1">
                  <a:spLocks/>
                </p:cNvSpPr>
                <p:nvPr/>
              </p:nvSpPr>
              <p:spPr>
                <a:xfrm>
                  <a:off x="175774" y="2534243"/>
                  <a:ext cx="7308765" cy="1132422"/>
                </a:xfrm>
                <a:prstGeom prst="rect">
                  <a:avLst/>
                </a:prstGeom>
              </p:spPr>
              <p:txBody>
                <a:bodyPr/>
                <a:lstStyle>
                  <a:lvl1pPr marL="757009" indent="-757009" algn="l" defTabSz="3028036" rtl="0" eaLnBrk="1" latinLnBrk="0" hangingPunct="1">
                    <a:lnSpc>
                      <a:spcPct val="90000"/>
                    </a:lnSpc>
                    <a:spcBef>
                      <a:spcPts val="3312"/>
                    </a:spcBef>
                    <a:buFont typeface="Arial" panose="020B0604020202020204" pitchFamily="34" charset="0"/>
                    <a:buChar char="•"/>
                    <a:defRPr sz="9272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271027" indent="-757009" algn="l" defTabSz="3028036" rtl="0" eaLnBrk="1" latinLnBrk="0" hangingPunct="1">
                    <a:lnSpc>
                      <a:spcPct val="90000"/>
                    </a:lnSpc>
                    <a:spcBef>
                      <a:spcPts val="1656"/>
                    </a:spcBef>
                    <a:buFont typeface="Arial" panose="020B0604020202020204" pitchFamily="34" charset="0"/>
                    <a:buChar char="•"/>
                    <a:defRPr sz="7948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785045" indent="-757009" algn="l" defTabSz="3028036" rtl="0" eaLnBrk="1" latinLnBrk="0" hangingPunct="1">
                    <a:lnSpc>
                      <a:spcPct val="90000"/>
                    </a:lnSpc>
                    <a:spcBef>
                      <a:spcPts val="1656"/>
                    </a:spcBef>
                    <a:buFont typeface="Arial" panose="020B0604020202020204" pitchFamily="34" charset="0"/>
                    <a:buChar char="•"/>
                    <a:defRPr sz="662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299062" indent="-757009" algn="l" defTabSz="3028036" rtl="0" eaLnBrk="1" latinLnBrk="0" hangingPunct="1">
                    <a:lnSpc>
                      <a:spcPct val="90000"/>
                    </a:lnSpc>
                    <a:spcBef>
                      <a:spcPts val="1656"/>
                    </a:spcBef>
                    <a:buFont typeface="Arial" panose="020B0604020202020204" pitchFamily="34" charset="0"/>
                    <a:buChar char="•"/>
                    <a:defRPr sz="596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813080" indent="-757009" algn="l" defTabSz="3028036" rtl="0" eaLnBrk="1" latinLnBrk="0" hangingPunct="1">
                    <a:lnSpc>
                      <a:spcPct val="90000"/>
                    </a:lnSpc>
                    <a:spcBef>
                      <a:spcPts val="1656"/>
                    </a:spcBef>
                    <a:buFont typeface="Arial" panose="020B0604020202020204" pitchFamily="34" charset="0"/>
                    <a:buChar char="•"/>
                    <a:defRPr sz="596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8327098" indent="-757009" algn="l" defTabSz="3028036" rtl="0" eaLnBrk="1" latinLnBrk="0" hangingPunct="1">
                    <a:lnSpc>
                      <a:spcPct val="90000"/>
                    </a:lnSpc>
                    <a:spcBef>
                      <a:spcPts val="1656"/>
                    </a:spcBef>
                    <a:buFont typeface="Arial" panose="020B0604020202020204" pitchFamily="34" charset="0"/>
                    <a:buChar char="•"/>
                    <a:defRPr sz="596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841116" indent="-757009" algn="l" defTabSz="3028036" rtl="0" eaLnBrk="1" latinLnBrk="0" hangingPunct="1">
                    <a:lnSpc>
                      <a:spcPct val="90000"/>
                    </a:lnSpc>
                    <a:spcBef>
                      <a:spcPts val="1656"/>
                    </a:spcBef>
                    <a:buFont typeface="Arial" panose="020B0604020202020204" pitchFamily="34" charset="0"/>
                    <a:buChar char="•"/>
                    <a:defRPr sz="596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1355134" indent="-757009" algn="l" defTabSz="3028036" rtl="0" eaLnBrk="1" latinLnBrk="0" hangingPunct="1">
                    <a:lnSpc>
                      <a:spcPct val="90000"/>
                    </a:lnSpc>
                    <a:spcBef>
                      <a:spcPts val="1656"/>
                    </a:spcBef>
                    <a:buFont typeface="Arial" panose="020B0604020202020204" pitchFamily="34" charset="0"/>
                    <a:buChar char="•"/>
                    <a:defRPr sz="596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869151" indent="-757009" algn="l" defTabSz="3028036" rtl="0" eaLnBrk="1" latinLnBrk="0" hangingPunct="1">
                    <a:lnSpc>
                      <a:spcPct val="90000"/>
                    </a:lnSpc>
                    <a:spcBef>
                      <a:spcPts val="1656"/>
                    </a:spcBef>
                    <a:buFont typeface="Arial" panose="020B0604020202020204" pitchFamily="34" charset="0"/>
                    <a:buChar char="•"/>
                    <a:defRPr sz="596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258763" indent="-258763">
                    <a:buClr>
                      <a:schemeClr val="tx1">
                        <a:lumMod val="50000"/>
                        <a:lumOff val="50000"/>
                      </a:schemeClr>
                    </a:buClr>
                    <a:buFont typeface="Courier New"/>
                    <a:buChar char="o"/>
                  </a:pPr>
                  <a:r>
                    <a:rPr lang="en-GB" sz="2400" dirty="0" smtClean="0"/>
                    <a:t>Montpellier’s Catchment Basin : a Seminal Case</a:t>
                  </a:r>
                </a:p>
              </p:txBody>
            </p:sp>
            <p:grpSp>
              <p:nvGrpSpPr>
                <p:cNvPr id="230" name="Grouper 229"/>
                <p:cNvGrpSpPr/>
                <p:nvPr/>
              </p:nvGrpSpPr>
              <p:grpSpPr>
                <a:xfrm>
                  <a:off x="904489" y="2252290"/>
                  <a:ext cx="6429375" cy="51499"/>
                  <a:chOff x="2152650" y="938213"/>
                  <a:chExt cx="6429375" cy="51499"/>
                </a:xfrm>
                <a:effectLst/>
              </p:grpSpPr>
              <p:cxnSp>
                <p:nvCxnSpPr>
                  <p:cNvPr id="232" name="Connecteur droit 231"/>
                  <p:cNvCxnSpPr>
                    <a:cxnSpLocks noChangeShapeType="1"/>
                  </p:cNvCxnSpPr>
                  <p:nvPr userDrawn="1"/>
                </p:nvCxnSpPr>
                <p:spPr bwMode="auto">
                  <a:xfrm rot="10800000" flipV="1">
                    <a:off x="2152650" y="938213"/>
                    <a:ext cx="6429375" cy="9525"/>
                  </a:xfrm>
                  <a:prstGeom prst="line">
                    <a:avLst/>
                  </a:prstGeom>
                  <a:noFill/>
                  <a:ln w="15875" cap="rnd">
                    <a:solidFill>
                      <a:srgbClr val="F88631"/>
                    </a:solidFill>
                    <a:round/>
                    <a:headEnd/>
                    <a:tailEnd/>
                  </a:ln>
                  <a:effectLst>
                    <a:outerShdw blurRad="63500" dist="50800" dir="5400000" algn="ctr" rotWithShape="0">
                      <a:srgbClr val="000000">
                        <a:alpha val="75000"/>
                      </a:srgbClr>
                    </a:outerShdw>
                  </a:effectLst>
                </p:spPr>
              </p:cxnSp>
              <p:cxnSp>
                <p:nvCxnSpPr>
                  <p:cNvPr id="233" name="Connecteur droit 232"/>
                  <p:cNvCxnSpPr>
                    <a:cxnSpLocks noChangeShapeType="1"/>
                  </p:cNvCxnSpPr>
                  <p:nvPr userDrawn="1"/>
                </p:nvCxnSpPr>
                <p:spPr bwMode="auto">
                  <a:xfrm rot="10800000">
                    <a:off x="2152650" y="988124"/>
                    <a:ext cx="6429375" cy="1588"/>
                  </a:xfrm>
                  <a:prstGeom prst="line">
                    <a:avLst/>
                  </a:prstGeom>
                  <a:noFill/>
                  <a:ln w="15875" cap="rnd">
                    <a:solidFill>
                      <a:srgbClr val="C00000"/>
                    </a:solidFill>
                    <a:round/>
                    <a:headEnd/>
                    <a:tailEnd/>
                  </a:ln>
                  <a:effectLst>
                    <a:outerShdw blurRad="63500" dist="50800" dir="5400000" algn="ctr" rotWithShape="0">
                      <a:srgbClr val="000000">
                        <a:alpha val="75000"/>
                      </a:srgbClr>
                    </a:outerShdw>
                  </a:effectLst>
                </p:spPr>
              </p:cxnSp>
            </p:grpSp>
          </p:grpSp>
          <p:pic>
            <p:nvPicPr>
              <p:cNvPr id="234" name="Image 233"/>
              <p:cNvPicPr>
                <a:picLocks noChangeAspect="1"/>
              </p:cNvPicPr>
              <p:nvPr/>
            </p:nvPicPr>
            <p:blipFill rotWithShape="1">
              <a:blip r:embed="rId27"/>
              <a:srcRect r="28292"/>
              <a:stretch/>
            </p:blipFill>
            <p:spPr>
              <a:xfrm>
                <a:off x="15092300" y="10275351"/>
                <a:ext cx="1519023" cy="1059162"/>
              </a:xfrm>
              <a:prstGeom prst="rect">
                <a:avLst/>
              </a:prstGeom>
            </p:spPr>
          </p:pic>
          <p:pic>
            <p:nvPicPr>
              <p:cNvPr id="235" name="Image 234"/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0903833" y="10275351"/>
                <a:ext cx="1397511" cy="907475"/>
              </a:xfrm>
              <a:prstGeom prst="rect">
                <a:avLst/>
              </a:prstGeom>
            </p:spPr>
          </p:pic>
          <p:pic>
            <p:nvPicPr>
              <p:cNvPr id="236" name="Image 235"/>
              <p:cNvPicPr>
                <a:picLocks noChangeAspect="1"/>
              </p:cNvPicPr>
              <p:nvPr/>
            </p:nvPicPr>
            <p:blipFill rotWithShape="1">
              <a:blip r:embed="rId29"/>
              <a:srcRect t="18046" r="50407"/>
              <a:stretch/>
            </p:blipFill>
            <p:spPr>
              <a:xfrm>
                <a:off x="15092300" y="11410839"/>
                <a:ext cx="1549233" cy="1920101"/>
              </a:xfrm>
              <a:prstGeom prst="rect">
                <a:avLst/>
              </a:prstGeom>
            </p:spPr>
          </p:pic>
          <p:pic>
            <p:nvPicPr>
              <p:cNvPr id="237" name="Image 236"/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0904711" y="11321934"/>
                <a:ext cx="1397511" cy="929980"/>
              </a:xfrm>
              <a:prstGeom prst="rect">
                <a:avLst/>
              </a:prstGeom>
            </p:spPr>
          </p:pic>
          <p:pic>
            <p:nvPicPr>
              <p:cNvPr id="238" name="Image 237"/>
              <p:cNvPicPr>
                <a:picLocks noChangeAspect="1"/>
              </p:cNvPicPr>
              <p:nvPr/>
            </p:nvPicPr>
            <p:blipFill rotWithShape="1">
              <a:blip r:embed="rId31"/>
              <a:srcRect b="5269"/>
              <a:stretch/>
            </p:blipFill>
            <p:spPr>
              <a:xfrm>
                <a:off x="20908833" y="12347683"/>
                <a:ext cx="1406225" cy="999105"/>
              </a:xfrm>
              <a:prstGeom prst="rect">
                <a:avLst/>
              </a:prstGeom>
            </p:spPr>
          </p:pic>
          <p:pic>
            <p:nvPicPr>
              <p:cNvPr id="239" name="Picture 4" descr="Fichier:Lez Montpellier 20050906.jpg">
                <a:hlinkClick r:id="rId32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3" cstate="print"/>
              <a:srcRect l="2071"/>
              <a:stretch/>
            </p:blipFill>
            <p:spPr bwMode="auto">
              <a:xfrm>
                <a:off x="16743893" y="10259889"/>
                <a:ext cx="4030855" cy="30868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5" name="Espace réservé du contenu 2"/>
            <p:cNvSpPr txBox="1">
              <a:spLocks/>
            </p:cNvSpPr>
            <p:nvPr/>
          </p:nvSpPr>
          <p:spPr>
            <a:xfrm>
              <a:off x="22854047" y="14016722"/>
              <a:ext cx="7308765" cy="907953"/>
            </a:xfrm>
            <a:prstGeom prst="rect">
              <a:avLst/>
            </a:prstGeom>
          </p:spPr>
          <p:txBody>
            <a:bodyPr/>
            <a:lstStyle>
              <a:lvl1pPr marL="757009" indent="-757009" algn="l" defTabSz="3028036" rtl="0" eaLnBrk="1" latinLnBrk="0" hangingPunct="1">
                <a:lnSpc>
                  <a:spcPct val="90000"/>
                </a:lnSpc>
                <a:spcBef>
                  <a:spcPts val="3312"/>
                </a:spcBef>
                <a:buFont typeface="Arial" panose="020B0604020202020204" pitchFamily="34" charset="0"/>
                <a:buChar char="•"/>
                <a:defRPr sz="92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71027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79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785045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662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299062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13080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327098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841116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355134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869151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8763" indent="-258763">
                <a:buClr>
                  <a:schemeClr val="tx1">
                    <a:lumMod val="50000"/>
                    <a:lumOff val="50000"/>
                  </a:schemeClr>
                </a:buClr>
                <a:buFont typeface="Courier New"/>
                <a:buChar char="o"/>
              </a:pPr>
              <a:r>
                <a:rPr lang="en-GB" sz="2400" dirty="0" smtClean="0"/>
                <a:t>Hydrogeological Risk : </a:t>
              </a:r>
              <a:r>
                <a:rPr lang="en-GB" sz="2400" dirty="0" err="1" smtClean="0"/>
                <a:t>Skinholes</a:t>
              </a:r>
              <a:endParaRPr lang="en-GB" sz="2400" dirty="0" smtClean="0"/>
            </a:p>
          </p:txBody>
        </p:sp>
        <p:pic>
          <p:nvPicPr>
            <p:cNvPr id="256" name="Image 255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2969541" y="14625678"/>
              <a:ext cx="3739297" cy="2107096"/>
            </a:xfrm>
            <a:prstGeom prst="rect">
              <a:avLst/>
            </a:prstGeom>
          </p:spPr>
        </p:pic>
        <p:sp>
          <p:nvSpPr>
            <p:cNvPr id="257" name="Rectangle 256"/>
            <p:cNvSpPr/>
            <p:nvPr/>
          </p:nvSpPr>
          <p:spPr>
            <a:xfrm>
              <a:off x="23225050" y="16655806"/>
              <a:ext cx="331639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600" dirty="0"/>
                <a:t>Harbin, Heilongjiang province, China.</a:t>
              </a:r>
            </a:p>
          </p:txBody>
        </p:sp>
        <p:pic>
          <p:nvPicPr>
            <p:cNvPr id="258" name="Image 257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22969540" y="17057096"/>
              <a:ext cx="3486323" cy="2324215"/>
            </a:xfrm>
            <a:prstGeom prst="rect">
              <a:avLst/>
            </a:prstGeom>
          </p:spPr>
        </p:pic>
        <p:sp>
          <p:nvSpPr>
            <p:cNvPr id="259" name="Rectangle 258"/>
            <p:cNvSpPr/>
            <p:nvPr/>
          </p:nvSpPr>
          <p:spPr>
            <a:xfrm>
              <a:off x="23524181" y="19363761"/>
              <a:ext cx="326757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600" dirty="0"/>
                <a:t>Orlando, </a:t>
              </a:r>
              <a:r>
                <a:rPr lang="fr-FR" sz="1600" dirty="0" smtClean="0"/>
                <a:t>Florida, USA</a:t>
              </a:r>
              <a:endParaRPr lang="fr-FR" sz="1600" dirty="0"/>
            </a:p>
          </p:txBody>
        </p:sp>
        <p:pic>
          <p:nvPicPr>
            <p:cNvPr id="260" name="Image 259"/>
            <p:cNvPicPr>
              <a:picLocks noChangeAspect="1"/>
            </p:cNvPicPr>
            <p:nvPr/>
          </p:nvPicPr>
          <p:blipFill rotWithShape="1">
            <a:blip r:embed="rId36"/>
            <a:srcRect l="5788"/>
            <a:stretch/>
          </p:blipFill>
          <p:spPr>
            <a:xfrm>
              <a:off x="26680992" y="17429276"/>
              <a:ext cx="3268204" cy="1952035"/>
            </a:xfrm>
            <a:prstGeom prst="rect">
              <a:avLst/>
            </a:prstGeom>
          </p:spPr>
        </p:pic>
        <p:sp>
          <p:nvSpPr>
            <p:cNvPr id="261" name="Rectangle 260"/>
            <p:cNvSpPr/>
            <p:nvPr/>
          </p:nvSpPr>
          <p:spPr>
            <a:xfrm>
              <a:off x="26680992" y="19358615"/>
              <a:ext cx="326820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600" dirty="0" smtClean="0"/>
                <a:t>Dead-</a:t>
              </a:r>
              <a:r>
                <a:rPr lang="fr-FR" sz="1600" dirty="0" err="1" smtClean="0"/>
                <a:t>Sea</a:t>
              </a:r>
              <a:r>
                <a:rPr lang="fr-FR" sz="1600" dirty="0" smtClean="0"/>
                <a:t> shore, </a:t>
              </a:r>
              <a:r>
                <a:rPr lang="fr-FR" sz="1600" dirty="0" err="1" smtClean="0"/>
                <a:t>Israel</a:t>
              </a:r>
              <a:endParaRPr lang="fr-FR" sz="1600" dirty="0"/>
            </a:p>
          </p:txBody>
        </p:sp>
        <p:pic>
          <p:nvPicPr>
            <p:cNvPr id="262" name="Image 261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26940049" y="14625678"/>
              <a:ext cx="2958448" cy="2445650"/>
            </a:xfrm>
            <a:prstGeom prst="rect">
              <a:avLst/>
            </a:prstGeom>
          </p:spPr>
        </p:pic>
        <p:sp>
          <p:nvSpPr>
            <p:cNvPr id="263" name="Rectangle 262"/>
            <p:cNvSpPr/>
            <p:nvPr/>
          </p:nvSpPr>
          <p:spPr>
            <a:xfrm>
              <a:off x="27073241" y="17013754"/>
              <a:ext cx="26456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600" dirty="0" smtClean="0"/>
                <a:t>Guatemala City, Guatemala</a:t>
              </a:r>
              <a:endParaRPr lang="fr-FR" sz="1600" dirty="0"/>
            </a:p>
          </p:txBody>
        </p:sp>
      </p:grpSp>
      <p:grpSp>
        <p:nvGrpSpPr>
          <p:cNvPr id="391" name="Grouper 390"/>
          <p:cNvGrpSpPr/>
          <p:nvPr/>
        </p:nvGrpSpPr>
        <p:grpSpPr>
          <a:xfrm>
            <a:off x="22848077" y="19761142"/>
            <a:ext cx="7333412" cy="22590264"/>
            <a:chOff x="15237344" y="20016901"/>
            <a:chExt cx="7333412" cy="22590264"/>
          </a:xfrm>
        </p:grpSpPr>
        <p:grpSp>
          <p:nvGrpSpPr>
            <p:cNvPr id="265" name="Grouper 264"/>
            <p:cNvGrpSpPr/>
            <p:nvPr/>
          </p:nvGrpSpPr>
          <p:grpSpPr>
            <a:xfrm>
              <a:off x="15237344" y="20016901"/>
              <a:ext cx="7333412" cy="22590264"/>
              <a:chOff x="151127" y="1500246"/>
              <a:chExt cx="7333412" cy="28175158"/>
            </a:xfrm>
          </p:grpSpPr>
          <p:sp>
            <p:nvSpPr>
              <p:cNvPr id="272" name="Rectangle 271"/>
              <p:cNvSpPr/>
              <p:nvPr/>
            </p:nvSpPr>
            <p:spPr>
              <a:xfrm>
                <a:off x="151127" y="1578866"/>
                <a:ext cx="7333412" cy="280965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3" name="Titre 1"/>
              <p:cNvSpPr txBox="1">
                <a:spLocks/>
              </p:cNvSpPr>
              <p:nvPr/>
            </p:nvSpPr>
            <p:spPr>
              <a:xfrm>
                <a:off x="164879" y="1500246"/>
                <a:ext cx="7319660" cy="45831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3028036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1457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fr-FR" sz="3200" cap="small" dirty="0" smtClean="0"/>
                  <a:t>Terrain </a:t>
                </a:r>
                <a:r>
                  <a:rPr lang="fr-FR" sz="3200" cap="small" dirty="0" err="1" smtClean="0"/>
                  <a:t>Results</a:t>
                </a:r>
                <a:endParaRPr lang="fr-FR" sz="3200" cap="small" dirty="0"/>
              </a:p>
            </p:txBody>
          </p:sp>
          <p:sp>
            <p:nvSpPr>
              <p:cNvPr id="274" name="Espace réservé du contenu 2"/>
              <p:cNvSpPr txBox="1">
                <a:spLocks/>
              </p:cNvSpPr>
              <p:nvPr/>
            </p:nvSpPr>
            <p:spPr>
              <a:xfrm>
                <a:off x="175774" y="2534243"/>
                <a:ext cx="7308765" cy="5828340"/>
              </a:xfrm>
              <a:prstGeom prst="rect">
                <a:avLst/>
              </a:prstGeom>
            </p:spPr>
            <p:txBody>
              <a:bodyPr/>
              <a:lstStyle>
                <a:lvl1pPr marL="757009" indent="-757009" algn="l" defTabSz="3028036" rtl="0" eaLnBrk="1" latinLnBrk="0" hangingPunct="1">
                  <a:lnSpc>
                    <a:spcPct val="90000"/>
                  </a:lnSpc>
                  <a:spcBef>
                    <a:spcPts val="3312"/>
                  </a:spcBef>
                  <a:buFont typeface="Arial" panose="020B0604020202020204" pitchFamily="34" charset="0"/>
                  <a:buChar char="•"/>
                  <a:defRPr sz="92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71027" indent="-757009" algn="l" defTabSz="3028036" rtl="0" eaLnBrk="1" latinLnBrk="0" hangingPunct="1">
                  <a:lnSpc>
                    <a:spcPct val="90000"/>
                  </a:lnSpc>
                  <a:spcBef>
                    <a:spcPts val="1656"/>
                  </a:spcBef>
                  <a:buFont typeface="Arial" panose="020B0604020202020204" pitchFamily="34" charset="0"/>
                  <a:buChar char="•"/>
                  <a:defRPr sz="79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785045" indent="-757009" algn="l" defTabSz="3028036" rtl="0" eaLnBrk="1" latinLnBrk="0" hangingPunct="1">
                  <a:lnSpc>
                    <a:spcPct val="90000"/>
                  </a:lnSpc>
                  <a:spcBef>
                    <a:spcPts val="1656"/>
                  </a:spcBef>
                  <a:buFont typeface="Arial" panose="020B0604020202020204" pitchFamily="34" charset="0"/>
                  <a:buChar char="•"/>
                  <a:defRPr sz="662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299062" indent="-757009" algn="l" defTabSz="3028036" rtl="0" eaLnBrk="1" latinLnBrk="0" hangingPunct="1">
                  <a:lnSpc>
                    <a:spcPct val="90000"/>
                  </a:lnSpc>
                  <a:spcBef>
                    <a:spcPts val="1656"/>
                  </a:spcBef>
                  <a:buFont typeface="Arial" panose="020B0604020202020204" pitchFamily="34" charset="0"/>
                  <a:buChar char="•"/>
                  <a:defRPr sz="59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813080" indent="-757009" algn="l" defTabSz="3028036" rtl="0" eaLnBrk="1" latinLnBrk="0" hangingPunct="1">
                  <a:lnSpc>
                    <a:spcPct val="90000"/>
                  </a:lnSpc>
                  <a:spcBef>
                    <a:spcPts val="1656"/>
                  </a:spcBef>
                  <a:buFont typeface="Arial" panose="020B0604020202020204" pitchFamily="34" charset="0"/>
                  <a:buChar char="•"/>
                  <a:defRPr sz="59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8327098" indent="-757009" algn="l" defTabSz="3028036" rtl="0" eaLnBrk="1" latinLnBrk="0" hangingPunct="1">
                  <a:lnSpc>
                    <a:spcPct val="90000"/>
                  </a:lnSpc>
                  <a:spcBef>
                    <a:spcPts val="1656"/>
                  </a:spcBef>
                  <a:buFont typeface="Arial" panose="020B0604020202020204" pitchFamily="34" charset="0"/>
                  <a:buChar char="•"/>
                  <a:defRPr sz="59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841116" indent="-757009" algn="l" defTabSz="3028036" rtl="0" eaLnBrk="1" latinLnBrk="0" hangingPunct="1">
                  <a:lnSpc>
                    <a:spcPct val="90000"/>
                  </a:lnSpc>
                  <a:spcBef>
                    <a:spcPts val="1656"/>
                  </a:spcBef>
                  <a:buFont typeface="Arial" panose="020B0604020202020204" pitchFamily="34" charset="0"/>
                  <a:buChar char="•"/>
                  <a:defRPr sz="59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1355134" indent="-757009" algn="l" defTabSz="3028036" rtl="0" eaLnBrk="1" latinLnBrk="0" hangingPunct="1">
                  <a:lnSpc>
                    <a:spcPct val="90000"/>
                  </a:lnSpc>
                  <a:spcBef>
                    <a:spcPts val="1656"/>
                  </a:spcBef>
                  <a:buFont typeface="Arial" panose="020B0604020202020204" pitchFamily="34" charset="0"/>
                  <a:buChar char="•"/>
                  <a:defRPr sz="59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869151" indent="-757009" algn="l" defTabSz="3028036" rtl="0" eaLnBrk="1" latinLnBrk="0" hangingPunct="1">
                  <a:lnSpc>
                    <a:spcPct val="90000"/>
                  </a:lnSpc>
                  <a:spcBef>
                    <a:spcPts val="1656"/>
                  </a:spcBef>
                  <a:buFont typeface="Arial" panose="020B0604020202020204" pitchFamily="34" charset="0"/>
                  <a:buChar char="•"/>
                  <a:defRPr sz="59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58763" indent="-258763">
                  <a:buClr>
                    <a:schemeClr val="tx1">
                      <a:lumMod val="50000"/>
                      <a:lumOff val="50000"/>
                    </a:schemeClr>
                  </a:buClr>
                  <a:buFont typeface="Courier New"/>
                  <a:buChar char="o"/>
                </a:pPr>
                <a:r>
                  <a:rPr lang="en-GB" sz="2400" dirty="0" err="1" smtClean="0"/>
                  <a:t>Ulysse</a:t>
                </a:r>
                <a:endParaRPr lang="en-GB" sz="2400" dirty="0" smtClean="0"/>
              </a:p>
              <a:p>
                <a:pPr marL="1344613" lvl="1" indent="-271463">
                  <a:buClr>
                    <a:schemeClr val="tx1">
                      <a:lumMod val="50000"/>
                      <a:lumOff val="50000"/>
                    </a:schemeClr>
                  </a:buClr>
                  <a:buFont typeface="Courier New"/>
                  <a:buChar char="o"/>
                </a:pPr>
                <a:r>
                  <a:rPr lang="en-GB" sz="2000" dirty="0" smtClean="0"/>
                  <a:t>2x6 </a:t>
                </a:r>
                <a:r>
                  <a:rPr lang="en-GB" sz="2000" dirty="0" err="1" smtClean="0"/>
                  <a:t>Thrusters</a:t>
                </a:r>
                <a:endParaRPr lang="en-GB" sz="2000" dirty="0" smtClean="0"/>
              </a:p>
              <a:p>
                <a:pPr marL="1344613" lvl="1" indent="-271463">
                  <a:buClr>
                    <a:schemeClr val="tx1">
                      <a:lumMod val="50000"/>
                      <a:lumOff val="50000"/>
                    </a:schemeClr>
                  </a:buClr>
                  <a:buFont typeface="Courier New"/>
                  <a:buChar char="o"/>
                </a:pPr>
                <a:r>
                  <a:rPr lang="en-GB" sz="2000" dirty="0" smtClean="0"/>
                  <a:t>IMU</a:t>
                </a:r>
              </a:p>
              <a:p>
                <a:pPr marL="1344613" lvl="1" indent="-271463">
                  <a:buClr>
                    <a:schemeClr val="tx1">
                      <a:lumMod val="50000"/>
                      <a:lumOff val="50000"/>
                    </a:schemeClr>
                  </a:buClr>
                  <a:buFont typeface="Courier New"/>
                  <a:buChar char="o"/>
                </a:pPr>
                <a:r>
                  <a:rPr lang="en-GB" sz="2000" dirty="0" smtClean="0"/>
                  <a:t>Camera</a:t>
                </a:r>
              </a:p>
              <a:p>
                <a:pPr marL="1344613" lvl="1" indent="-271463">
                  <a:buClr>
                    <a:schemeClr val="tx1">
                      <a:lumMod val="50000"/>
                      <a:lumOff val="50000"/>
                    </a:schemeClr>
                  </a:buClr>
                  <a:buFont typeface="Courier New"/>
                  <a:buChar char="o"/>
                </a:pPr>
                <a:r>
                  <a:rPr lang="en-GB" sz="2000" dirty="0" smtClean="0"/>
                  <a:t>Acoustic camera</a:t>
                </a:r>
              </a:p>
              <a:p>
                <a:pPr marL="1344613" lvl="1" indent="-271463">
                  <a:buClr>
                    <a:schemeClr val="tx1">
                      <a:lumMod val="50000"/>
                      <a:lumOff val="50000"/>
                    </a:schemeClr>
                  </a:buClr>
                  <a:buFont typeface="Courier New"/>
                  <a:buChar char="o"/>
                </a:pPr>
                <a:r>
                  <a:rPr lang="en-GB" sz="2000" dirty="0" smtClean="0"/>
                  <a:t>Profiling Sonar</a:t>
                </a:r>
              </a:p>
              <a:p>
                <a:pPr marL="1344613" lvl="1" indent="-271463">
                  <a:buClr>
                    <a:schemeClr val="tx1">
                      <a:lumMod val="50000"/>
                      <a:lumOff val="50000"/>
                    </a:schemeClr>
                  </a:buClr>
                  <a:buFont typeface="Courier New"/>
                  <a:buChar char="o"/>
                </a:pPr>
                <a:r>
                  <a:rPr lang="en-GB" sz="2000" dirty="0" smtClean="0"/>
                  <a:t>DVL</a:t>
                </a:r>
              </a:p>
              <a:p>
                <a:pPr marL="0" indent="-440868">
                  <a:buClr>
                    <a:schemeClr val="tx1">
                      <a:lumMod val="50000"/>
                      <a:lumOff val="50000"/>
                    </a:schemeClr>
                  </a:buClr>
                  <a:buFont typeface="Courier New"/>
                  <a:buChar char="o"/>
                </a:pPr>
                <a:r>
                  <a:rPr lang="en-GB" sz="2400" dirty="0" smtClean="0"/>
                  <a:t>Systems</a:t>
                </a:r>
              </a:p>
              <a:p>
                <a:pPr marL="0" indent="-440868">
                  <a:buClr>
                    <a:schemeClr val="tx1">
                      <a:lumMod val="50000"/>
                      <a:lumOff val="50000"/>
                    </a:schemeClr>
                  </a:buClr>
                  <a:buFont typeface="Courier New"/>
                  <a:buChar char="o"/>
                </a:pPr>
                <a:endParaRPr lang="en-GB" sz="2400" dirty="0"/>
              </a:p>
              <a:p>
                <a:pPr marL="0" indent="-440868">
                  <a:buClr>
                    <a:schemeClr val="tx1">
                      <a:lumMod val="50000"/>
                      <a:lumOff val="50000"/>
                    </a:schemeClr>
                  </a:buClr>
                  <a:buFont typeface="Courier New"/>
                  <a:buChar char="o"/>
                </a:pPr>
                <a:endParaRPr lang="en-GB" sz="2400" dirty="0" smtClean="0"/>
              </a:p>
              <a:p>
                <a:pPr marL="0" indent="-440868">
                  <a:buClr>
                    <a:schemeClr val="tx1">
                      <a:lumMod val="50000"/>
                      <a:lumOff val="50000"/>
                    </a:schemeClr>
                  </a:buClr>
                  <a:buFont typeface="Courier New"/>
                  <a:buChar char="o"/>
                </a:pPr>
                <a:endParaRPr lang="en-GB" sz="1800" dirty="0"/>
              </a:p>
              <a:p>
                <a:pPr marL="0" indent="-440868">
                  <a:buClr>
                    <a:schemeClr val="tx1">
                      <a:lumMod val="50000"/>
                      <a:lumOff val="50000"/>
                    </a:schemeClr>
                  </a:buClr>
                  <a:buFont typeface="Courier New"/>
                  <a:buChar char="o"/>
                </a:pPr>
                <a:endParaRPr lang="en-GB" sz="1800" dirty="0" smtClean="0"/>
              </a:p>
              <a:p>
                <a:pPr marL="0" indent="0">
                  <a:buClr>
                    <a:schemeClr val="tx1">
                      <a:lumMod val="50000"/>
                      <a:lumOff val="50000"/>
                    </a:schemeClr>
                  </a:buClr>
                  <a:buNone/>
                </a:pPr>
                <a:endParaRPr lang="en-GB" sz="1800" dirty="0" smtClean="0"/>
              </a:p>
              <a:p>
                <a:pPr marL="0" indent="0">
                  <a:buClr>
                    <a:schemeClr val="tx1">
                      <a:lumMod val="50000"/>
                      <a:lumOff val="50000"/>
                    </a:schemeClr>
                  </a:buClr>
                  <a:buNone/>
                </a:pPr>
                <a:endParaRPr lang="en-GB" sz="2400" dirty="0" smtClean="0"/>
              </a:p>
              <a:p>
                <a:pPr marL="0" indent="-440868">
                  <a:buClr>
                    <a:schemeClr val="tx1">
                      <a:lumMod val="50000"/>
                      <a:lumOff val="50000"/>
                    </a:schemeClr>
                  </a:buClr>
                  <a:buFont typeface="Courier New"/>
                  <a:buChar char="o"/>
                </a:pPr>
                <a:r>
                  <a:rPr lang="en-GB" sz="2400" dirty="0" err="1" smtClean="0"/>
                  <a:t>Gourneyras</a:t>
                </a:r>
                <a:r>
                  <a:rPr lang="en-GB" sz="2400" dirty="0" smtClean="0"/>
                  <a:t>, 2016, 2017, </a:t>
                </a:r>
                <a:r>
                  <a:rPr lang="en-GB" sz="2400" dirty="0" err="1" smtClean="0"/>
                  <a:t>Durzon</a:t>
                </a:r>
                <a:r>
                  <a:rPr lang="en-GB" sz="2400" dirty="0" smtClean="0"/>
                  <a:t>, 2018</a:t>
                </a:r>
              </a:p>
              <a:p>
                <a:pPr marL="0" indent="-440868">
                  <a:buClr>
                    <a:schemeClr val="tx1">
                      <a:lumMod val="50000"/>
                      <a:lumOff val="50000"/>
                    </a:schemeClr>
                  </a:buClr>
                  <a:buFont typeface="Courier New"/>
                  <a:buChar char="o"/>
                </a:pPr>
                <a:endParaRPr lang="en-GB" sz="800" dirty="0"/>
              </a:p>
              <a:p>
                <a:pPr marL="0" indent="-440868">
                  <a:buClr>
                    <a:schemeClr val="tx1">
                      <a:lumMod val="50000"/>
                      <a:lumOff val="50000"/>
                    </a:schemeClr>
                  </a:buClr>
                  <a:buFont typeface="Courier New"/>
                  <a:buChar char="o"/>
                </a:pPr>
                <a:endParaRPr lang="en-GB" sz="800" dirty="0" smtClean="0"/>
              </a:p>
              <a:p>
                <a:pPr marL="0" indent="-440868">
                  <a:buClr>
                    <a:schemeClr val="tx1">
                      <a:lumMod val="50000"/>
                      <a:lumOff val="50000"/>
                    </a:schemeClr>
                  </a:buClr>
                  <a:buFont typeface="Courier New"/>
                  <a:buChar char="o"/>
                </a:pPr>
                <a:endParaRPr lang="en-GB" sz="2400" dirty="0"/>
              </a:p>
              <a:p>
                <a:pPr marL="0" indent="-440868">
                  <a:buClr>
                    <a:schemeClr val="tx1">
                      <a:lumMod val="50000"/>
                      <a:lumOff val="50000"/>
                    </a:schemeClr>
                  </a:buClr>
                  <a:buFont typeface="Courier New"/>
                  <a:buChar char="o"/>
                </a:pPr>
                <a:r>
                  <a:rPr lang="en-GB" sz="2400" dirty="0" err="1" smtClean="0"/>
                  <a:t>Gourneyras</a:t>
                </a:r>
                <a:endParaRPr lang="en-GB" sz="2400" dirty="0" smtClean="0"/>
              </a:p>
              <a:p>
                <a:pPr marL="0" indent="-440868">
                  <a:buClr>
                    <a:schemeClr val="tx1">
                      <a:lumMod val="50000"/>
                      <a:lumOff val="50000"/>
                    </a:schemeClr>
                  </a:buClr>
                  <a:buFont typeface="Courier New"/>
                  <a:buChar char="o"/>
                </a:pPr>
                <a:endParaRPr lang="en-GB" sz="2400" dirty="0"/>
              </a:p>
              <a:p>
                <a:pPr marL="0" indent="-440868">
                  <a:buClr>
                    <a:schemeClr val="tx1">
                      <a:lumMod val="50000"/>
                      <a:lumOff val="50000"/>
                    </a:schemeClr>
                  </a:buClr>
                  <a:buFont typeface="Courier New"/>
                  <a:buChar char="o"/>
                </a:pPr>
                <a:endParaRPr lang="en-GB" sz="2400" dirty="0" smtClean="0"/>
              </a:p>
              <a:p>
                <a:pPr marL="0" indent="-440868">
                  <a:buClr>
                    <a:schemeClr val="tx1">
                      <a:lumMod val="50000"/>
                      <a:lumOff val="50000"/>
                    </a:schemeClr>
                  </a:buClr>
                  <a:buFont typeface="Courier New"/>
                  <a:buChar char="o"/>
                </a:pPr>
                <a:endParaRPr lang="en-GB" sz="2400" dirty="0"/>
              </a:p>
              <a:p>
                <a:pPr marL="0" indent="-440868">
                  <a:buClr>
                    <a:schemeClr val="tx1">
                      <a:lumMod val="50000"/>
                      <a:lumOff val="50000"/>
                    </a:schemeClr>
                  </a:buClr>
                  <a:buFont typeface="Courier New"/>
                  <a:buChar char="o"/>
                </a:pPr>
                <a:endParaRPr lang="en-GB" sz="2400" dirty="0" smtClean="0"/>
              </a:p>
              <a:p>
                <a:pPr marL="0" indent="-440868">
                  <a:buClr>
                    <a:schemeClr val="tx1">
                      <a:lumMod val="50000"/>
                      <a:lumOff val="50000"/>
                    </a:schemeClr>
                  </a:buClr>
                  <a:buFont typeface="Courier New"/>
                  <a:buChar char="o"/>
                </a:pPr>
                <a:endParaRPr lang="en-GB" sz="1800" dirty="0"/>
              </a:p>
              <a:p>
                <a:pPr marL="0" indent="-440868">
                  <a:buClr>
                    <a:schemeClr val="tx1">
                      <a:lumMod val="50000"/>
                      <a:lumOff val="50000"/>
                    </a:schemeClr>
                  </a:buClr>
                  <a:buFont typeface="Courier New"/>
                  <a:buChar char="o"/>
                </a:pPr>
                <a:endParaRPr lang="en-GB" sz="2400" dirty="0" smtClean="0"/>
              </a:p>
              <a:p>
                <a:pPr marL="0" indent="-440868">
                  <a:buClr>
                    <a:schemeClr val="tx1">
                      <a:lumMod val="50000"/>
                      <a:lumOff val="50000"/>
                    </a:schemeClr>
                  </a:buClr>
                  <a:buFont typeface="Courier New"/>
                  <a:buChar char="o"/>
                </a:pPr>
                <a:r>
                  <a:rPr lang="en-GB" sz="2400" dirty="0" err="1" smtClean="0"/>
                  <a:t>Durzon</a:t>
                </a:r>
                <a:r>
                  <a:rPr lang="en-GB" sz="2400" dirty="0" smtClean="0"/>
                  <a:t>, Nant, 24/06/2018</a:t>
                </a:r>
              </a:p>
            </p:txBody>
          </p:sp>
          <p:grpSp>
            <p:nvGrpSpPr>
              <p:cNvPr id="275" name="Grouper 274"/>
              <p:cNvGrpSpPr/>
              <p:nvPr/>
            </p:nvGrpSpPr>
            <p:grpSpPr>
              <a:xfrm>
                <a:off x="904489" y="2252290"/>
                <a:ext cx="6429375" cy="51499"/>
                <a:chOff x="2152650" y="938213"/>
                <a:chExt cx="6429375" cy="51499"/>
              </a:xfrm>
              <a:effectLst/>
            </p:grpSpPr>
            <p:cxnSp>
              <p:nvCxnSpPr>
                <p:cNvPr id="276" name="Connecteur droit 275"/>
                <p:cNvCxnSpPr>
                  <a:cxnSpLocks noChangeShapeType="1"/>
                </p:cNvCxnSpPr>
                <p:nvPr userDrawn="1"/>
              </p:nvCxnSpPr>
              <p:spPr bwMode="auto">
                <a:xfrm rot="10800000" flipV="1">
                  <a:off x="2152650" y="938213"/>
                  <a:ext cx="6429375" cy="9525"/>
                </a:xfrm>
                <a:prstGeom prst="line">
                  <a:avLst/>
                </a:prstGeom>
                <a:noFill/>
                <a:ln w="15875" cap="rnd">
                  <a:solidFill>
                    <a:srgbClr val="F88631"/>
                  </a:solidFill>
                  <a:round/>
                  <a:headEnd/>
                  <a:tailEnd/>
                </a:ln>
                <a:effectLst>
                  <a:outerShdw blurRad="63500" dist="50800" dir="5400000" algn="ctr" rotWithShape="0">
                    <a:srgbClr val="000000">
                      <a:alpha val="75000"/>
                    </a:srgbClr>
                  </a:outerShdw>
                </a:effectLst>
              </p:spPr>
            </p:cxnSp>
            <p:cxnSp>
              <p:nvCxnSpPr>
                <p:cNvPr id="277" name="Connecteur droit 276"/>
                <p:cNvCxnSpPr>
                  <a:cxnSpLocks noChangeShapeType="1"/>
                </p:cNvCxnSpPr>
                <p:nvPr userDrawn="1"/>
              </p:nvCxnSpPr>
              <p:spPr bwMode="auto">
                <a:xfrm rot="10800000">
                  <a:off x="2152650" y="988124"/>
                  <a:ext cx="6429375" cy="1588"/>
                </a:xfrm>
                <a:prstGeom prst="line">
                  <a:avLst/>
                </a:prstGeom>
                <a:noFill/>
                <a:ln w="15875" cap="rnd">
                  <a:solidFill>
                    <a:srgbClr val="C00000"/>
                  </a:solidFill>
                  <a:round/>
                  <a:headEnd/>
                  <a:tailEnd/>
                </a:ln>
                <a:effectLst>
                  <a:outerShdw blurRad="63500" dist="50800" dir="5400000" algn="ctr" rotWithShape="0">
                    <a:srgbClr val="000000">
                      <a:alpha val="75000"/>
                    </a:srgbClr>
                  </a:outerShdw>
                </a:effectLst>
              </p:spPr>
            </p:cxnSp>
          </p:grpSp>
        </p:grpSp>
        <p:pic>
          <p:nvPicPr>
            <p:cNvPr id="280" name="Image 279" descr="photo_jack_12.png"/>
            <p:cNvPicPr>
              <a:picLocks noChangeAspect="1"/>
            </p:cNvPicPr>
            <p:nvPr/>
          </p:nvPicPr>
          <p:blipFill rotWithShape="1"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95" t="23142" r="21030" b="14830"/>
            <a:stretch/>
          </p:blipFill>
          <p:spPr>
            <a:xfrm>
              <a:off x="19376076" y="20887148"/>
              <a:ext cx="2353252" cy="3440091"/>
            </a:xfrm>
            <a:prstGeom prst="rect">
              <a:avLst/>
            </a:prstGeom>
          </p:spPr>
        </p:pic>
        <p:pic>
          <p:nvPicPr>
            <p:cNvPr id="281" name="Image 280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17678353" y="26325418"/>
              <a:ext cx="4416326" cy="2899608"/>
            </a:xfrm>
            <a:prstGeom prst="rect">
              <a:avLst/>
            </a:prstGeom>
          </p:spPr>
        </p:pic>
        <p:pic>
          <p:nvPicPr>
            <p:cNvPr id="282" name="Image 281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15357201" y="25030423"/>
              <a:ext cx="2626727" cy="3538041"/>
            </a:xfrm>
            <a:prstGeom prst="rect">
              <a:avLst/>
            </a:prstGeom>
          </p:spPr>
        </p:pic>
        <p:sp>
          <p:nvSpPr>
            <p:cNvPr id="283" name="ZoneTexte 282"/>
            <p:cNvSpPr txBox="1"/>
            <p:nvPr/>
          </p:nvSpPr>
          <p:spPr>
            <a:xfrm>
              <a:off x="15424635" y="25082167"/>
              <a:ext cx="7673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rgbClr val="FFFFFF"/>
                  </a:solidFill>
                </a:rPr>
                <a:t>Ulysse</a:t>
              </a:r>
              <a:endParaRPr lang="fr-FR" sz="1600" dirty="0">
                <a:solidFill>
                  <a:srgbClr val="FFFFFF"/>
                </a:solidFill>
              </a:endParaRPr>
            </a:p>
          </p:txBody>
        </p:sp>
        <p:sp>
          <p:nvSpPr>
            <p:cNvPr id="284" name="ZoneTexte 283"/>
            <p:cNvSpPr txBox="1"/>
            <p:nvPr/>
          </p:nvSpPr>
          <p:spPr>
            <a:xfrm>
              <a:off x="21015985" y="26799444"/>
              <a:ext cx="10655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 smtClean="0">
                  <a:solidFill>
                    <a:srgbClr val="FFFFFF"/>
                  </a:solidFill>
                </a:rPr>
                <a:t>NavScoot</a:t>
              </a:r>
              <a:endParaRPr lang="fr-FR" sz="1600" dirty="0">
                <a:solidFill>
                  <a:srgbClr val="FFFFFF"/>
                </a:solidFill>
              </a:endParaRPr>
            </a:p>
          </p:txBody>
        </p:sp>
        <p:pic>
          <p:nvPicPr>
            <p:cNvPr id="285" name="Image 284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18455666" y="24674067"/>
              <a:ext cx="3273662" cy="2113703"/>
            </a:xfrm>
            <a:prstGeom prst="rect">
              <a:avLst/>
            </a:prstGeom>
          </p:spPr>
        </p:pic>
        <p:sp>
          <p:nvSpPr>
            <p:cNvPr id="286" name="ZoneTexte 285"/>
            <p:cNvSpPr txBox="1"/>
            <p:nvPr/>
          </p:nvSpPr>
          <p:spPr>
            <a:xfrm>
              <a:off x="20227168" y="24700282"/>
              <a:ext cx="1502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 smtClean="0">
                  <a:solidFill>
                    <a:srgbClr val="FFFFFF"/>
                  </a:solidFill>
                </a:rPr>
                <a:t>HammerHead</a:t>
              </a:r>
              <a:endParaRPr lang="fr-FR" sz="1600" dirty="0">
                <a:solidFill>
                  <a:srgbClr val="FFFFFF"/>
                </a:solidFill>
              </a:endParaRPr>
            </a:p>
          </p:txBody>
        </p:sp>
        <p:grpSp>
          <p:nvGrpSpPr>
            <p:cNvPr id="301" name="Grouper 300"/>
            <p:cNvGrpSpPr/>
            <p:nvPr/>
          </p:nvGrpSpPr>
          <p:grpSpPr>
            <a:xfrm>
              <a:off x="15312522" y="30038371"/>
              <a:ext cx="2311309" cy="1891324"/>
              <a:chOff x="-4366683" y="92603"/>
              <a:chExt cx="6578600" cy="5383213"/>
            </a:xfrm>
          </p:grpSpPr>
          <p:pic>
            <p:nvPicPr>
              <p:cNvPr id="302" name="Image 301"/>
              <p:cNvPicPr>
                <a:picLocks noChangeAspect="1"/>
              </p:cNvPicPr>
              <p:nvPr/>
            </p:nvPicPr>
            <p:blipFill rotWithShape="1">
              <a:blip r:embed="rId42"/>
              <a:srcRect l="7378" r="984"/>
              <a:stretch/>
            </p:blipFill>
            <p:spPr>
              <a:xfrm>
                <a:off x="-4360334" y="92603"/>
                <a:ext cx="6572251" cy="5378981"/>
              </a:xfrm>
              <a:prstGeom prst="rect">
                <a:avLst/>
              </a:prstGeom>
            </p:spPr>
          </p:pic>
          <p:grpSp>
            <p:nvGrpSpPr>
              <p:cNvPr id="303" name="Grouper 302"/>
              <p:cNvGrpSpPr/>
              <p:nvPr/>
            </p:nvGrpSpPr>
            <p:grpSpPr>
              <a:xfrm>
                <a:off x="-4366683" y="92603"/>
                <a:ext cx="6561667" cy="5383213"/>
                <a:chOff x="2988733" y="1500187"/>
                <a:chExt cx="6561667" cy="5383213"/>
              </a:xfrm>
            </p:grpSpPr>
            <p:pic>
              <p:nvPicPr>
                <p:cNvPr id="304" name="Image 303"/>
                <p:cNvPicPr>
                  <a:picLocks noChangeAspect="1"/>
                </p:cNvPicPr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050694" y="1587149"/>
                  <a:ext cx="1319170" cy="1221666"/>
                </a:xfrm>
                <a:prstGeom prst="rect">
                  <a:avLst/>
                </a:prstGeom>
              </p:spPr>
            </p:pic>
            <p:grpSp>
              <p:nvGrpSpPr>
                <p:cNvPr id="305" name="Grouper 304"/>
                <p:cNvGrpSpPr/>
                <p:nvPr/>
              </p:nvGrpSpPr>
              <p:grpSpPr>
                <a:xfrm>
                  <a:off x="2988733" y="6322483"/>
                  <a:ext cx="6561667" cy="560917"/>
                  <a:chOff x="2836333" y="6170083"/>
                  <a:chExt cx="6561667" cy="560917"/>
                </a:xfrm>
              </p:grpSpPr>
              <p:sp>
                <p:nvSpPr>
                  <p:cNvPr id="309" name="Rectangle 308"/>
                  <p:cNvSpPr/>
                  <p:nvPr/>
                </p:nvSpPr>
                <p:spPr>
                  <a:xfrm>
                    <a:off x="2836333" y="6170083"/>
                    <a:ext cx="6561667" cy="56091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700"/>
                  </a:p>
                </p:txBody>
              </p:sp>
              <p:pic>
                <p:nvPicPr>
                  <p:cNvPr id="310" name="Picture 2" descr="C:\Users\creuze\Desktop\Logo3.png"/>
                  <p:cNvPicPr>
                    <a:picLocks noChangeAspect="1" noChangeArrowheads="1"/>
                  </p:cNvPicPr>
                  <p:nvPr/>
                </p:nvPicPr>
                <p:blipFill>
                  <a:blip r:embed="rId4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746506" y="6292375"/>
                    <a:ext cx="788827" cy="286290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11" name="Picture 2" descr="X:\2015_02_CORSAIRE\COMMUNICATION\LOGOS\Logos UM\PACK COMPOSANTES\LOGO UM\LOGO BUREAUTIQUE\JPG\LOGO_original_RVB_grand.jpg"/>
                  <p:cNvPicPr>
                    <a:picLocks noChangeAspect="1" noChangeArrowheads="1"/>
                  </p:cNvPicPr>
                  <p:nvPr/>
                </p:nvPicPr>
                <p:blipFill>
                  <a:blip r:embed="rId4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720354" y="6222999"/>
                    <a:ext cx="412769" cy="412769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12" name="Image 311"/>
                  <p:cNvPicPr>
                    <a:picLocks noChangeAspect="1"/>
                  </p:cNvPicPr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5983661" y="6287251"/>
                    <a:ext cx="398089" cy="322948"/>
                  </a:xfrm>
                  <a:prstGeom prst="rect">
                    <a:avLst/>
                  </a:prstGeom>
                </p:spPr>
              </p:pic>
              <p:pic>
                <p:nvPicPr>
                  <p:cNvPr id="313" name="Image 312"/>
                  <p:cNvPicPr>
                    <a:picLocks noChangeAspect="1"/>
                  </p:cNvPicPr>
                  <p:nvPr/>
                </p:nvPicPr>
                <p:blipFill>
                  <a:blip r:embed="rId47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4679364" y="6264408"/>
                    <a:ext cx="866303" cy="318425"/>
                  </a:xfrm>
                  <a:prstGeom prst="rect">
                    <a:avLst/>
                  </a:prstGeom>
                </p:spPr>
              </p:pic>
              <p:pic>
                <p:nvPicPr>
                  <p:cNvPr id="314" name="Image 313"/>
                  <p:cNvPicPr>
                    <a:picLocks noChangeAspect="1"/>
                  </p:cNvPicPr>
                  <p:nvPr/>
                </p:nvPicPr>
                <p:blipFill>
                  <a:blip r:embed="rId48">
                    <a:clrChange>
                      <a:clrFrom>
                        <a:srgbClr val="FEFEFE"/>
                      </a:clrFrom>
                      <a:clrTo>
                        <a:srgbClr val="FEFEFE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3489032" y="6250961"/>
                    <a:ext cx="659635" cy="387226"/>
                  </a:xfrm>
                  <a:prstGeom prst="rect">
                    <a:avLst/>
                  </a:prstGeom>
                </p:spPr>
              </p:pic>
              <p:pic>
                <p:nvPicPr>
                  <p:cNvPr id="315" name="Image 314"/>
                  <p:cNvPicPr>
                    <a:picLocks noChangeAspect="1"/>
                  </p:cNvPicPr>
                  <p:nvPr/>
                </p:nvPicPr>
                <p:blipFill rotWithShape="1">
                  <a:blip r:embed="rId49"/>
                  <a:srcRect r="70139"/>
                  <a:stretch/>
                </p:blipFill>
                <p:spPr>
                  <a:xfrm>
                    <a:off x="8276166" y="6318249"/>
                    <a:ext cx="1021805" cy="30758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06" name="ZoneTexte 305"/>
                <p:cNvSpPr txBox="1"/>
                <p:nvPr/>
              </p:nvSpPr>
              <p:spPr>
                <a:xfrm>
                  <a:off x="7788058" y="2805280"/>
                  <a:ext cx="1583076" cy="4502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700" dirty="0" err="1" smtClean="0">
                      <a:solidFill>
                        <a:schemeClr val="bg1"/>
                      </a:solidFill>
                    </a:rPr>
                    <a:t>Labex</a:t>
                  </a:r>
                  <a:r>
                    <a:rPr lang="fr-FR" sz="700" dirty="0" smtClean="0">
                      <a:solidFill>
                        <a:schemeClr val="bg1"/>
                      </a:solidFill>
                    </a:rPr>
                    <a:t> NUMEV</a:t>
                  </a:r>
                  <a:endParaRPr lang="fr-FR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7" name="ZoneTexte 306"/>
                <p:cNvSpPr txBox="1"/>
                <p:nvPr/>
              </p:nvSpPr>
              <p:spPr>
                <a:xfrm>
                  <a:off x="2995081" y="1500187"/>
                  <a:ext cx="2717658" cy="6233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 smtClean="0">
                      <a:solidFill>
                        <a:srgbClr val="FFFFFF"/>
                      </a:solidFill>
                    </a:rPr>
                    <a:t>ALEYIN PROJECT</a:t>
                  </a:r>
                  <a:endParaRPr lang="fr-FR" sz="12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8" name="ZoneTexte 307"/>
                <p:cNvSpPr txBox="1"/>
                <p:nvPr/>
              </p:nvSpPr>
              <p:spPr>
                <a:xfrm>
                  <a:off x="3380317" y="5862393"/>
                  <a:ext cx="5990168" cy="5256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600" dirty="0" err="1" smtClean="0"/>
                    <a:t>Gourneyras</a:t>
                  </a:r>
                  <a:r>
                    <a:rPr lang="fr-FR" sz="600" dirty="0" smtClean="0"/>
                    <a:t>, </a:t>
                  </a:r>
                  <a:r>
                    <a:rPr lang="ru-RU" sz="600" dirty="0"/>
                    <a:t>43°51'36.5"N 3°</a:t>
                  </a:r>
                  <a:r>
                    <a:rPr lang="ru-RU" sz="600" dirty="0" smtClean="0"/>
                    <a:t>31'38.6</a:t>
                  </a:r>
                  <a:r>
                    <a:rPr lang="ru-RU" sz="600" dirty="0"/>
                    <a:t>"</a:t>
                  </a:r>
                  <a:r>
                    <a:rPr lang="ru-RU" sz="600" dirty="0" smtClean="0"/>
                    <a:t>E</a:t>
                  </a:r>
                  <a:r>
                    <a:rPr lang="fr-FR" sz="600" dirty="0" smtClean="0"/>
                    <a:t>, 11-14/07/2016</a:t>
                  </a:r>
                  <a:endParaRPr lang="fr-FR" sz="600" dirty="0"/>
                </a:p>
              </p:txBody>
            </p:sp>
          </p:grpSp>
        </p:grpSp>
        <p:grpSp>
          <p:nvGrpSpPr>
            <p:cNvPr id="287" name="Grouper 286"/>
            <p:cNvGrpSpPr/>
            <p:nvPr/>
          </p:nvGrpSpPr>
          <p:grpSpPr>
            <a:xfrm>
              <a:off x="17699940" y="30035674"/>
              <a:ext cx="2421721" cy="1900859"/>
              <a:chOff x="2815165" y="1365250"/>
              <a:chExt cx="6763557" cy="5392762"/>
            </a:xfrm>
          </p:grpSpPr>
          <p:pic>
            <p:nvPicPr>
              <p:cNvPr id="288" name="Image 287"/>
              <p:cNvPicPr>
                <a:picLocks noChangeAspect="1"/>
              </p:cNvPicPr>
              <p:nvPr/>
            </p:nvPicPr>
            <p:blipFill rotWithShape="1">
              <a:blip r:embed="rId50"/>
              <a:srcRect l="19020"/>
              <a:stretch/>
            </p:blipFill>
            <p:spPr>
              <a:xfrm>
                <a:off x="2815165" y="1365250"/>
                <a:ext cx="6593418" cy="5392762"/>
              </a:xfrm>
              <a:prstGeom prst="rect">
                <a:avLst/>
              </a:prstGeom>
            </p:spPr>
          </p:pic>
          <p:pic>
            <p:nvPicPr>
              <p:cNvPr id="289" name="Image 288"/>
              <p:cNvPicPr>
                <a:picLocks noChangeAspect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950306" y="1434749"/>
                <a:ext cx="1319171" cy="1221667"/>
              </a:xfrm>
              <a:prstGeom prst="rect">
                <a:avLst/>
              </a:prstGeom>
            </p:spPr>
          </p:pic>
          <p:grpSp>
            <p:nvGrpSpPr>
              <p:cNvPr id="290" name="Grouper 289"/>
              <p:cNvGrpSpPr/>
              <p:nvPr/>
            </p:nvGrpSpPr>
            <p:grpSpPr>
              <a:xfrm>
                <a:off x="2836333" y="6170083"/>
                <a:ext cx="6561667" cy="560917"/>
                <a:chOff x="2836333" y="6170083"/>
                <a:chExt cx="6561667" cy="560917"/>
              </a:xfrm>
            </p:grpSpPr>
            <p:sp>
              <p:nvSpPr>
                <p:cNvPr id="294" name="Rectangle 293"/>
                <p:cNvSpPr/>
                <p:nvPr/>
              </p:nvSpPr>
              <p:spPr>
                <a:xfrm>
                  <a:off x="2836333" y="6170083"/>
                  <a:ext cx="6561667" cy="560917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800"/>
                </a:p>
              </p:txBody>
            </p:sp>
            <p:pic>
              <p:nvPicPr>
                <p:cNvPr id="295" name="Picture 2" descr="C:\Users\creuze\Desktop\Logo3.png"/>
                <p:cNvPicPr>
                  <a:picLocks noChangeAspect="1" noChangeArrowheads="1"/>
                </p:cNvPicPr>
                <p:nvPr/>
              </p:nvPicPr>
              <p:blipFill>
                <a:blip r:embed="rId4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6746506" y="6292375"/>
                  <a:ext cx="788827" cy="286290"/>
                </a:xfrm>
                <a:prstGeom prst="rect">
                  <a:avLst/>
                </a:prstGeom>
                <a:noFill/>
              </p:spPr>
            </p:pic>
            <p:pic>
              <p:nvPicPr>
                <p:cNvPr id="296" name="Picture 2" descr="X:\2015_02_CORSAIRE\COMMUNICATION\LOGOS\Logos UM\PACK COMPOSANTES\LOGO UM\LOGO BUREAUTIQUE\JPG\LOGO_original_RVB_grand.jpg"/>
                <p:cNvPicPr>
                  <a:picLocks noChangeAspect="1" noChangeArrowheads="1"/>
                </p:cNvPicPr>
                <p:nvPr/>
              </p:nvPicPr>
              <p:blipFill>
                <a:blip r:embed="rId4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7720354" y="6222999"/>
                  <a:ext cx="412769" cy="412769"/>
                </a:xfrm>
                <a:prstGeom prst="rect">
                  <a:avLst/>
                </a:prstGeom>
                <a:noFill/>
              </p:spPr>
            </p:pic>
            <p:pic>
              <p:nvPicPr>
                <p:cNvPr id="297" name="Image 296"/>
                <p:cNvPicPr>
                  <a:picLocks noChangeAspect="1"/>
                </p:cNvPicPr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983661" y="6287251"/>
                  <a:ext cx="398089" cy="322948"/>
                </a:xfrm>
                <a:prstGeom prst="rect">
                  <a:avLst/>
                </a:prstGeom>
              </p:spPr>
            </p:pic>
            <p:pic>
              <p:nvPicPr>
                <p:cNvPr id="298" name="Image 297"/>
                <p:cNvPicPr>
                  <a:picLocks noChangeAspect="1"/>
                </p:cNvPicPr>
                <p:nvPr/>
              </p:nvPicPr>
              <p:blipFill>
                <a:blip r:embed="rId4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679364" y="6264408"/>
                  <a:ext cx="866303" cy="318425"/>
                </a:xfrm>
                <a:prstGeom prst="rect">
                  <a:avLst/>
                </a:prstGeom>
              </p:spPr>
            </p:pic>
            <p:pic>
              <p:nvPicPr>
                <p:cNvPr id="299" name="Image 298"/>
                <p:cNvPicPr>
                  <a:picLocks noChangeAspect="1"/>
                </p:cNvPicPr>
                <p:nvPr/>
              </p:nvPicPr>
              <p:blipFill>
                <a:blip r:embed="rId48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489032" y="6250961"/>
                  <a:ext cx="659635" cy="387226"/>
                </a:xfrm>
                <a:prstGeom prst="rect">
                  <a:avLst/>
                </a:prstGeom>
              </p:spPr>
            </p:pic>
            <p:pic>
              <p:nvPicPr>
                <p:cNvPr id="300" name="Image 299"/>
                <p:cNvPicPr>
                  <a:picLocks noChangeAspect="1"/>
                </p:cNvPicPr>
                <p:nvPr/>
              </p:nvPicPr>
              <p:blipFill rotWithShape="1">
                <a:blip r:embed="rId49"/>
                <a:srcRect r="70139"/>
                <a:stretch/>
              </p:blipFill>
              <p:spPr>
                <a:xfrm>
                  <a:off x="8276166" y="6318249"/>
                  <a:ext cx="1021805" cy="307583"/>
                </a:xfrm>
                <a:prstGeom prst="rect">
                  <a:avLst/>
                </a:prstGeom>
              </p:spPr>
            </p:pic>
          </p:grpSp>
          <p:sp>
            <p:nvSpPr>
              <p:cNvPr id="291" name="ZoneTexte 290"/>
              <p:cNvSpPr txBox="1"/>
              <p:nvPr/>
            </p:nvSpPr>
            <p:spPr>
              <a:xfrm>
                <a:off x="7570030" y="2677584"/>
                <a:ext cx="2008692" cy="580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00" dirty="0" err="1" smtClean="0">
                    <a:solidFill>
                      <a:schemeClr val="bg1"/>
                    </a:solidFill>
                  </a:rPr>
                  <a:t>Labex</a:t>
                </a:r>
                <a:r>
                  <a:rPr lang="fr-FR" sz="700" dirty="0" smtClean="0">
                    <a:solidFill>
                      <a:schemeClr val="bg1"/>
                    </a:solidFill>
                  </a:rPr>
                  <a:t> NUMEV</a:t>
                </a:r>
                <a:endParaRPr lang="fr-FR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3" name="ZoneTexte 292"/>
              <p:cNvSpPr txBox="1"/>
              <p:nvPr/>
            </p:nvSpPr>
            <p:spPr>
              <a:xfrm>
                <a:off x="3227918" y="5693833"/>
                <a:ext cx="5990168" cy="535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600" dirty="0" err="1" smtClean="0">
                    <a:solidFill>
                      <a:srgbClr val="FFFFFF"/>
                    </a:solidFill>
                  </a:rPr>
                  <a:t>Gourneyras</a:t>
                </a:r>
                <a:r>
                  <a:rPr lang="fr-FR" sz="600" dirty="0" smtClean="0">
                    <a:solidFill>
                      <a:srgbClr val="FFFFFF"/>
                    </a:solidFill>
                  </a:rPr>
                  <a:t>, </a:t>
                </a:r>
                <a:r>
                  <a:rPr lang="ru-RU" sz="600" dirty="0">
                    <a:solidFill>
                      <a:srgbClr val="FFFFFF"/>
                    </a:solidFill>
                  </a:rPr>
                  <a:t>43°51'36.5"N 3°</a:t>
                </a:r>
                <a:r>
                  <a:rPr lang="ru-RU" sz="600" dirty="0" smtClean="0">
                    <a:solidFill>
                      <a:srgbClr val="FFFFFF"/>
                    </a:solidFill>
                  </a:rPr>
                  <a:t>31'38.6</a:t>
                </a:r>
                <a:r>
                  <a:rPr lang="ru-RU" sz="600" dirty="0">
                    <a:solidFill>
                      <a:srgbClr val="FFFFFF"/>
                    </a:solidFill>
                  </a:rPr>
                  <a:t>"</a:t>
                </a:r>
                <a:r>
                  <a:rPr lang="ru-RU" sz="600" dirty="0" smtClean="0">
                    <a:solidFill>
                      <a:srgbClr val="FFFFFF"/>
                    </a:solidFill>
                  </a:rPr>
                  <a:t>E</a:t>
                </a:r>
                <a:r>
                  <a:rPr lang="fr-FR" sz="600" dirty="0" smtClean="0">
                    <a:solidFill>
                      <a:srgbClr val="FFFFFF"/>
                    </a:solidFill>
                  </a:rPr>
                  <a:t>, 21/01/2017</a:t>
                </a:r>
                <a:endParaRPr lang="fr-FR" sz="6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46" name="ZoneTexte 345"/>
            <p:cNvSpPr txBox="1"/>
            <p:nvPr/>
          </p:nvSpPr>
          <p:spPr>
            <a:xfrm>
              <a:off x="17717251" y="30043898"/>
              <a:ext cx="12076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ALEYIN</a:t>
              </a:r>
              <a:r>
                <a:rPr lang="fr-FR" sz="1200" dirty="0" smtClean="0">
                  <a:solidFill>
                    <a:srgbClr val="FFFFFF"/>
                  </a:solidFill>
                </a:rPr>
                <a:t> PROJECT</a:t>
              </a:r>
              <a:endParaRPr lang="fr-FR" sz="1200" dirty="0">
                <a:solidFill>
                  <a:srgbClr val="FFFFFF"/>
                </a:solidFill>
              </a:endParaRPr>
            </a:p>
          </p:txBody>
        </p:sp>
        <p:grpSp>
          <p:nvGrpSpPr>
            <p:cNvPr id="369" name="Grouper 368"/>
            <p:cNvGrpSpPr/>
            <p:nvPr/>
          </p:nvGrpSpPr>
          <p:grpSpPr>
            <a:xfrm>
              <a:off x="20169846" y="30035674"/>
              <a:ext cx="2391868" cy="1902800"/>
              <a:chOff x="17777978" y="32334242"/>
              <a:chExt cx="2391868" cy="1902800"/>
            </a:xfrm>
          </p:grpSpPr>
          <p:grpSp>
            <p:nvGrpSpPr>
              <p:cNvPr id="348" name="Grouper 347"/>
              <p:cNvGrpSpPr/>
              <p:nvPr/>
            </p:nvGrpSpPr>
            <p:grpSpPr>
              <a:xfrm>
                <a:off x="17777978" y="32334242"/>
                <a:ext cx="2391868" cy="1902800"/>
                <a:chOff x="1137626" y="804021"/>
                <a:chExt cx="6772259" cy="5387528"/>
              </a:xfrm>
            </p:grpSpPr>
            <p:grpSp>
              <p:nvGrpSpPr>
                <p:cNvPr id="349" name="Grouper 348"/>
                <p:cNvGrpSpPr/>
                <p:nvPr/>
              </p:nvGrpSpPr>
              <p:grpSpPr>
                <a:xfrm>
                  <a:off x="1150855" y="833477"/>
                  <a:ext cx="6600876" cy="4802426"/>
                  <a:chOff x="1177311" y="833477"/>
                  <a:chExt cx="6600876" cy="4802426"/>
                </a:xfrm>
              </p:grpSpPr>
              <p:pic>
                <p:nvPicPr>
                  <p:cNvPr id="363" name="Image 362" descr="DSC_0294.JPG"/>
                  <p:cNvPicPr>
                    <a:picLocks noChangeAspect="1"/>
                  </p:cNvPicPr>
                  <p:nvPr/>
                </p:nvPicPr>
                <p:blipFill rotWithShape="1">
                  <a:blip r:embed="rId5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-2202" t="-1894" r="5345" b="1894"/>
                  <a:stretch/>
                </p:blipFill>
                <p:spPr>
                  <a:xfrm>
                    <a:off x="3677441" y="1463330"/>
                    <a:ext cx="4074290" cy="2793918"/>
                  </a:xfrm>
                  <a:prstGeom prst="rect">
                    <a:avLst/>
                  </a:prstGeom>
                </p:spPr>
              </p:pic>
              <p:pic>
                <p:nvPicPr>
                  <p:cNvPr id="364" name="Image 363" descr="DSC_0223.JPG"/>
                  <p:cNvPicPr>
                    <a:picLocks noChangeAspect="1"/>
                  </p:cNvPicPr>
                  <p:nvPr/>
                </p:nvPicPr>
                <p:blipFill rotWithShape="1">
                  <a:blip r:embed="rId5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099" r="18471"/>
                  <a:stretch/>
                </p:blipFill>
                <p:spPr>
                  <a:xfrm rot="5400000">
                    <a:off x="1237979" y="773713"/>
                    <a:ext cx="2538432" cy="2657971"/>
                  </a:xfrm>
                  <a:prstGeom prst="rect">
                    <a:avLst/>
                  </a:prstGeom>
                </p:spPr>
              </p:pic>
              <p:pic>
                <p:nvPicPr>
                  <p:cNvPr id="365" name="Image 364" descr="20180624_110504.jpg"/>
                  <p:cNvPicPr>
                    <a:picLocks noChangeAspect="1"/>
                  </p:cNvPicPr>
                  <p:nvPr/>
                </p:nvPicPr>
                <p:blipFill rotWithShape="1">
                  <a:blip r:embed="rId5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0471"/>
                  <a:stretch/>
                </p:blipFill>
                <p:spPr>
                  <a:xfrm>
                    <a:off x="1177311" y="3360370"/>
                    <a:ext cx="3369190" cy="2262297"/>
                  </a:xfrm>
                  <a:prstGeom prst="rect">
                    <a:avLst/>
                  </a:prstGeom>
                </p:spPr>
              </p:pic>
              <p:pic>
                <p:nvPicPr>
                  <p:cNvPr id="366" name="Image 365" descr="20180624_161907.jpg"/>
                  <p:cNvPicPr>
                    <a:picLocks noChangeAspect="1"/>
                  </p:cNvPicPr>
                  <p:nvPr/>
                </p:nvPicPr>
                <p:blipFill rotWithShape="1">
                  <a:blip r:embed="rId5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320" b="18018"/>
                  <a:stretch/>
                </p:blipFill>
                <p:spPr>
                  <a:xfrm>
                    <a:off x="4510820" y="3757271"/>
                    <a:ext cx="3267367" cy="1878632"/>
                  </a:xfrm>
                  <a:prstGeom prst="rect">
                    <a:avLst/>
                  </a:prstGeom>
                </p:spPr>
              </p:pic>
              <p:pic>
                <p:nvPicPr>
                  <p:cNvPr id="367" name="Image 366"/>
                  <p:cNvPicPr>
                    <a:picLocks noChangeAspect="1"/>
                  </p:cNvPicPr>
                  <p:nvPr/>
                </p:nvPicPr>
                <p:blipFill rotWithShape="1">
                  <a:blip r:embed="rId55"/>
                  <a:srcRect t="13073"/>
                  <a:stretch/>
                </p:blipFill>
                <p:spPr>
                  <a:xfrm>
                    <a:off x="3637758" y="833477"/>
                    <a:ext cx="4108116" cy="199737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50" name="ZoneTexte 349"/>
                <p:cNvSpPr txBox="1"/>
                <p:nvPr/>
              </p:nvSpPr>
              <p:spPr>
                <a:xfrm>
                  <a:off x="1346989" y="5175654"/>
                  <a:ext cx="5990167" cy="5228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600" dirty="0" err="1" smtClean="0">
                      <a:solidFill>
                        <a:schemeClr val="bg1"/>
                      </a:solidFill>
                    </a:rPr>
                    <a:t>Durzon</a:t>
                  </a:r>
                  <a:r>
                    <a:rPr lang="fr-FR" sz="600" dirty="0" smtClean="0">
                      <a:solidFill>
                        <a:schemeClr val="bg1"/>
                      </a:solidFill>
                    </a:rPr>
                    <a:t>, </a:t>
                  </a:r>
                  <a:r>
                    <a:rPr lang="fr-FR" sz="600" dirty="0" smtClean="0">
                      <a:solidFill>
                        <a:srgbClr val="000000"/>
                      </a:solidFill>
                    </a:rPr>
                    <a:t>44</a:t>
                  </a:r>
                  <a:r>
                    <a:rPr lang="fr-FR" sz="600" dirty="0" smtClean="0">
                      <a:solidFill>
                        <a:schemeClr val="bg1"/>
                      </a:solidFill>
                    </a:rPr>
                    <a:t>.010185 </a:t>
                  </a:r>
                  <a:r>
                    <a:rPr lang="ru-RU" sz="600" dirty="0" err="1" smtClean="0">
                      <a:solidFill>
                        <a:schemeClr val="bg1"/>
                      </a:solidFill>
                    </a:rPr>
                    <a:t>N</a:t>
                  </a:r>
                  <a:r>
                    <a:rPr lang="fr-FR" sz="600" dirty="0" smtClean="0">
                      <a:solidFill>
                        <a:schemeClr val="bg1"/>
                      </a:solidFill>
                    </a:rPr>
                    <a:t>,</a:t>
                  </a:r>
                  <a:r>
                    <a:rPr lang="ru-RU" sz="600" dirty="0" smtClean="0">
                      <a:solidFill>
                        <a:schemeClr val="bg1"/>
                      </a:solidFill>
                    </a:rPr>
                    <a:t> </a:t>
                  </a:r>
                  <a:r>
                    <a:rPr lang="fr-FR" sz="600" dirty="0" smtClean="0">
                      <a:solidFill>
                        <a:schemeClr val="bg1"/>
                      </a:solidFill>
                    </a:rPr>
                    <a:t>3</a:t>
                  </a:r>
                  <a:r>
                    <a:rPr lang="fr-FR" sz="600" dirty="0" smtClean="0">
                      <a:solidFill>
                        <a:srgbClr val="000000"/>
                      </a:solidFill>
                    </a:rPr>
                    <a:t>.2</a:t>
                  </a:r>
                  <a:r>
                    <a:rPr lang="fr-FR" sz="600" dirty="0" smtClean="0"/>
                    <a:t>86986</a:t>
                  </a:r>
                  <a:r>
                    <a:rPr lang="fr-FR" sz="600" dirty="0" smtClean="0">
                      <a:solidFill>
                        <a:schemeClr val="bg1"/>
                      </a:solidFill>
                    </a:rPr>
                    <a:t> </a:t>
                  </a:r>
                  <a:r>
                    <a:rPr lang="ru-RU" sz="600" dirty="0" err="1" smtClean="0">
                      <a:solidFill>
                        <a:schemeClr val="bg1"/>
                      </a:solidFill>
                    </a:rPr>
                    <a:t>E</a:t>
                  </a:r>
                  <a:r>
                    <a:rPr lang="fr-FR" sz="600" dirty="0" smtClean="0">
                      <a:solidFill>
                        <a:schemeClr val="bg1"/>
                      </a:solidFill>
                    </a:rPr>
                    <a:t>, 24/07/2018</a:t>
                  </a:r>
                  <a:endParaRPr lang="fr-FR" sz="600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351" name="Image 350"/>
                <p:cNvPicPr>
                  <a:picLocks noChangeAspect="1"/>
                </p:cNvPicPr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406969" y="804021"/>
                  <a:ext cx="1319171" cy="1221667"/>
                </a:xfrm>
                <a:prstGeom prst="rect">
                  <a:avLst/>
                </a:prstGeom>
              </p:spPr>
            </p:pic>
            <p:sp>
              <p:nvSpPr>
                <p:cNvPr id="352" name="ZoneTexte 351"/>
                <p:cNvSpPr txBox="1"/>
                <p:nvPr/>
              </p:nvSpPr>
              <p:spPr>
                <a:xfrm>
                  <a:off x="5918122" y="2033625"/>
                  <a:ext cx="1991763" cy="5664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700" dirty="0" err="1" smtClean="0">
                      <a:solidFill>
                        <a:schemeClr val="bg1"/>
                      </a:solidFill>
                    </a:rPr>
                    <a:t>Labex</a:t>
                  </a:r>
                  <a:r>
                    <a:rPr lang="fr-FR" sz="700" dirty="0" smtClean="0">
                      <a:solidFill>
                        <a:schemeClr val="bg1"/>
                      </a:solidFill>
                    </a:rPr>
                    <a:t> NUMEV</a:t>
                  </a:r>
                  <a:endParaRPr lang="fr-FR" sz="700" dirty="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354" name="Grouper 353"/>
                <p:cNvGrpSpPr/>
                <p:nvPr/>
              </p:nvGrpSpPr>
              <p:grpSpPr>
                <a:xfrm>
                  <a:off x="1169444" y="5648084"/>
                  <a:ext cx="6604011" cy="490544"/>
                  <a:chOff x="1169444" y="5648084"/>
                  <a:chExt cx="6604011" cy="490544"/>
                </a:xfrm>
              </p:grpSpPr>
              <p:pic>
                <p:nvPicPr>
                  <p:cNvPr id="356" name="Picture 2" descr="C:\Users\creuze\Desktop\Logo3.png"/>
                  <p:cNvPicPr>
                    <a:picLocks noChangeAspect="1" noChangeArrowheads="1"/>
                  </p:cNvPicPr>
                  <p:nvPr/>
                </p:nvPicPr>
                <p:blipFill>
                  <a:blip r:embed="rId4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71292" y="5657159"/>
                    <a:ext cx="1067968" cy="387599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57" name="Image 356"/>
                  <p:cNvPicPr>
                    <a:picLocks noChangeAspect="1"/>
                  </p:cNvPicPr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3057212" y="5663851"/>
                    <a:ext cx="514486" cy="417375"/>
                  </a:xfrm>
                  <a:prstGeom prst="rect">
                    <a:avLst/>
                  </a:prstGeom>
                </p:spPr>
              </p:pic>
              <p:pic>
                <p:nvPicPr>
                  <p:cNvPr id="358" name="Image 357"/>
                  <p:cNvPicPr>
                    <a:picLocks noChangeAspect="1"/>
                  </p:cNvPicPr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3737809" y="5708992"/>
                    <a:ext cx="883906" cy="324895"/>
                  </a:xfrm>
                  <a:prstGeom prst="rect">
                    <a:avLst/>
                  </a:prstGeom>
                </p:spPr>
              </p:pic>
              <p:pic>
                <p:nvPicPr>
                  <p:cNvPr id="359" name="Image 358"/>
                  <p:cNvPicPr>
                    <a:picLocks noChangeAspect="1"/>
                  </p:cNvPicPr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4803404" y="5669860"/>
                    <a:ext cx="725989" cy="426178"/>
                  </a:xfrm>
                  <a:prstGeom prst="rect">
                    <a:avLst/>
                  </a:prstGeom>
                </p:spPr>
              </p:pic>
              <p:pic>
                <p:nvPicPr>
                  <p:cNvPr id="360" name="Image 359"/>
                  <p:cNvPicPr>
                    <a:picLocks noChangeAspect="1"/>
                  </p:cNvPicPr>
                  <p:nvPr/>
                </p:nvPicPr>
                <p:blipFill rotWithShape="1">
                  <a:blip r:embed="rId56"/>
                  <a:srcRect b="32096"/>
                  <a:stretch/>
                </p:blipFill>
                <p:spPr>
                  <a:xfrm>
                    <a:off x="1169444" y="5649126"/>
                    <a:ext cx="603972" cy="410124"/>
                  </a:xfrm>
                  <a:prstGeom prst="rect">
                    <a:avLst/>
                  </a:prstGeom>
                </p:spPr>
              </p:pic>
              <p:pic>
                <p:nvPicPr>
                  <p:cNvPr id="361" name="Image 360"/>
                  <p:cNvPicPr>
                    <a:picLocks noChangeAspect="1"/>
                  </p:cNvPicPr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5717428" y="5648084"/>
                    <a:ext cx="674196" cy="490544"/>
                  </a:xfrm>
                  <a:prstGeom prst="rect">
                    <a:avLst/>
                  </a:prstGeom>
                </p:spPr>
              </p:pic>
              <p:pic>
                <p:nvPicPr>
                  <p:cNvPr id="362" name="Image 361"/>
                  <p:cNvPicPr>
                    <a:picLocks noChangeAspect="1"/>
                  </p:cNvPicPr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6529491" y="5738980"/>
                    <a:ext cx="1243964" cy="37318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55" name="Rectangle 354"/>
                <p:cNvSpPr/>
                <p:nvPr/>
              </p:nvSpPr>
              <p:spPr>
                <a:xfrm>
                  <a:off x="1137626" y="833478"/>
                  <a:ext cx="6600877" cy="535807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700"/>
                </a:p>
              </p:txBody>
            </p:sp>
          </p:grpSp>
          <p:sp>
            <p:nvSpPr>
              <p:cNvPr id="368" name="ZoneTexte 367"/>
              <p:cNvSpPr txBox="1"/>
              <p:nvPr/>
            </p:nvSpPr>
            <p:spPr>
              <a:xfrm>
                <a:off x="17777978" y="32344645"/>
                <a:ext cx="954815" cy="2190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>
                    <a:solidFill>
                      <a:srgbClr val="FFFFFF"/>
                    </a:solidFill>
                  </a:rPr>
                  <a:t>ALEYIN PROJECT</a:t>
                </a:r>
                <a:endParaRPr lang="fr-FR" sz="1200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370" name="Image 369"/>
            <p:cNvPicPr>
              <a:picLocks noChangeAspect="1"/>
            </p:cNvPicPr>
            <p:nvPr/>
          </p:nvPicPr>
          <p:blipFill>
            <a:blip r:embed="rId59"/>
            <a:stretch>
              <a:fillRect/>
            </a:stretch>
          </p:blipFill>
          <p:spPr>
            <a:xfrm>
              <a:off x="15541840" y="32590546"/>
              <a:ext cx="2635566" cy="1368006"/>
            </a:xfrm>
            <a:prstGeom prst="rect">
              <a:avLst/>
            </a:prstGeom>
          </p:spPr>
        </p:pic>
        <p:pic>
          <p:nvPicPr>
            <p:cNvPr id="371" name="Image 370"/>
            <p:cNvPicPr>
              <a:picLocks noChangeAspect="1"/>
            </p:cNvPicPr>
            <p:nvPr/>
          </p:nvPicPr>
          <p:blipFill>
            <a:blip r:embed="rId60"/>
            <a:stretch>
              <a:fillRect/>
            </a:stretch>
          </p:blipFill>
          <p:spPr>
            <a:xfrm>
              <a:off x="15541840" y="34126572"/>
              <a:ext cx="2759688" cy="1360679"/>
            </a:xfrm>
            <a:prstGeom prst="rect">
              <a:avLst/>
            </a:prstGeom>
          </p:spPr>
        </p:pic>
        <p:pic>
          <p:nvPicPr>
            <p:cNvPr id="372" name="Image 371"/>
            <p:cNvPicPr>
              <a:picLocks noChangeAspect="1"/>
            </p:cNvPicPr>
            <p:nvPr/>
          </p:nvPicPr>
          <p:blipFill>
            <a:blip r:embed="rId61"/>
            <a:stretch>
              <a:fillRect/>
            </a:stretch>
          </p:blipFill>
          <p:spPr>
            <a:xfrm>
              <a:off x="15541840" y="35512546"/>
              <a:ext cx="2947376" cy="1463400"/>
            </a:xfrm>
            <a:prstGeom prst="rect">
              <a:avLst/>
            </a:prstGeom>
          </p:spPr>
        </p:pic>
        <p:pic>
          <p:nvPicPr>
            <p:cNvPr id="373" name="Image 372"/>
            <p:cNvPicPr>
              <a:picLocks noChangeAspect="1"/>
            </p:cNvPicPr>
            <p:nvPr/>
          </p:nvPicPr>
          <p:blipFill>
            <a:blip r:embed="rId62"/>
            <a:stretch>
              <a:fillRect/>
            </a:stretch>
          </p:blipFill>
          <p:spPr>
            <a:xfrm>
              <a:off x="19163054" y="32371161"/>
              <a:ext cx="1658960" cy="1423170"/>
            </a:xfrm>
            <a:prstGeom prst="rect">
              <a:avLst/>
            </a:prstGeom>
          </p:spPr>
        </p:pic>
        <p:pic>
          <p:nvPicPr>
            <p:cNvPr id="374" name="Image 373"/>
            <p:cNvPicPr>
              <a:picLocks noChangeAspect="1"/>
            </p:cNvPicPr>
            <p:nvPr/>
          </p:nvPicPr>
          <p:blipFill>
            <a:blip r:embed="rId63"/>
            <a:stretch>
              <a:fillRect/>
            </a:stretch>
          </p:blipFill>
          <p:spPr>
            <a:xfrm>
              <a:off x="18507007" y="35247206"/>
              <a:ext cx="3976561" cy="1664607"/>
            </a:xfrm>
            <a:prstGeom prst="rect">
              <a:avLst/>
            </a:prstGeom>
          </p:spPr>
        </p:pic>
        <p:pic>
          <p:nvPicPr>
            <p:cNvPr id="375" name="Picture 3"/>
            <p:cNvPicPr/>
            <p:nvPr/>
          </p:nvPicPr>
          <p:blipFill>
            <a:blip r:embed="rId64"/>
            <a:stretch>
              <a:fillRect/>
            </a:stretch>
          </p:blipFill>
          <p:spPr>
            <a:xfrm>
              <a:off x="20806158" y="32331958"/>
              <a:ext cx="1535481" cy="1462373"/>
            </a:xfrm>
            <a:prstGeom prst="rect">
              <a:avLst/>
            </a:prstGeom>
          </p:spPr>
        </p:pic>
        <p:sp>
          <p:nvSpPr>
            <p:cNvPr id="376" name="Rectangle 375"/>
            <p:cNvSpPr/>
            <p:nvPr/>
          </p:nvSpPr>
          <p:spPr>
            <a:xfrm>
              <a:off x="19842797" y="33876727"/>
              <a:ext cx="1214732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050" dirty="0"/>
                <a:t>Volume (1187 m</a:t>
              </a:r>
              <a:r>
                <a:rPr lang="fr-FR" sz="1050" baseline="30000" dirty="0"/>
                <a:t>3</a:t>
              </a:r>
              <a:r>
                <a:rPr lang="fr-FR" sz="1050" dirty="0"/>
                <a:t>)</a:t>
              </a:r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21362341" y="33842927"/>
              <a:ext cx="1138843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050" dirty="0" err="1" smtClean="0"/>
                <a:t>Uncertainty</a:t>
              </a:r>
              <a:r>
                <a:rPr lang="fr-FR" sz="1050" dirty="0" smtClean="0"/>
                <a:t> </a:t>
              </a:r>
              <a:r>
                <a:rPr lang="fr-FR" sz="1050" dirty="0" err="1" smtClean="0"/>
                <a:t>map</a:t>
              </a:r>
              <a:endParaRPr lang="fr-FR" sz="1050" dirty="0"/>
            </a:p>
          </p:txBody>
        </p:sp>
        <p:pic>
          <p:nvPicPr>
            <p:cNvPr id="378" name="Image 377"/>
            <p:cNvPicPr/>
            <p:nvPr/>
          </p:nvPicPr>
          <p:blipFill>
            <a:blip r:embed="rId6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17251" y="33557688"/>
              <a:ext cx="1679502" cy="13550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0" name="Image 379"/>
            <p:cNvPicPr>
              <a:picLocks noChangeAspect="1"/>
            </p:cNvPicPr>
            <p:nvPr/>
          </p:nvPicPr>
          <p:blipFill>
            <a:blip r:embed="rId66"/>
            <a:stretch>
              <a:fillRect/>
            </a:stretch>
          </p:blipFill>
          <p:spPr>
            <a:xfrm>
              <a:off x="15450099" y="37813162"/>
              <a:ext cx="2840233" cy="2011553"/>
            </a:xfrm>
            <a:prstGeom prst="rect">
              <a:avLst/>
            </a:prstGeom>
          </p:spPr>
        </p:pic>
        <p:pic>
          <p:nvPicPr>
            <p:cNvPr id="381" name="Image 380"/>
            <p:cNvPicPr>
              <a:picLocks noChangeAspect="1"/>
            </p:cNvPicPr>
            <p:nvPr/>
          </p:nvPicPr>
          <p:blipFill rotWithShape="1">
            <a:blip r:embed="rId66"/>
            <a:srcRect t="36131" r="44417" b="43129"/>
            <a:stretch/>
          </p:blipFill>
          <p:spPr>
            <a:xfrm>
              <a:off x="15456097" y="40091181"/>
              <a:ext cx="2834236" cy="748978"/>
            </a:xfrm>
            <a:prstGeom prst="rect">
              <a:avLst/>
            </a:prstGeom>
          </p:spPr>
        </p:pic>
        <p:pic>
          <p:nvPicPr>
            <p:cNvPr id="382" name="Image 381"/>
            <p:cNvPicPr>
              <a:picLocks noChangeAspect="1"/>
            </p:cNvPicPr>
            <p:nvPr/>
          </p:nvPicPr>
          <p:blipFill>
            <a:blip r:embed="rId67"/>
            <a:stretch>
              <a:fillRect/>
            </a:stretch>
          </p:blipFill>
          <p:spPr>
            <a:xfrm>
              <a:off x="15420240" y="40822968"/>
              <a:ext cx="2870092" cy="1634746"/>
            </a:xfrm>
            <a:prstGeom prst="rect">
              <a:avLst/>
            </a:prstGeom>
          </p:spPr>
        </p:pic>
        <p:pic>
          <p:nvPicPr>
            <p:cNvPr id="384" name="Image 383" descr="img1.png"/>
            <p:cNvPicPr>
              <a:picLocks noChangeAspect="1"/>
            </p:cNvPicPr>
            <p:nvPr/>
          </p:nvPicPr>
          <p:blipFill rotWithShape="1"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27"/>
            <a:stretch/>
          </p:blipFill>
          <p:spPr>
            <a:xfrm>
              <a:off x="18537129" y="41218031"/>
              <a:ext cx="4011031" cy="1239683"/>
            </a:xfrm>
            <a:prstGeom prst="rect">
              <a:avLst/>
            </a:prstGeom>
          </p:spPr>
        </p:pic>
        <p:pic>
          <p:nvPicPr>
            <p:cNvPr id="385" name="Image 384" descr="img2.png"/>
            <p:cNvPicPr>
              <a:picLocks noChangeAspect="1"/>
            </p:cNvPicPr>
            <p:nvPr/>
          </p:nvPicPr>
          <p:blipFill rotWithShape="1"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64"/>
            <a:stretch/>
          </p:blipFill>
          <p:spPr>
            <a:xfrm>
              <a:off x="18347195" y="39202997"/>
              <a:ext cx="2206461" cy="2015034"/>
            </a:xfrm>
            <a:prstGeom prst="rect">
              <a:avLst/>
            </a:prstGeom>
          </p:spPr>
        </p:pic>
        <p:cxnSp>
          <p:nvCxnSpPr>
            <p:cNvPr id="386" name="Connecteur droit 385"/>
            <p:cNvCxnSpPr/>
            <p:nvPr/>
          </p:nvCxnSpPr>
          <p:spPr>
            <a:xfrm flipH="1">
              <a:off x="18524798" y="37728524"/>
              <a:ext cx="2" cy="472919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7" name="ZoneTexte 386"/>
            <p:cNvSpPr txBox="1"/>
            <p:nvPr/>
          </p:nvSpPr>
          <p:spPr>
            <a:xfrm>
              <a:off x="15456098" y="39744737"/>
              <a:ext cx="27771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dirty="0" err="1" smtClean="0"/>
                <a:t>Acoustic</a:t>
              </a:r>
              <a:r>
                <a:rPr lang="fr-FR" sz="1800" dirty="0" smtClean="0"/>
                <a:t> Navigation</a:t>
              </a:r>
              <a:endParaRPr lang="fr-FR" sz="1800" dirty="0"/>
            </a:p>
          </p:txBody>
        </p:sp>
        <p:sp>
          <p:nvSpPr>
            <p:cNvPr id="388" name="ZoneTexte 387"/>
            <p:cNvSpPr txBox="1"/>
            <p:nvPr/>
          </p:nvSpPr>
          <p:spPr>
            <a:xfrm>
              <a:off x="20132781" y="40499802"/>
              <a:ext cx="23730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dirty="0" err="1" smtClean="0"/>
                <a:t>Photogrammetric</a:t>
              </a:r>
              <a:r>
                <a:rPr lang="fr-FR" sz="1800" dirty="0" smtClean="0"/>
                <a:t> Reconstruction</a:t>
              </a:r>
              <a:endParaRPr lang="fr-FR" sz="1800" dirty="0"/>
            </a:p>
          </p:txBody>
        </p:sp>
        <p:pic>
          <p:nvPicPr>
            <p:cNvPr id="379" name="Image 378" descr="img3.png"/>
            <p:cNvPicPr>
              <a:picLocks noChangeAspect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57984" y="38392140"/>
              <a:ext cx="2228091" cy="1838398"/>
            </a:xfrm>
            <a:prstGeom prst="rect">
              <a:avLst/>
            </a:prstGeom>
          </p:spPr>
        </p:pic>
        <p:pic>
          <p:nvPicPr>
            <p:cNvPr id="383" name="Image 382" descr="img4.png"/>
            <p:cNvPicPr>
              <a:picLocks noChangeAspect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4636" y="37889530"/>
              <a:ext cx="1842056" cy="1290067"/>
            </a:xfrm>
            <a:prstGeom prst="rect">
              <a:avLst/>
            </a:prstGeom>
          </p:spPr>
        </p:pic>
      </p:grpSp>
      <p:grpSp>
        <p:nvGrpSpPr>
          <p:cNvPr id="434" name="Grouper 433"/>
          <p:cNvGrpSpPr/>
          <p:nvPr/>
        </p:nvGrpSpPr>
        <p:grpSpPr>
          <a:xfrm>
            <a:off x="7814370" y="9450292"/>
            <a:ext cx="14845672" cy="19900159"/>
            <a:chOff x="-8534994" y="9069108"/>
            <a:chExt cx="14845672" cy="19900159"/>
          </a:xfrm>
        </p:grpSpPr>
        <p:grpSp>
          <p:nvGrpSpPr>
            <p:cNvPr id="392" name="Grouper 391"/>
            <p:cNvGrpSpPr/>
            <p:nvPr/>
          </p:nvGrpSpPr>
          <p:grpSpPr>
            <a:xfrm>
              <a:off x="-8534994" y="9069108"/>
              <a:ext cx="14845672" cy="19900159"/>
              <a:chOff x="151126" y="1578868"/>
              <a:chExt cx="14845672" cy="19900159"/>
            </a:xfrm>
          </p:grpSpPr>
          <p:sp>
            <p:nvSpPr>
              <p:cNvPr id="393" name="Rectangle 392"/>
              <p:cNvSpPr/>
              <p:nvPr/>
            </p:nvSpPr>
            <p:spPr>
              <a:xfrm>
                <a:off x="151126" y="1578868"/>
                <a:ext cx="14835043" cy="1990015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4" name="Titre 1"/>
              <p:cNvSpPr txBox="1">
                <a:spLocks/>
              </p:cNvSpPr>
              <p:nvPr/>
            </p:nvSpPr>
            <p:spPr>
              <a:xfrm>
                <a:off x="164879" y="1693927"/>
                <a:ext cx="4416008" cy="81260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3028036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1457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fr-FR" sz="4400" cap="small" dirty="0" smtClean="0"/>
                  <a:t>The </a:t>
                </a:r>
                <a:r>
                  <a:rPr lang="fr-FR" sz="4400" cap="small" dirty="0" err="1" smtClean="0"/>
                  <a:t>Aleyin</a:t>
                </a:r>
                <a:r>
                  <a:rPr lang="fr-FR" sz="4400" cap="small" dirty="0" smtClean="0"/>
                  <a:t> Initiative</a:t>
                </a:r>
                <a:endParaRPr lang="fr-FR" sz="4400" cap="small" dirty="0"/>
              </a:p>
            </p:txBody>
          </p:sp>
          <p:sp>
            <p:nvSpPr>
              <p:cNvPr id="395" name="Espace réservé du contenu 2"/>
              <p:cNvSpPr txBox="1">
                <a:spLocks/>
              </p:cNvSpPr>
              <p:nvPr/>
            </p:nvSpPr>
            <p:spPr>
              <a:xfrm>
                <a:off x="186403" y="2995205"/>
                <a:ext cx="14810395" cy="708179"/>
              </a:xfrm>
              <a:prstGeom prst="rect">
                <a:avLst/>
              </a:prstGeom>
            </p:spPr>
            <p:txBody>
              <a:bodyPr/>
              <a:lstStyle>
                <a:lvl1pPr marL="757009" indent="-757009" algn="l" defTabSz="3028036" rtl="0" eaLnBrk="1" latinLnBrk="0" hangingPunct="1">
                  <a:lnSpc>
                    <a:spcPct val="90000"/>
                  </a:lnSpc>
                  <a:spcBef>
                    <a:spcPts val="3312"/>
                  </a:spcBef>
                  <a:buFont typeface="Arial" panose="020B0604020202020204" pitchFamily="34" charset="0"/>
                  <a:buChar char="•"/>
                  <a:defRPr sz="927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71027" indent="-757009" algn="l" defTabSz="3028036" rtl="0" eaLnBrk="1" latinLnBrk="0" hangingPunct="1">
                  <a:lnSpc>
                    <a:spcPct val="90000"/>
                  </a:lnSpc>
                  <a:spcBef>
                    <a:spcPts val="1656"/>
                  </a:spcBef>
                  <a:buFont typeface="Arial" panose="020B0604020202020204" pitchFamily="34" charset="0"/>
                  <a:buChar char="•"/>
                  <a:defRPr sz="794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785045" indent="-757009" algn="l" defTabSz="3028036" rtl="0" eaLnBrk="1" latinLnBrk="0" hangingPunct="1">
                  <a:lnSpc>
                    <a:spcPct val="90000"/>
                  </a:lnSpc>
                  <a:spcBef>
                    <a:spcPts val="1656"/>
                  </a:spcBef>
                  <a:buFont typeface="Arial" panose="020B0604020202020204" pitchFamily="34" charset="0"/>
                  <a:buChar char="•"/>
                  <a:defRPr sz="662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299062" indent="-757009" algn="l" defTabSz="3028036" rtl="0" eaLnBrk="1" latinLnBrk="0" hangingPunct="1">
                  <a:lnSpc>
                    <a:spcPct val="90000"/>
                  </a:lnSpc>
                  <a:spcBef>
                    <a:spcPts val="1656"/>
                  </a:spcBef>
                  <a:buFont typeface="Arial" panose="020B0604020202020204" pitchFamily="34" charset="0"/>
                  <a:buChar char="•"/>
                  <a:defRPr sz="59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813080" indent="-757009" algn="l" defTabSz="3028036" rtl="0" eaLnBrk="1" latinLnBrk="0" hangingPunct="1">
                  <a:lnSpc>
                    <a:spcPct val="90000"/>
                  </a:lnSpc>
                  <a:spcBef>
                    <a:spcPts val="1656"/>
                  </a:spcBef>
                  <a:buFont typeface="Arial" panose="020B0604020202020204" pitchFamily="34" charset="0"/>
                  <a:buChar char="•"/>
                  <a:defRPr sz="59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8327098" indent="-757009" algn="l" defTabSz="3028036" rtl="0" eaLnBrk="1" latinLnBrk="0" hangingPunct="1">
                  <a:lnSpc>
                    <a:spcPct val="90000"/>
                  </a:lnSpc>
                  <a:spcBef>
                    <a:spcPts val="1656"/>
                  </a:spcBef>
                  <a:buFont typeface="Arial" panose="020B0604020202020204" pitchFamily="34" charset="0"/>
                  <a:buChar char="•"/>
                  <a:defRPr sz="59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841116" indent="-757009" algn="l" defTabSz="3028036" rtl="0" eaLnBrk="1" latinLnBrk="0" hangingPunct="1">
                  <a:lnSpc>
                    <a:spcPct val="90000"/>
                  </a:lnSpc>
                  <a:spcBef>
                    <a:spcPts val="1656"/>
                  </a:spcBef>
                  <a:buFont typeface="Arial" panose="020B0604020202020204" pitchFamily="34" charset="0"/>
                  <a:buChar char="•"/>
                  <a:defRPr sz="59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1355134" indent="-757009" algn="l" defTabSz="3028036" rtl="0" eaLnBrk="1" latinLnBrk="0" hangingPunct="1">
                  <a:lnSpc>
                    <a:spcPct val="90000"/>
                  </a:lnSpc>
                  <a:spcBef>
                    <a:spcPts val="1656"/>
                  </a:spcBef>
                  <a:buFont typeface="Arial" panose="020B0604020202020204" pitchFamily="34" charset="0"/>
                  <a:buChar char="•"/>
                  <a:defRPr sz="59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869151" indent="-757009" algn="l" defTabSz="3028036" rtl="0" eaLnBrk="1" latinLnBrk="0" hangingPunct="1">
                  <a:lnSpc>
                    <a:spcPct val="90000"/>
                  </a:lnSpc>
                  <a:spcBef>
                    <a:spcPts val="1656"/>
                  </a:spcBef>
                  <a:buFont typeface="Arial" panose="020B0604020202020204" pitchFamily="34" charset="0"/>
                  <a:buChar char="•"/>
                  <a:defRPr sz="596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58763" indent="-258763">
                  <a:buClr>
                    <a:schemeClr val="tx1">
                      <a:lumMod val="50000"/>
                      <a:lumOff val="50000"/>
                    </a:schemeClr>
                  </a:buClr>
                  <a:buFont typeface="Courier New"/>
                  <a:buChar char="o"/>
                </a:pPr>
                <a:r>
                  <a:rPr lang="en-GB" sz="3200" dirty="0" smtClean="0"/>
                  <a:t>  Subaquatic Autonomous System for </a:t>
                </a:r>
                <a:r>
                  <a:rPr lang="en-GB" sz="3200" dirty="0" err="1" smtClean="0"/>
                  <a:t>Karstic</a:t>
                </a:r>
                <a:r>
                  <a:rPr lang="en-GB" sz="3200" dirty="0" smtClean="0"/>
                  <a:t> Exploration</a:t>
                </a:r>
              </a:p>
            </p:txBody>
          </p:sp>
        </p:grpSp>
        <p:grpSp>
          <p:nvGrpSpPr>
            <p:cNvPr id="402" name="Grouper 401"/>
            <p:cNvGrpSpPr/>
            <p:nvPr/>
          </p:nvGrpSpPr>
          <p:grpSpPr>
            <a:xfrm>
              <a:off x="-6481332" y="10084129"/>
              <a:ext cx="12584394" cy="94189"/>
              <a:chOff x="2152650" y="938213"/>
              <a:chExt cx="6429375" cy="73025"/>
            </a:xfrm>
          </p:grpSpPr>
          <p:cxnSp>
            <p:nvCxnSpPr>
              <p:cNvPr id="403" name="Connecteur droit 402"/>
              <p:cNvCxnSpPr>
                <a:cxnSpLocks noChangeShapeType="1"/>
              </p:cNvCxnSpPr>
              <p:nvPr userDrawn="1"/>
            </p:nvCxnSpPr>
            <p:spPr bwMode="auto">
              <a:xfrm rot="10800000" flipV="1">
                <a:off x="2152650" y="938213"/>
                <a:ext cx="6429375" cy="9525"/>
              </a:xfrm>
              <a:prstGeom prst="line">
                <a:avLst/>
              </a:prstGeom>
              <a:noFill/>
              <a:ln w="15875" cap="rnd">
                <a:solidFill>
                  <a:srgbClr val="F88631"/>
                </a:solidFill>
                <a:round/>
                <a:headEnd/>
                <a:tailEnd/>
              </a:ln>
              <a:effectLst>
                <a:outerShdw blurRad="63500" dist="50800" dir="5400000" algn="ctr" rotWithShape="0">
                  <a:srgbClr val="000000">
                    <a:alpha val="75000"/>
                  </a:srgbClr>
                </a:outerShdw>
              </a:effectLst>
            </p:spPr>
          </p:cxnSp>
          <p:cxnSp>
            <p:nvCxnSpPr>
              <p:cNvPr id="404" name="Connecteur droit 403"/>
              <p:cNvCxnSpPr>
                <a:cxnSpLocks noChangeShapeType="1"/>
              </p:cNvCxnSpPr>
              <p:nvPr userDrawn="1"/>
            </p:nvCxnSpPr>
            <p:spPr bwMode="auto">
              <a:xfrm rot="10800000">
                <a:off x="2152650" y="1009650"/>
                <a:ext cx="6429375" cy="1588"/>
              </a:xfrm>
              <a:prstGeom prst="line">
                <a:avLst/>
              </a:prstGeom>
              <a:noFill/>
              <a:ln w="15875" cap="rnd">
                <a:solidFill>
                  <a:srgbClr val="C00000"/>
                </a:solidFill>
                <a:round/>
                <a:headEnd/>
                <a:tailEnd/>
              </a:ln>
              <a:effectLst>
                <a:outerShdw blurRad="63500" dist="50800" dir="5400000" algn="ctr" rotWithShape="0">
                  <a:srgbClr val="000000">
                    <a:alpha val="75000"/>
                  </a:srgbClr>
                </a:outerShdw>
              </a:effectLst>
            </p:spPr>
          </p:cxnSp>
        </p:grpSp>
        <p:grpSp>
          <p:nvGrpSpPr>
            <p:cNvPr id="405" name="Grouper 404"/>
            <p:cNvGrpSpPr/>
            <p:nvPr/>
          </p:nvGrpSpPr>
          <p:grpSpPr>
            <a:xfrm>
              <a:off x="-8078447" y="11193624"/>
              <a:ext cx="13724634" cy="8088890"/>
              <a:chOff x="78270" y="1491312"/>
              <a:chExt cx="9112851" cy="5370842"/>
            </a:xfrm>
          </p:grpSpPr>
          <p:sp>
            <p:nvSpPr>
              <p:cNvPr id="406" name="Rectangle 405"/>
              <p:cNvSpPr/>
              <p:nvPr/>
            </p:nvSpPr>
            <p:spPr>
              <a:xfrm>
                <a:off x="78271" y="2256450"/>
                <a:ext cx="8948827" cy="3972951"/>
              </a:xfrm>
              <a:prstGeom prst="rect">
                <a:avLst/>
              </a:prstGeom>
              <a:solidFill>
                <a:srgbClr val="EEECE1"/>
              </a:solidFill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3200"/>
              </a:p>
            </p:txBody>
          </p:sp>
          <p:pic>
            <p:nvPicPr>
              <p:cNvPr id="407" name="Image 406"/>
              <p:cNvPicPr>
                <a:picLocks noChangeAspect="1"/>
              </p:cNvPicPr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549328" y="3084816"/>
                <a:ext cx="2347308" cy="1712642"/>
              </a:xfrm>
              <a:prstGeom prst="rect">
                <a:avLst/>
              </a:prstGeom>
            </p:spPr>
          </p:pic>
          <p:pic>
            <p:nvPicPr>
              <p:cNvPr id="408" name="Image 407"/>
              <p:cNvPicPr>
                <a:picLocks noChangeAspect="1"/>
              </p:cNvPicPr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235144" y="3487629"/>
                <a:ext cx="2526759" cy="1713549"/>
              </a:xfrm>
              <a:prstGeom prst="rect">
                <a:avLst/>
              </a:prstGeom>
            </p:spPr>
          </p:pic>
          <p:pic>
            <p:nvPicPr>
              <p:cNvPr id="409" name="Image 408"/>
              <p:cNvPicPr>
                <a:picLocks noChangeAspect="1"/>
              </p:cNvPicPr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201096" y="3696946"/>
                <a:ext cx="2480918" cy="1757450"/>
              </a:xfrm>
              <a:prstGeom prst="rect">
                <a:avLst/>
              </a:prstGeom>
            </p:spPr>
          </p:pic>
          <p:cxnSp>
            <p:nvCxnSpPr>
              <p:cNvPr id="410" name="Connecteur droit avec flèche 409"/>
              <p:cNvCxnSpPr/>
              <p:nvPr/>
            </p:nvCxnSpPr>
            <p:spPr>
              <a:xfrm flipV="1">
                <a:off x="1476523" y="3044818"/>
                <a:ext cx="6397013" cy="95234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1" name="ZoneTexte 410"/>
              <p:cNvSpPr txBox="1"/>
              <p:nvPr/>
            </p:nvSpPr>
            <p:spPr>
              <a:xfrm rot="21091454">
                <a:off x="1902258" y="3129221"/>
                <a:ext cx="5116982" cy="3882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3200" dirty="0" err="1" smtClean="0"/>
                  <a:t>Raw</a:t>
                </a:r>
                <a:r>
                  <a:rPr lang="fr-FR" sz="3200" dirty="0" smtClean="0"/>
                  <a:t> data acquisition and model construction</a:t>
                </a:r>
                <a:endParaRPr lang="fr-FR" sz="3200" dirty="0"/>
              </a:p>
            </p:txBody>
          </p:sp>
          <p:sp>
            <p:nvSpPr>
              <p:cNvPr id="412" name="ZoneTexte 411"/>
              <p:cNvSpPr txBox="1"/>
              <p:nvPr/>
            </p:nvSpPr>
            <p:spPr>
              <a:xfrm rot="21091454">
                <a:off x="3226597" y="5143962"/>
                <a:ext cx="3087118" cy="3882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3200" dirty="0" smtClean="0"/>
                  <a:t>On-line model exploitation</a:t>
                </a:r>
                <a:endParaRPr lang="fr-FR" sz="3200" dirty="0"/>
              </a:p>
            </p:txBody>
          </p:sp>
          <p:pic>
            <p:nvPicPr>
              <p:cNvPr id="413" name="Image 412"/>
              <p:cNvPicPr>
                <a:picLocks noChangeAspect="1"/>
              </p:cNvPicPr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71457" y="4056854"/>
                <a:ext cx="2437445" cy="1646345"/>
              </a:xfrm>
              <a:prstGeom prst="rect">
                <a:avLst/>
              </a:prstGeom>
            </p:spPr>
          </p:pic>
          <p:cxnSp>
            <p:nvCxnSpPr>
              <p:cNvPr id="414" name="Connecteur droit avec flèche 413"/>
              <p:cNvCxnSpPr/>
              <p:nvPr/>
            </p:nvCxnSpPr>
            <p:spPr>
              <a:xfrm flipV="1">
                <a:off x="1360925" y="4750854"/>
                <a:ext cx="6397013" cy="952346"/>
              </a:xfrm>
              <a:prstGeom prst="straightConnector1">
                <a:avLst/>
              </a:prstGeom>
              <a:ln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15" name="Image 414"/>
              <p:cNvPicPr>
                <a:picLocks noChangeAspect="1"/>
              </p:cNvPicPr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11283" y="2381416"/>
                <a:ext cx="1305066" cy="130506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416" name="Arc 415"/>
              <p:cNvSpPr/>
              <p:nvPr/>
            </p:nvSpPr>
            <p:spPr>
              <a:xfrm>
                <a:off x="311283" y="1631463"/>
                <a:ext cx="3076160" cy="3300527"/>
              </a:xfrm>
              <a:prstGeom prst="arc">
                <a:avLst>
                  <a:gd name="adj1" fmla="val 17995526"/>
                  <a:gd name="adj2" fmla="val 20510948"/>
                </a:avLst>
              </a:prstGeom>
              <a:ln w="76200" cmpd="tri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3200"/>
              </a:p>
            </p:txBody>
          </p:sp>
          <p:sp>
            <p:nvSpPr>
              <p:cNvPr id="417" name="Arc 416"/>
              <p:cNvSpPr/>
              <p:nvPr/>
            </p:nvSpPr>
            <p:spPr>
              <a:xfrm flipH="1">
                <a:off x="6114961" y="1631463"/>
                <a:ext cx="3076160" cy="3300527"/>
              </a:xfrm>
              <a:prstGeom prst="arc">
                <a:avLst>
                  <a:gd name="adj1" fmla="val 17995526"/>
                  <a:gd name="adj2" fmla="val 19863628"/>
                </a:avLst>
              </a:prstGeom>
              <a:ln w="76200" cmpd="tri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3200"/>
              </a:p>
            </p:txBody>
          </p:sp>
          <p:sp>
            <p:nvSpPr>
              <p:cNvPr id="418" name="Arc 417"/>
              <p:cNvSpPr/>
              <p:nvPr/>
            </p:nvSpPr>
            <p:spPr>
              <a:xfrm rot="5400000">
                <a:off x="5923801" y="2597549"/>
                <a:ext cx="3076160" cy="3300527"/>
              </a:xfrm>
              <a:prstGeom prst="arc">
                <a:avLst>
                  <a:gd name="adj1" fmla="val 21351825"/>
                  <a:gd name="adj2" fmla="val 2598679"/>
                </a:avLst>
              </a:prstGeom>
              <a:ln w="76200" cmpd="tri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3200"/>
              </a:p>
            </p:txBody>
          </p:sp>
          <p:sp>
            <p:nvSpPr>
              <p:cNvPr id="419" name="ZoneTexte 418"/>
              <p:cNvSpPr txBox="1"/>
              <p:nvPr/>
            </p:nvSpPr>
            <p:spPr>
              <a:xfrm>
                <a:off x="1426268" y="1491312"/>
                <a:ext cx="1084927" cy="715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3200" dirty="0" err="1" smtClean="0"/>
                  <a:t>Vector</a:t>
                </a:r>
                <a:endParaRPr lang="fr-FR" sz="3200" dirty="0" smtClean="0"/>
              </a:p>
              <a:p>
                <a:pPr algn="ctr"/>
                <a:r>
                  <a:rPr lang="fr-FR" sz="3200" dirty="0" smtClean="0"/>
                  <a:t>(LIRMM)</a:t>
                </a:r>
                <a:endParaRPr lang="fr-FR" sz="3200" dirty="0"/>
              </a:p>
            </p:txBody>
          </p:sp>
          <p:sp>
            <p:nvSpPr>
              <p:cNvPr id="420" name="ZoneTexte 419"/>
              <p:cNvSpPr txBox="1"/>
              <p:nvPr/>
            </p:nvSpPr>
            <p:spPr>
              <a:xfrm>
                <a:off x="6611396" y="1491312"/>
                <a:ext cx="1832639" cy="715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3200" dirty="0" smtClean="0"/>
                  <a:t>Environnement</a:t>
                </a:r>
              </a:p>
              <a:p>
                <a:pPr algn="ctr"/>
                <a:r>
                  <a:rPr lang="fr-FR" sz="3200" dirty="0" smtClean="0"/>
                  <a:t>(HSM)</a:t>
                </a:r>
                <a:endParaRPr lang="fr-FR" sz="3200" dirty="0"/>
              </a:p>
            </p:txBody>
          </p:sp>
          <p:sp>
            <p:nvSpPr>
              <p:cNvPr id="421" name="ZoneTexte 420"/>
              <p:cNvSpPr txBox="1"/>
              <p:nvPr/>
            </p:nvSpPr>
            <p:spPr>
              <a:xfrm>
                <a:off x="7386746" y="5380034"/>
                <a:ext cx="1527567" cy="715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3200" dirty="0" smtClean="0"/>
                  <a:t>New </a:t>
                </a:r>
                <a:r>
                  <a:rPr lang="fr-FR" sz="3200" dirty="0" err="1" smtClean="0"/>
                  <a:t>sensors</a:t>
                </a:r>
                <a:endParaRPr lang="fr-FR" sz="3200" dirty="0" smtClean="0"/>
              </a:p>
              <a:p>
                <a:pPr algn="ctr"/>
                <a:r>
                  <a:rPr lang="fr-FR" sz="3200" dirty="0" smtClean="0"/>
                  <a:t>(IES)</a:t>
                </a:r>
                <a:endParaRPr lang="fr-FR" sz="3200" dirty="0"/>
              </a:p>
            </p:txBody>
          </p:sp>
          <p:sp>
            <p:nvSpPr>
              <p:cNvPr id="422" name="Arc 421"/>
              <p:cNvSpPr/>
              <p:nvPr/>
            </p:nvSpPr>
            <p:spPr>
              <a:xfrm rot="16200000" flipH="1">
                <a:off x="190454" y="3281727"/>
                <a:ext cx="3076160" cy="3300527"/>
              </a:xfrm>
              <a:prstGeom prst="arc">
                <a:avLst>
                  <a:gd name="adj1" fmla="val 1563788"/>
                  <a:gd name="adj2" fmla="val 3855014"/>
                </a:avLst>
              </a:prstGeom>
              <a:ln w="76200" cmpd="tri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3200"/>
              </a:p>
            </p:txBody>
          </p:sp>
          <p:sp>
            <p:nvSpPr>
              <p:cNvPr id="423" name="ZoneTexte 422"/>
              <p:cNvSpPr txBox="1"/>
              <p:nvPr/>
            </p:nvSpPr>
            <p:spPr>
              <a:xfrm>
                <a:off x="880696" y="6146905"/>
                <a:ext cx="1476744" cy="715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3200" dirty="0" smtClean="0"/>
                  <a:t>Env. </a:t>
                </a:r>
                <a:r>
                  <a:rPr lang="fr-FR" sz="3200" dirty="0" err="1" smtClean="0"/>
                  <a:t>Models</a:t>
                </a:r>
                <a:endParaRPr lang="fr-FR" sz="3200" dirty="0" smtClean="0"/>
              </a:p>
              <a:p>
                <a:pPr algn="ctr"/>
                <a:r>
                  <a:rPr lang="fr-FR" sz="3200" dirty="0" smtClean="0"/>
                  <a:t>(IMAG)</a:t>
                </a:r>
                <a:endParaRPr lang="fr-FR" sz="3200" dirty="0"/>
              </a:p>
            </p:txBody>
          </p:sp>
        </p:grpSp>
        <p:sp>
          <p:nvSpPr>
            <p:cNvPr id="424" name="Espace réservé du contenu 2"/>
            <p:cNvSpPr txBox="1">
              <a:spLocks/>
            </p:cNvSpPr>
            <p:nvPr/>
          </p:nvSpPr>
          <p:spPr>
            <a:xfrm>
              <a:off x="-8521241" y="19492323"/>
              <a:ext cx="14810395" cy="708179"/>
            </a:xfrm>
            <a:prstGeom prst="rect">
              <a:avLst/>
            </a:prstGeom>
          </p:spPr>
          <p:txBody>
            <a:bodyPr/>
            <a:lstStyle>
              <a:lvl1pPr marL="757009" indent="-757009" algn="l" defTabSz="3028036" rtl="0" eaLnBrk="1" latinLnBrk="0" hangingPunct="1">
                <a:lnSpc>
                  <a:spcPct val="90000"/>
                </a:lnSpc>
                <a:spcBef>
                  <a:spcPts val="3312"/>
                </a:spcBef>
                <a:buFont typeface="Arial" panose="020B0604020202020204" pitchFamily="34" charset="0"/>
                <a:buChar char="•"/>
                <a:defRPr sz="92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71027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79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785045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662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299062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13080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327098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841116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355134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869151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8763" indent="-258763">
                <a:buClr>
                  <a:schemeClr val="tx1">
                    <a:lumMod val="50000"/>
                    <a:lumOff val="50000"/>
                  </a:schemeClr>
                </a:buClr>
                <a:buFont typeface="Courier New"/>
                <a:buChar char="o"/>
              </a:pPr>
              <a:r>
                <a:rPr lang="en-GB" sz="3200" dirty="0" smtClean="0"/>
                <a:t>  AUV/ASC for Underwater Fresh-Water Spring Localisation and Qualification </a:t>
              </a:r>
            </a:p>
          </p:txBody>
        </p:sp>
        <p:pic>
          <p:nvPicPr>
            <p:cNvPr id="425" name="Image 424"/>
            <p:cNvPicPr/>
            <p:nvPr/>
          </p:nvPicPr>
          <p:blipFill rotWithShape="1">
            <a:blip r:embed="rId77"/>
            <a:srcRect t="11132" r="18509"/>
            <a:stretch/>
          </p:blipFill>
          <p:spPr>
            <a:xfrm>
              <a:off x="-8078445" y="20590180"/>
              <a:ext cx="13281115" cy="7236018"/>
            </a:xfrm>
            <a:prstGeom prst="rect">
              <a:avLst/>
            </a:prstGeom>
          </p:spPr>
        </p:pic>
        <p:grpSp>
          <p:nvGrpSpPr>
            <p:cNvPr id="426" name="Grouper 425"/>
            <p:cNvGrpSpPr/>
            <p:nvPr/>
          </p:nvGrpSpPr>
          <p:grpSpPr>
            <a:xfrm>
              <a:off x="-7977528" y="27956228"/>
              <a:ext cx="13180198" cy="979022"/>
              <a:chOff x="1321844" y="5800484"/>
              <a:chExt cx="6604011" cy="490544"/>
            </a:xfrm>
          </p:grpSpPr>
          <p:pic>
            <p:nvPicPr>
              <p:cNvPr id="427" name="Picture 2" descr="C:\Users\creuze\Desktop\Logo3.png"/>
              <p:cNvPicPr>
                <a:picLocks noChangeAspect="1" noChangeArrowheads="1"/>
              </p:cNvPicPr>
              <p:nvPr/>
            </p:nvPicPr>
            <p:blipFill>
              <a:blip r:embed="rId4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23692" y="5809559"/>
                <a:ext cx="1067968" cy="387599"/>
              </a:xfrm>
              <a:prstGeom prst="rect">
                <a:avLst/>
              </a:prstGeom>
              <a:noFill/>
            </p:spPr>
          </p:pic>
          <p:pic>
            <p:nvPicPr>
              <p:cNvPr id="428" name="Image 427"/>
              <p:cNvPicPr>
                <a:picLocks noChangeAspect="1"/>
              </p:cNvPicPr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209612" y="5816251"/>
                <a:ext cx="514486" cy="417375"/>
              </a:xfrm>
              <a:prstGeom prst="rect">
                <a:avLst/>
              </a:prstGeom>
            </p:spPr>
          </p:pic>
          <p:pic>
            <p:nvPicPr>
              <p:cNvPr id="429" name="Image 428"/>
              <p:cNvPicPr>
                <a:picLocks noChangeAspect="1"/>
              </p:cNvPicPr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890209" y="5861392"/>
                <a:ext cx="883906" cy="324895"/>
              </a:xfrm>
              <a:prstGeom prst="rect">
                <a:avLst/>
              </a:prstGeom>
            </p:spPr>
          </p:pic>
          <p:pic>
            <p:nvPicPr>
              <p:cNvPr id="430" name="Image 429"/>
              <p:cNvPicPr>
                <a:picLocks noChangeAspect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55804" y="5822260"/>
                <a:ext cx="725989" cy="426178"/>
              </a:xfrm>
              <a:prstGeom prst="rect">
                <a:avLst/>
              </a:prstGeom>
            </p:spPr>
          </p:pic>
          <p:pic>
            <p:nvPicPr>
              <p:cNvPr id="431" name="Image 430"/>
              <p:cNvPicPr>
                <a:picLocks noChangeAspect="1"/>
              </p:cNvPicPr>
              <p:nvPr/>
            </p:nvPicPr>
            <p:blipFill rotWithShape="1">
              <a:blip r:embed="rId56"/>
              <a:srcRect b="32096"/>
              <a:stretch/>
            </p:blipFill>
            <p:spPr>
              <a:xfrm>
                <a:off x="1321844" y="5801526"/>
                <a:ext cx="603972" cy="410124"/>
              </a:xfrm>
              <a:prstGeom prst="rect">
                <a:avLst/>
              </a:prstGeom>
            </p:spPr>
          </p:pic>
          <p:pic>
            <p:nvPicPr>
              <p:cNvPr id="432" name="Image 431"/>
              <p:cNvPicPr>
                <a:picLocks noChangeAspect="1"/>
              </p:cNvPicPr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869828" y="5800484"/>
                <a:ext cx="674196" cy="490544"/>
              </a:xfrm>
              <a:prstGeom prst="rect">
                <a:avLst/>
              </a:prstGeom>
            </p:spPr>
          </p:pic>
          <p:pic>
            <p:nvPicPr>
              <p:cNvPr id="433" name="Image 432"/>
              <p:cNvPicPr>
                <a:picLocks noChangeAspect="1"/>
              </p:cNvPicPr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681891" y="5891380"/>
                <a:ext cx="1243964" cy="373189"/>
              </a:xfrm>
              <a:prstGeom prst="rect">
                <a:avLst/>
              </a:prstGeom>
            </p:spPr>
          </p:pic>
        </p:grpSp>
      </p:grpSp>
      <p:sp>
        <p:nvSpPr>
          <p:cNvPr id="5" name="ZoneTexte 4"/>
          <p:cNvSpPr txBox="1"/>
          <p:nvPr/>
        </p:nvSpPr>
        <p:spPr>
          <a:xfrm>
            <a:off x="41277754" y="26324968"/>
            <a:ext cx="184666" cy="1155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47" name="Grouper 46"/>
          <p:cNvGrpSpPr/>
          <p:nvPr/>
        </p:nvGrpSpPr>
        <p:grpSpPr>
          <a:xfrm>
            <a:off x="7809398" y="29510592"/>
            <a:ext cx="14845672" cy="12820974"/>
            <a:chOff x="-17878288" y="25274248"/>
            <a:chExt cx="14845672" cy="12820974"/>
          </a:xfrm>
        </p:grpSpPr>
        <p:grpSp>
          <p:nvGrpSpPr>
            <p:cNvPr id="472" name="Grouper 471"/>
            <p:cNvGrpSpPr/>
            <p:nvPr/>
          </p:nvGrpSpPr>
          <p:grpSpPr>
            <a:xfrm>
              <a:off x="-17878288" y="25274248"/>
              <a:ext cx="14845672" cy="12799376"/>
              <a:chOff x="7856349" y="29552030"/>
              <a:chExt cx="14845672" cy="12799376"/>
            </a:xfrm>
          </p:grpSpPr>
          <p:grpSp>
            <p:nvGrpSpPr>
              <p:cNvPr id="436" name="Grouper 435"/>
              <p:cNvGrpSpPr/>
              <p:nvPr/>
            </p:nvGrpSpPr>
            <p:grpSpPr>
              <a:xfrm>
                <a:off x="7856349" y="29552030"/>
                <a:ext cx="14845672" cy="12799376"/>
                <a:chOff x="151126" y="1578869"/>
                <a:chExt cx="14845672" cy="12799376"/>
              </a:xfrm>
            </p:grpSpPr>
            <p:sp>
              <p:nvSpPr>
                <p:cNvPr id="469" name="Rectangle 468"/>
                <p:cNvSpPr/>
                <p:nvPr/>
              </p:nvSpPr>
              <p:spPr>
                <a:xfrm>
                  <a:off x="151126" y="1578869"/>
                  <a:ext cx="14835043" cy="1279937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70" name="Titre 1"/>
                <p:cNvSpPr txBox="1">
                  <a:spLocks/>
                </p:cNvSpPr>
                <p:nvPr/>
              </p:nvSpPr>
              <p:spPr>
                <a:xfrm>
                  <a:off x="164879" y="1693927"/>
                  <a:ext cx="4416008" cy="812609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lvl1pPr algn="l" defTabSz="3028036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14571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fr-FR" sz="4400" cap="small" dirty="0" smtClean="0"/>
                    <a:t>Forces </a:t>
                  </a:r>
                  <a:r>
                    <a:rPr lang="fr-FR" sz="4400" cap="small" dirty="0" err="1" smtClean="0"/>
                    <a:t>at</a:t>
                  </a:r>
                  <a:r>
                    <a:rPr lang="fr-FR" sz="4400" cap="small" dirty="0" smtClean="0"/>
                    <a:t> </a:t>
                  </a:r>
                  <a:r>
                    <a:rPr lang="fr-FR" sz="4400" cap="small" dirty="0" err="1" smtClean="0"/>
                    <a:t>Work</a:t>
                  </a:r>
                  <a:endParaRPr lang="fr-FR" sz="4400" cap="small" dirty="0"/>
                </a:p>
              </p:txBody>
            </p:sp>
            <p:sp>
              <p:nvSpPr>
                <p:cNvPr id="471" name="Espace réservé du contenu 2"/>
                <p:cNvSpPr txBox="1">
                  <a:spLocks/>
                </p:cNvSpPr>
                <p:nvPr/>
              </p:nvSpPr>
              <p:spPr>
                <a:xfrm>
                  <a:off x="186403" y="2995205"/>
                  <a:ext cx="14810395" cy="708179"/>
                </a:xfrm>
                <a:prstGeom prst="rect">
                  <a:avLst/>
                </a:prstGeom>
              </p:spPr>
              <p:txBody>
                <a:bodyPr/>
                <a:lstStyle>
                  <a:lvl1pPr marL="757009" indent="-757009" algn="l" defTabSz="3028036" rtl="0" eaLnBrk="1" latinLnBrk="0" hangingPunct="1">
                    <a:lnSpc>
                      <a:spcPct val="90000"/>
                    </a:lnSpc>
                    <a:spcBef>
                      <a:spcPts val="3312"/>
                    </a:spcBef>
                    <a:buFont typeface="Arial" panose="020B0604020202020204" pitchFamily="34" charset="0"/>
                    <a:buChar char="•"/>
                    <a:defRPr sz="9272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271027" indent="-757009" algn="l" defTabSz="3028036" rtl="0" eaLnBrk="1" latinLnBrk="0" hangingPunct="1">
                    <a:lnSpc>
                      <a:spcPct val="90000"/>
                    </a:lnSpc>
                    <a:spcBef>
                      <a:spcPts val="1656"/>
                    </a:spcBef>
                    <a:buFont typeface="Arial" panose="020B0604020202020204" pitchFamily="34" charset="0"/>
                    <a:buChar char="•"/>
                    <a:defRPr sz="7948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3785045" indent="-757009" algn="l" defTabSz="3028036" rtl="0" eaLnBrk="1" latinLnBrk="0" hangingPunct="1">
                    <a:lnSpc>
                      <a:spcPct val="90000"/>
                    </a:lnSpc>
                    <a:spcBef>
                      <a:spcPts val="1656"/>
                    </a:spcBef>
                    <a:buFont typeface="Arial" panose="020B0604020202020204" pitchFamily="34" charset="0"/>
                    <a:buChar char="•"/>
                    <a:defRPr sz="662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299062" indent="-757009" algn="l" defTabSz="3028036" rtl="0" eaLnBrk="1" latinLnBrk="0" hangingPunct="1">
                    <a:lnSpc>
                      <a:spcPct val="90000"/>
                    </a:lnSpc>
                    <a:spcBef>
                      <a:spcPts val="1656"/>
                    </a:spcBef>
                    <a:buFont typeface="Arial" panose="020B0604020202020204" pitchFamily="34" charset="0"/>
                    <a:buChar char="•"/>
                    <a:defRPr sz="596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6813080" indent="-757009" algn="l" defTabSz="3028036" rtl="0" eaLnBrk="1" latinLnBrk="0" hangingPunct="1">
                    <a:lnSpc>
                      <a:spcPct val="90000"/>
                    </a:lnSpc>
                    <a:spcBef>
                      <a:spcPts val="1656"/>
                    </a:spcBef>
                    <a:buFont typeface="Arial" panose="020B0604020202020204" pitchFamily="34" charset="0"/>
                    <a:buChar char="•"/>
                    <a:defRPr sz="596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8327098" indent="-757009" algn="l" defTabSz="3028036" rtl="0" eaLnBrk="1" latinLnBrk="0" hangingPunct="1">
                    <a:lnSpc>
                      <a:spcPct val="90000"/>
                    </a:lnSpc>
                    <a:spcBef>
                      <a:spcPts val="1656"/>
                    </a:spcBef>
                    <a:buFont typeface="Arial" panose="020B0604020202020204" pitchFamily="34" charset="0"/>
                    <a:buChar char="•"/>
                    <a:defRPr sz="596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841116" indent="-757009" algn="l" defTabSz="3028036" rtl="0" eaLnBrk="1" latinLnBrk="0" hangingPunct="1">
                    <a:lnSpc>
                      <a:spcPct val="90000"/>
                    </a:lnSpc>
                    <a:spcBef>
                      <a:spcPts val="1656"/>
                    </a:spcBef>
                    <a:buFont typeface="Arial" panose="020B0604020202020204" pitchFamily="34" charset="0"/>
                    <a:buChar char="•"/>
                    <a:defRPr sz="596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1355134" indent="-757009" algn="l" defTabSz="3028036" rtl="0" eaLnBrk="1" latinLnBrk="0" hangingPunct="1">
                    <a:lnSpc>
                      <a:spcPct val="90000"/>
                    </a:lnSpc>
                    <a:spcBef>
                      <a:spcPts val="1656"/>
                    </a:spcBef>
                    <a:buFont typeface="Arial" panose="020B0604020202020204" pitchFamily="34" charset="0"/>
                    <a:buChar char="•"/>
                    <a:defRPr sz="596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2869151" indent="-757009" algn="l" defTabSz="3028036" rtl="0" eaLnBrk="1" latinLnBrk="0" hangingPunct="1">
                    <a:lnSpc>
                      <a:spcPct val="90000"/>
                    </a:lnSpc>
                    <a:spcBef>
                      <a:spcPts val="1656"/>
                    </a:spcBef>
                    <a:buFont typeface="Arial" panose="020B0604020202020204" pitchFamily="34" charset="0"/>
                    <a:buChar char="•"/>
                    <a:defRPr sz="596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258763" indent="-258763">
                    <a:buClr>
                      <a:schemeClr val="tx1">
                        <a:lumMod val="50000"/>
                        <a:lumOff val="50000"/>
                      </a:schemeClr>
                    </a:buClr>
                    <a:buFont typeface="Courier New"/>
                    <a:buChar char="o"/>
                  </a:pPr>
                  <a:r>
                    <a:rPr lang="en-GB" sz="3200" dirty="0" smtClean="0"/>
                    <a:t>  New Sensors </a:t>
                  </a:r>
                </a:p>
              </p:txBody>
            </p:sp>
          </p:grpSp>
          <p:grpSp>
            <p:nvGrpSpPr>
              <p:cNvPr id="437" name="Grouper 436"/>
              <p:cNvGrpSpPr/>
              <p:nvPr/>
            </p:nvGrpSpPr>
            <p:grpSpPr>
              <a:xfrm>
                <a:off x="10001718" y="30661889"/>
                <a:ext cx="12584394" cy="94230"/>
                <a:chOff x="2152650" y="938213"/>
                <a:chExt cx="6429375" cy="73059"/>
              </a:xfrm>
            </p:grpSpPr>
            <p:cxnSp>
              <p:nvCxnSpPr>
                <p:cNvPr id="467" name="Connecteur droit 466"/>
                <p:cNvCxnSpPr>
                  <a:cxnSpLocks noChangeShapeType="1"/>
                </p:cNvCxnSpPr>
                <p:nvPr userDrawn="1"/>
              </p:nvCxnSpPr>
              <p:spPr bwMode="auto">
                <a:xfrm rot="10800000" flipV="1">
                  <a:off x="2152650" y="938213"/>
                  <a:ext cx="6429375" cy="9525"/>
                </a:xfrm>
                <a:prstGeom prst="line">
                  <a:avLst/>
                </a:prstGeom>
                <a:noFill/>
                <a:ln w="15875" cap="rnd">
                  <a:solidFill>
                    <a:srgbClr val="F88631"/>
                  </a:solidFill>
                  <a:round/>
                  <a:headEnd/>
                  <a:tailEnd/>
                </a:ln>
                <a:effectLst>
                  <a:outerShdw blurRad="63500" dist="50800" dir="5400000" algn="ctr" rotWithShape="0">
                    <a:srgbClr val="000000">
                      <a:alpha val="75000"/>
                    </a:srgbClr>
                  </a:outerShdw>
                </a:effectLst>
              </p:spPr>
            </p:cxnSp>
            <p:cxnSp>
              <p:nvCxnSpPr>
                <p:cNvPr id="468" name="Connecteur droit 467"/>
                <p:cNvCxnSpPr>
                  <a:cxnSpLocks noChangeShapeType="1"/>
                </p:cNvCxnSpPr>
                <p:nvPr userDrawn="1"/>
              </p:nvCxnSpPr>
              <p:spPr bwMode="auto">
                <a:xfrm rot="10800000">
                  <a:off x="2152650" y="1009684"/>
                  <a:ext cx="6429375" cy="1588"/>
                </a:xfrm>
                <a:prstGeom prst="line">
                  <a:avLst/>
                </a:prstGeom>
                <a:noFill/>
                <a:ln w="15875" cap="rnd">
                  <a:solidFill>
                    <a:srgbClr val="C00000"/>
                  </a:solidFill>
                  <a:round/>
                  <a:headEnd/>
                  <a:tailEnd/>
                </a:ln>
                <a:effectLst>
                  <a:outerShdw blurRad="63500" dist="50800" dir="5400000" algn="ctr" rotWithShape="0">
                    <a:srgbClr val="000000">
                      <a:alpha val="75000"/>
                    </a:srgbClr>
                  </a:outerShdw>
                </a:effectLst>
              </p:spPr>
            </p:cxnSp>
          </p:grpSp>
        </p:grpSp>
        <p:grpSp>
          <p:nvGrpSpPr>
            <p:cNvPr id="495" name="Grouper 494"/>
            <p:cNvGrpSpPr/>
            <p:nvPr/>
          </p:nvGrpSpPr>
          <p:grpSpPr>
            <a:xfrm>
              <a:off x="-17778123" y="27136663"/>
              <a:ext cx="7427901" cy="2082896"/>
              <a:chOff x="-15638129" y="28920763"/>
              <a:chExt cx="7427901" cy="2082896"/>
            </a:xfrm>
          </p:grpSpPr>
          <p:pic>
            <p:nvPicPr>
              <p:cNvPr id="474" name="Image 473"/>
              <p:cNvPicPr>
                <a:picLocks noChangeAspect="1"/>
              </p:cNvPicPr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-15638129" y="29440767"/>
                <a:ext cx="2162509" cy="1517408"/>
              </a:xfrm>
              <a:prstGeom prst="rect">
                <a:avLst/>
              </a:prstGeom>
            </p:spPr>
          </p:pic>
          <p:pic>
            <p:nvPicPr>
              <p:cNvPr id="475" name="Image 474"/>
              <p:cNvPicPr>
                <a:picLocks noChangeAspect="1"/>
              </p:cNvPicPr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-14235507" y="30395439"/>
                <a:ext cx="674372" cy="448457"/>
              </a:xfrm>
              <a:prstGeom prst="rect">
                <a:avLst/>
              </a:prstGeom>
            </p:spPr>
          </p:pic>
          <p:sp>
            <p:nvSpPr>
              <p:cNvPr id="476" name="ZoneTexte 475"/>
              <p:cNvSpPr txBox="1"/>
              <p:nvPr/>
            </p:nvSpPr>
            <p:spPr>
              <a:xfrm>
                <a:off x="-13358977" y="29434536"/>
                <a:ext cx="159121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2000" dirty="0" smtClean="0"/>
                  <a:t>Stimulation Protocol</a:t>
                </a:r>
                <a:endParaRPr lang="en-AU" sz="2000" dirty="0"/>
              </a:p>
            </p:txBody>
          </p:sp>
          <p:cxnSp>
            <p:nvCxnSpPr>
              <p:cNvPr id="477" name="Connecteur en angle 476"/>
              <p:cNvCxnSpPr>
                <a:stCxn id="476" idx="1"/>
                <a:endCxn id="475" idx="0"/>
              </p:cNvCxnSpPr>
              <p:nvPr/>
            </p:nvCxnSpPr>
            <p:spPr>
              <a:xfrm rot="10800000" flipV="1">
                <a:off x="-13898321" y="29788479"/>
                <a:ext cx="539344" cy="606960"/>
              </a:xfrm>
              <a:prstGeom prst="bentConnector2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8" name="ZoneTexte 477"/>
              <p:cNvSpPr txBox="1"/>
              <p:nvPr/>
            </p:nvSpPr>
            <p:spPr>
              <a:xfrm>
                <a:off x="-13236347" y="30234175"/>
                <a:ext cx="110864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000" dirty="0" smtClean="0">
                    <a:solidFill>
                      <a:srgbClr val="000D1C"/>
                    </a:solidFill>
                  </a:rPr>
                  <a:t>F. </a:t>
                </a:r>
                <a:r>
                  <a:rPr lang="en-AU" sz="1000" dirty="0" err="1" smtClean="0">
                    <a:solidFill>
                      <a:srgbClr val="000D1C"/>
                    </a:solidFill>
                  </a:rPr>
                  <a:t>Augereau</a:t>
                </a:r>
                <a:r>
                  <a:rPr lang="en-AU" sz="1000" dirty="0" smtClean="0">
                    <a:solidFill>
                      <a:srgbClr val="000D1C"/>
                    </a:solidFill>
                  </a:rPr>
                  <a:t> (IES)</a:t>
                </a:r>
              </a:p>
              <a:p>
                <a:r>
                  <a:rPr lang="en-AU" sz="1000" dirty="0" smtClean="0">
                    <a:solidFill>
                      <a:srgbClr val="000D1C"/>
                    </a:solidFill>
                  </a:rPr>
                  <a:t>D. </a:t>
                </a:r>
                <a:r>
                  <a:rPr lang="en-AU" sz="1000" dirty="0" err="1" smtClean="0">
                    <a:solidFill>
                      <a:srgbClr val="000D1C"/>
                    </a:solidFill>
                  </a:rPr>
                  <a:t>Laux</a:t>
                </a:r>
                <a:r>
                  <a:rPr lang="en-AU" sz="1000" dirty="0" smtClean="0">
                    <a:solidFill>
                      <a:srgbClr val="000D1C"/>
                    </a:solidFill>
                  </a:rPr>
                  <a:t> (IES)</a:t>
                </a:r>
              </a:p>
              <a:p>
                <a:r>
                  <a:rPr lang="en-AU" sz="1000" dirty="0" smtClean="0">
                    <a:solidFill>
                      <a:srgbClr val="000D1C"/>
                    </a:solidFill>
                  </a:rPr>
                  <a:t>M. </a:t>
                </a:r>
                <a:r>
                  <a:rPr lang="en-AU" sz="1000" dirty="0" err="1" smtClean="0">
                    <a:solidFill>
                      <a:srgbClr val="000D1C"/>
                    </a:solidFill>
                  </a:rPr>
                  <a:t>Alarab</a:t>
                </a:r>
                <a:r>
                  <a:rPr lang="en-AU" sz="1000" dirty="0" smtClean="0">
                    <a:solidFill>
                      <a:srgbClr val="000D1C"/>
                    </a:solidFill>
                  </a:rPr>
                  <a:t> (</a:t>
                </a:r>
                <a:r>
                  <a:rPr lang="en-AU" sz="1000" dirty="0" err="1" smtClean="0">
                    <a:solidFill>
                      <a:srgbClr val="000D1C"/>
                    </a:solidFill>
                  </a:rPr>
                  <a:t>Thèse</a:t>
                </a:r>
                <a:r>
                  <a:rPr lang="en-AU" sz="1000" dirty="0" smtClean="0">
                    <a:solidFill>
                      <a:srgbClr val="000D1C"/>
                    </a:solidFill>
                  </a:rPr>
                  <a:t>)</a:t>
                </a:r>
              </a:p>
              <a:p>
                <a:r>
                  <a:rPr lang="en-AU" sz="1000" dirty="0" smtClean="0">
                    <a:solidFill>
                      <a:srgbClr val="000D1C"/>
                    </a:solidFill>
                  </a:rPr>
                  <a:t>A. </a:t>
                </a:r>
                <a:r>
                  <a:rPr lang="en-AU" sz="1000" dirty="0" err="1" smtClean="0">
                    <a:solidFill>
                      <a:srgbClr val="000D1C"/>
                    </a:solidFill>
                  </a:rPr>
                  <a:t>Gademer</a:t>
                </a:r>
                <a:r>
                  <a:rPr lang="en-AU" sz="1000" dirty="0" smtClean="0">
                    <a:solidFill>
                      <a:srgbClr val="000D1C"/>
                    </a:solidFill>
                  </a:rPr>
                  <a:t> (IES)</a:t>
                </a:r>
                <a:endParaRPr lang="en-AU" sz="1000" dirty="0">
                  <a:solidFill>
                    <a:srgbClr val="000D1C"/>
                  </a:solidFill>
                </a:endParaRPr>
              </a:p>
            </p:txBody>
          </p:sp>
          <p:pic>
            <p:nvPicPr>
              <p:cNvPr id="479" name="Image 478"/>
              <p:cNvPicPr>
                <a:picLocks noChangeAspect="1"/>
              </p:cNvPicPr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-15604140" y="29510194"/>
                <a:ext cx="594360" cy="444701"/>
              </a:xfrm>
              <a:prstGeom prst="rect">
                <a:avLst/>
              </a:prstGeom>
            </p:spPr>
          </p:pic>
          <p:pic>
            <p:nvPicPr>
              <p:cNvPr id="480" name="Espace réservé du contenu 4"/>
              <p:cNvPicPr>
                <a:picLocks noChangeAspect="1"/>
              </p:cNvPicPr>
              <p:nvPr/>
            </p:nvPicPr>
            <p:blipFill>
              <a:blip r:embed="rId81"/>
              <a:srcRect t="2865" b="2865"/>
              <a:stretch>
                <a:fillRect/>
              </a:stretch>
            </p:blipFill>
            <p:spPr bwMode="auto">
              <a:xfrm>
                <a:off x="-11954164" y="29443370"/>
                <a:ext cx="2286002" cy="14919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81" name="Image 480"/>
              <p:cNvPicPr>
                <a:picLocks noChangeAspect="1"/>
              </p:cNvPicPr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-11099712" y="28920763"/>
                <a:ext cx="639812" cy="905862"/>
              </a:xfrm>
              <a:prstGeom prst="rect">
                <a:avLst/>
              </a:prstGeom>
            </p:spPr>
          </p:pic>
          <p:pic>
            <p:nvPicPr>
              <p:cNvPr id="482" name="Image 481"/>
              <p:cNvPicPr>
                <a:picLocks noChangeAspect="1"/>
              </p:cNvPicPr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-9612280" y="29401176"/>
                <a:ext cx="1187478" cy="1361440"/>
              </a:xfrm>
              <a:prstGeom prst="rect">
                <a:avLst/>
              </a:prstGeom>
            </p:spPr>
          </p:pic>
          <p:sp>
            <p:nvSpPr>
              <p:cNvPr id="483" name="ZoneTexte 482"/>
              <p:cNvSpPr txBox="1"/>
              <p:nvPr/>
            </p:nvSpPr>
            <p:spPr>
              <a:xfrm>
                <a:off x="-9476513" y="30757438"/>
                <a:ext cx="84621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000" dirty="0" smtClean="0">
                    <a:solidFill>
                      <a:srgbClr val="000D1C"/>
                    </a:solidFill>
                  </a:rPr>
                  <a:t>A. Vena (IES)</a:t>
                </a:r>
              </a:p>
            </p:txBody>
          </p:sp>
          <p:sp>
            <p:nvSpPr>
              <p:cNvPr id="484" name="ZoneTexte 483"/>
              <p:cNvSpPr txBox="1"/>
              <p:nvPr/>
            </p:nvSpPr>
            <p:spPr>
              <a:xfrm>
                <a:off x="-14447387" y="29020078"/>
                <a:ext cx="18243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2400" u="sng" dirty="0" smtClean="0"/>
                  <a:t>Acoustic Skin</a:t>
                </a:r>
                <a:endParaRPr lang="en-AU" sz="2400" u="sng" dirty="0"/>
              </a:p>
            </p:txBody>
          </p:sp>
          <p:sp>
            <p:nvSpPr>
              <p:cNvPr id="485" name="ZoneTexte 484"/>
              <p:cNvSpPr txBox="1"/>
              <p:nvPr/>
            </p:nvSpPr>
            <p:spPr>
              <a:xfrm>
                <a:off x="-10403707" y="28979438"/>
                <a:ext cx="21934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2400" u="sng" dirty="0" smtClean="0"/>
                  <a:t>Active Umbilical</a:t>
                </a:r>
                <a:endParaRPr lang="en-AU" sz="2400" u="sng" dirty="0"/>
              </a:p>
            </p:txBody>
          </p:sp>
        </p:grpSp>
        <p:grpSp>
          <p:nvGrpSpPr>
            <p:cNvPr id="497" name="Grouper 496"/>
            <p:cNvGrpSpPr/>
            <p:nvPr/>
          </p:nvGrpSpPr>
          <p:grpSpPr>
            <a:xfrm>
              <a:off x="-17779663" y="30013552"/>
              <a:ext cx="7294675" cy="2159098"/>
              <a:chOff x="-15445199" y="31326398"/>
              <a:chExt cx="7294675" cy="2159098"/>
            </a:xfrm>
          </p:grpSpPr>
          <p:pic>
            <p:nvPicPr>
              <p:cNvPr id="487" name="Image 486"/>
              <p:cNvPicPr>
                <a:picLocks noChangeAspect="1"/>
              </p:cNvPicPr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-13327454" y="31748136"/>
                <a:ext cx="2226429" cy="1737360"/>
              </a:xfrm>
              <a:prstGeom prst="rect">
                <a:avLst/>
              </a:prstGeom>
            </p:spPr>
          </p:pic>
          <p:pic>
            <p:nvPicPr>
              <p:cNvPr id="488" name="Image 487"/>
              <p:cNvPicPr>
                <a:picLocks noChangeAspect="1"/>
              </p:cNvPicPr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-15393320" y="31737976"/>
                <a:ext cx="1846491" cy="1628140"/>
              </a:xfrm>
              <a:prstGeom prst="rect">
                <a:avLst/>
              </a:prstGeom>
            </p:spPr>
          </p:pic>
          <p:pic>
            <p:nvPicPr>
              <p:cNvPr id="489" name="Image 488"/>
              <p:cNvPicPr>
                <a:picLocks noChangeAspect="1"/>
              </p:cNvPicPr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-10734943" y="31706454"/>
                <a:ext cx="2498784" cy="1596162"/>
              </a:xfrm>
              <a:prstGeom prst="rect">
                <a:avLst/>
              </a:prstGeom>
            </p:spPr>
          </p:pic>
          <p:sp>
            <p:nvSpPr>
              <p:cNvPr id="490" name="ZoneTexte 489"/>
              <p:cNvSpPr txBox="1"/>
              <p:nvPr/>
            </p:nvSpPr>
            <p:spPr>
              <a:xfrm>
                <a:off x="-15445199" y="31326398"/>
                <a:ext cx="25032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2400" u="sng" dirty="0" smtClean="0"/>
                  <a:t>Navigation System</a:t>
                </a:r>
                <a:endParaRPr lang="en-AU" sz="2400" u="sng" dirty="0"/>
              </a:p>
            </p:txBody>
          </p:sp>
          <p:sp>
            <p:nvSpPr>
              <p:cNvPr id="491" name="ZoneTexte 490"/>
              <p:cNvSpPr txBox="1"/>
              <p:nvPr/>
            </p:nvSpPr>
            <p:spPr>
              <a:xfrm>
                <a:off x="-12827682" y="31326398"/>
                <a:ext cx="14115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2400" u="sng" dirty="0"/>
                  <a:t>n</a:t>
                </a:r>
                <a:r>
                  <a:rPr lang="en-AU" sz="2400" u="sng" dirty="0" smtClean="0"/>
                  <a:t>-D SLAM</a:t>
                </a:r>
                <a:endParaRPr lang="en-AU" sz="2400" u="sng" dirty="0"/>
              </a:p>
            </p:txBody>
          </p:sp>
          <p:sp>
            <p:nvSpPr>
              <p:cNvPr id="492" name="ZoneTexte 491"/>
              <p:cNvSpPr txBox="1"/>
              <p:nvPr/>
            </p:nvSpPr>
            <p:spPr>
              <a:xfrm>
                <a:off x="-11109387" y="31326398"/>
                <a:ext cx="29588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2400" u="sng" dirty="0" smtClean="0"/>
                  <a:t>Vacancy Evidence grid</a:t>
                </a:r>
                <a:endParaRPr lang="en-AU" sz="2400" u="sng" dirty="0"/>
              </a:p>
            </p:txBody>
          </p:sp>
          <p:sp>
            <p:nvSpPr>
              <p:cNvPr id="493" name="ZoneTexte 492"/>
              <p:cNvSpPr txBox="1"/>
              <p:nvPr/>
            </p:nvSpPr>
            <p:spPr>
              <a:xfrm>
                <a:off x="-13644747" y="32840238"/>
                <a:ext cx="1244025" cy="55399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AU" sz="1000" dirty="0" smtClean="0">
                    <a:solidFill>
                      <a:srgbClr val="000D1C"/>
                    </a:solidFill>
                  </a:rPr>
                  <a:t>J. </a:t>
                </a:r>
                <a:r>
                  <a:rPr lang="en-AU" sz="1000" dirty="0" err="1" smtClean="0">
                    <a:solidFill>
                      <a:srgbClr val="000D1C"/>
                    </a:solidFill>
                  </a:rPr>
                  <a:t>Triboulet</a:t>
                </a:r>
                <a:r>
                  <a:rPr lang="en-AU" sz="1000" dirty="0" smtClean="0">
                    <a:solidFill>
                      <a:srgbClr val="000D1C"/>
                    </a:solidFill>
                  </a:rPr>
                  <a:t> (LIRMM)</a:t>
                </a:r>
              </a:p>
              <a:p>
                <a:r>
                  <a:rPr lang="en-AU" sz="1000" dirty="0" smtClean="0">
                    <a:solidFill>
                      <a:srgbClr val="000D1C"/>
                    </a:solidFill>
                  </a:rPr>
                  <a:t>S. </a:t>
                </a:r>
                <a:r>
                  <a:rPr lang="en-AU" sz="1000" dirty="0" err="1" smtClean="0">
                    <a:solidFill>
                      <a:srgbClr val="000D1C"/>
                    </a:solidFill>
                  </a:rPr>
                  <a:t>Druon</a:t>
                </a:r>
                <a:r>
                  <a:rPr lang="en-AU" sz="1000" dirty="0" smtClean="0">
                    <a:solidFill>
                      <a:srgbClr val="000D1C"/>
                    </a:solidFill>
                  </a:rPr>
                  <a:t> (LIRMM)</a:t>
                </a:r>
              </a:p>
              <a:p>
                <a:r>
                  <a:rPr lang="en-AU" sz="1000" dirty="0" smtClean="0">
                    <a:solidFill>
                      <a:srgbClr val="000D1C"/>
                    </a:solidFill>
                  </a:rPr>
                  <a:t>A. </a:t>
                </a:r>
                <a:r>
                  <a:rPr lang="en-AU" sz="1000" dirty="0" err="1" smtClean="0">
                    <a:solidFill>
                      <a:srgbClr val="000D1C"/>
                    </a:solidFill>
                  </a:rPr>
                  <a:t>Gademer</a:t>
                </a:r>
                <a:r>
                  <a:rPr lang="en-AU" sz="1000" dirty="0" smtClean="0">
                    <a:solidFill>
                      <a:srgbClr val="000D1C"/>
                    </a:solidFill>
                  </a:rPr>
                  <a:t> (IES)</a:t>
                </a:r>
                <a:endParaRPr lang="en-AU" sz="1000" dirty="0">
                  <a:solidFill>
                    <a:srgbClr val="000D1C"/>
                  </a:solidFill>
                </a:endParaRPr>
              </a:p>
            </p:txBody>
          </p:sp>
          <p:sp>
            <p:nvSpPr>
              <p:cNvPr id="494" name="ZoneTexte 493"/>
              <p:cNvSpPr txBox="1"/>
              <p:nvPr/>
            </p:nvSpPr>
            <p:spPr>
              <a:xfrm>
                <a:off x="-10947102" y="32785209"/>
                <a:ext cx="1388797" cy="55399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AU" sz="1000" dirty="0" smtClean="0">
                    <a:solidFill>
                      <a:srgbClr val="000D1C"/>
                    </a:solidFill>
                  </a:rPr>
                  <a:t>Y. </a:t>
                </a:r>
                <a:r>
                  <a:rPr lang="en-AU" sz="1000" dirty="0" err="1" smtClean="0">
                    <a:solidFill>
                      <a:srgbClr val="000D1C"/>
                    </a:solidFill>
                  </a:rPr>
                  <a:t>Breux</a:t>
                </a:r>
                <a:r>
                  <a:rPr lang="en-AU" sz="1000" dirty="0" smtClean="0">
                    <a:solidFill>
                      <a:srgbClr val="000D1C"/>
                    </a:solidFill>
                  </a:rPr>
                  <a:t> (LIRMM)</a:t>
                </a:r>
              </a:p>
              <a:p>
                <a:r>
                  <a:rPr lang="en-AU" sz="1000" dirty="0" smtClean="0">
                    <a:solidFill>
                      <a:srgbClr val="000D1C"/>
                    </a:solidFill>
                  </a:rPr>
                  <a:t>B. </a:t>
                </a:r>
                <a:r>
                  <a:rPr lang="en-AU" sz="1000" dirty="0" err="1" smtClean="0">
                    <a:solidFill>
                      <a:srgbClr val="000D1C"/>
                    </a:solidFill>
                  </a:rPr>
                  <a:t>Mohammadi</a:t>
                </a:r>
                <a:r>
                  <a:rPr lang="en-AU" sz="1000" dirty="0" smtClean="0">
                    <a:solidFill>
                      <a:srgbClr val="000D1C"/>
                    </a:solidFill>
                  </a:rPr>
                  <a:t> (IMAG)</a:t>
                </a:r>
              </a:p>
              <a:p>
                <a:r>
                  <a:rPr lang="en-AU" sz="1000" dirty="0" smtClean="0">
                    <a:solidFill>
                      <a:srgbClr val="000D1C"/>
                    </a:solidFill>
                  </a:rPr>
                  <a:t>A. Mas (IMAG)</a:t>
                </a:r>
                <a:endParaRPr lang="en-AU" sz="1000" dirty="0">
                  <a:solidFill>
                    <a:srgbClr val="000D1C"/>
                  </a:solidFill>
                </a:endParaRPr>
              </a:p>
            </p:txBody>
          </p:sp>
        </p:grpSp>
        <p:sp>
          <p:nvSpPr>
            <p:cNvPr id="496" name="Espace réservé du contenu 2"/>
            <p:cNvSpPr txBox="1">
              <a:spLocks/>
            </p:cNvSpPr>
            <p:nvPr/>
          </p:nvSpPr>
          <p:spPr>
            <a:xfrm>
              <a:off x="-17847401" y="29524093"/>
              <a:ext cx="14810395" cy="708179"/>
            </a:xfrm>
            <a:prstGeom prst="rect">
              <a:avLst/>
            </a:prstGeom>
          </p:spPr>
          <p:txBody>
            <a:bodyPr/>
            <a:lstStyle>
              <a:lvl1pPr marL="757009" indent="-757009" algn="l" defTabSz="3028036" rtl="0" eaLnBrk="1" latinLnBrk="0" hangingPunct="1">
                <a:lnSpc>
                  <a:spcPct val="90000"/>
                </a:lnSpc>
                <a:spcBef>
                  <a:spcPts val="3312"/>
                </a:spcBef>
                <a:buFont typeface="Arial" panose="020B0604020202020204" pitchFamily="34" charset="0"/>
                <a:buChar char="•"/>
                <a:defRPr sz="92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71027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79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785045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662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299062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13080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327098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841116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355134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869151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8763" indent="-258763">
                <a:buClr>
                  <a:schemeClr val="tx1">
                    <a:lumMod val="50000"/>
                    <a:lumOff val="50000"/>
                  </a:schemeClr>
                </a:buClr>
                <a:buFont typeface="Courier New"/>
                <a:buChar char="o"/>
              </a:pPr>
              <a:r>
                <a:rPr lang="en-GB" sz="3200" dirty="0" smtClean="0"/>
                <a:t>  GPS-Free Navigation</a:t>
              </a:r>
            </a:p>
          </p:txBody>
        </p:sp>
        <p:sp>
          <p:nvSpPr>
            <p:cNvPr id="498" name="Espace réservé du contenu 2"/>
            <p:cNvSpPr txBox="1">
              <a:spLocks/>
            </p:cNvSpPr>
            <p:nvPr/>
          </p:nvSpPr>
          <p:spPr>
            <a:xfrm>
              <a:off x="-17864535" y="32438695"/>
              <a:ext cx="14810395" cy="708179"/>
            </a:xfrm>
            <a:prstGeom prst="rect">
              <a:avLst/>
            </a:prstGeom>
          </p:spPr>
          <p:txBody>
            <a:bodyPr/>
            <a:lstStyle>
              <a:lvl1pPr marL="757009" indent="-757009" algn="l" defTabSz="3028036" rtl="0" eaLnBrk="1" latinLnBrk="0" hangingPunct="1">
                <a:lnSpc>
                  <a:spcPct val="90000"/>
                </a:lnSpc>
                <a:spcBef>
                  <a:spcPts val="3312"/>
                </a:spcBef>
                <a:buFont typeface="Arial" panose="020B0604020202020204" pitchFamily="34" charset="0"/>
                <a:buChar char="•"/>
                <a:defRPr sz="92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71027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79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785045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662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299062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13080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327098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841116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355134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869151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8763" indent="-258763">
                <a:lnSpc>
                  <a:spcPct val="50000"/>
                </a:lnSpc>
                <a:buClr>
                  <a:schemeClr val="tx1">
                    <a:lumMod val="50000"/>
                    <a:lumOff val="50000"/>
                  </a:schemeClr>
                </a:buClr>
                <a:buFont typeface="Courier New"/>
                <a:buChar char="o"/>
              </a:pPr>
              <a:r>
                <a:rPr lang="en-GB" sz="3200" dirty="0" smtClean="0"/>
                <a:t>  </a:t>
              </a:r>
              <a:r>
                <a:rPr lang="en-GB" sz="3200" dirty="0" smtClean="0"/>
                <a:t>Guidance</a:t>
              </a:r>
            </a:p>
            <a:p>
              <a:pPr marL="717550" lvl="1" indent="-258763">
                <a:lnSpc>
                  <a:spcPct val="50000"/>
                </a:lnSpc>
                <a:buClr>
                  <a:schemeClr val="tx1">
                    <a:lumMod val="50000"/>
                    <a:lumOff val="50000"/>
                  </a:schemeClr>
                </a:buClr>
                <a:buFont typeface="Courier New"/>
                <a:buChar char="o"/>
              </a:pPr>
              <a:r>
                <a:rPr lang="en-GB" sz="1876" dirty="0" smtClean="0"/>
                <a:t>Autonomous Centring</a:t>
              </a:r>
            </a:p>
            <a:p>
              <a:pPr marL="717550" lvl="1" indent="-258763">
                <a:lnSpc>
                  <a:spcPct val="50000"/>
                </a:lnSpc>
                <a:buClr>
                  <a:schemeClr val="tx1">
                    <a:lumMod val="50000"/>
                    <a:lumOff val="50000"/>
                  </a:schemeClr>
                </a:buClr>
                <a:buFont typeface="Courier New"/>
                <a:buChar char="o"/>
              </a:pPr>
              <a:r>
                <a:rPr lang="en-GB" sz="1876" dirty="0" smtClean="0"/>
                <a:t>Autonomous Targeting</a:t>
              </a:r>
            </a:p>
            <a:p>
              <a:pPr marL="717550" lvl="1" indent="-258763">
                <a:lnSpc>
                  <a:spcPct val="50000"/>
                </a:lnSpc>
                <a:buClr>
                  <a:schemeClr val="tx1">
                    <a:lumMod val="50000"/>
                    <a:lumOff val="50000"/>
                  </a:schemeClr>
                </a:buClr>
                <a:buFont typeface="Courier New"/>
                <a:buChar char="o"/>
              </a:pPr>
              <a:r>
                <a:rPr lang="en-GB" sz="1876" dirty="0" err="1" smtClean="0"/>
                <a:t>Env</a:t>
              </a:r>
              <a:r>
                <a:rPr lang="en-GB" sz="1876" dirty="0" smtClean="0"/>
                <a:t>. Models Inclusion</a:t>
              </a:r>
            </a:p>
            <a:p>
              <a:pPr marL="258763" indent="-258763">
                <a:lnSpc>
                  <a:spcPct val="50000"/>
                </a:lnSpc>
                <a:buClr>
                  <a:schemeClr val="tx1">
                    <a:lumMod val="50000"/>
                    <a:lumOff val="50000"/>
                  </a:schemeClr>
                </a:buClr>
                <a:buFont typeface="Courier New"/>
                <a:buChar char="o"/>
              </a:pPr>
              <a:r>
                <a:rPr lang="en-GB" sz="3200" dirty="0" smtClean="0"/>
                <a:t>  Control</a:t>
              </a:r>
            </a:p>
            <a:p>
              <a:pPr marL="717550" lvl="1" indent="-258763">
                <a:lnSpc>
                  <a:spcPct val="50000"/>
                </a:lnSpc>
                <a:buClr>
                  <a:schemeClr val="tx1">
                    <a:lumMod val="50000"/>
                    <a:lumOff val="50000"/>
                  </a:schemeClr>
                </a:buClr>
                <a:buFont typeface="Courier New"/>
                <a:buChar char="o"/>
              </a:pPr>
              <a:r>
                <a:rPr lang="en-GB" sz="1876" dirty="0" smtClean="0"/>
                <a:t>Robustness</a:t>
              </a:r>
            </a:p>
            <a:p>
              <a:pPr marL="717550" lvl="1" indent="-258763">
                <a:lnSpc>
                  <a:spcPct val="50000"/>
                </a:lnSpc>
                <a:buClr>
                  <a:schemeClr val="tx1">
                    <a:lumMod val="50000"/>
                    <a:lumOff val="50000"/>
                  </a:schemeClr>
                </a:buClr>
                <a:buFont typeface="Courier New"/>
                <a:buChar char="o"/>
              </a:pPr>
              <a:r>
                <a:rPr lang="en-GB" sz="1876" dirty="0" smtClean="0"/>
                <a:t>Co-Control</a:t>
              </a:r>
            </a:p>
            <a:p>
              <a:pPr marL="717550" lvl="1" indent="-258763">
                <a:lnSpc>
                  <a:spcPct val="50000"/>
                </a:lnSpc>
                <a:buClr>
                  <a:schemeClr val="tx1">
                    <a:lumMod val="50000"/>
                    <a:lumOff val="50000"/>
                  </a:schemeClr>
                </a:buClr>
                <a:buFont typeface="Courier New"/>
                <a:buChar char="o"/>
              </a:pPr>
              <a:r>
                <a:rPr lang="en-GB" sz="1876" dirty="0" smtClean="0"/>
                <a:t>Open-loop Stability</a:t>
              </a:r>
            </a:p>
          </p:txBody>
        </p:sp>
        <p:pic>
          <p:nvPicPr>
            <p:cNvPr id="316" name="Image 315"/>
            <p:cNvPicPr>
              <a:picLocks noChangeAspect="1"/>
            </p:cNvPicPr>
            <p:nvPr/>
          </p:nvPicPr>
          <p:blipFill rotWithShape="1">
            <a:blip r:embed="rId87"/>
            <a:srcRect r="8589"/>
            <a:stretch/>
          </p:blipFill>
          <p:spPr>
            <a:xfrm>
              <a:off x="-14762992" y="32640777"/>
              <a:ext cx="4132606" cy="2842260"/>
            </a:xfrm>
            <a:prstGeom prst="rect">
              <a:avLst/>
            </a:prstGeom>
          </p:spPr>
        </p:pic>
        <p:sp>
          <p:nvSpPr>
            <p:cNvPr id="317" name="Espace réservé du contenu 2"/>
            <p:cNvSpPr txBox="1">
              <a:spLocks/>
            </p:cNvSpPr>
            <p:nvPr/>
          </p:nvSpPr>
          <p:spPr>
            <a:xfrm>
              <a:off x="-17864556" y="35985519"/>
              <a:ext cx="14810395" cy="708179"/>
            </a:xfrm>
            <a:prstGeom prst="rect">
              <a:avLst/>
            </a:prstGeom>
          </p:spPr>
          <p:txBody>
            <a:bodyPr/>
            <a:lstStyle>
              <a:lvl1pPr marL="757009" indent="-757009" algn="l" defTabSz="3028036" rtl="0" eaLnBrk="1" latinLnBrk="0" hangingPunct="1">
                <a:lnSpc>
                  <a:spcPct val="90000"/>
                </a:lnSpc>
                <a:spcBef>
                  <a:spcPts val="3312"/>
                </a:spcBef>
                <a:buFont typeface="Arial" panose="020B0604020202020204" pitchFamily="34" charset="0"/>
                <a:buChar char="•"/>
                <a:defRPr sz="92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71027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79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785045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662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299062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13080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327098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841116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355134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869151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8763" indent="-258763">
                <a:lnSpc>
                  <a:spcPct val="50000"/>
                </a:lnSpc>
                <a:buClr>
                  <a:schemeClr val="tx1">
                    <a:lumMod val="50000"/>
                    <a:lumOff val="50000"/>
                  </a:schemeClr>
                </a:buClr>
                <a:buFont typeface="Courier New"/>
                <a:buChar char="o"/>
              </a:pPr>
              <a:r>
                <a:rPr lang="en-GB" sz="3200" dirty="0" smtClean="0"/>
                <a:t>  </a:t>
              </a:r>
              <a:r>
                <a:rPr lang="en-GB" sz="3200" dirty="0"/>
                <a:t>R</a:t>
              </a:r>
              <a:r>
                <a:rPr lang="en-GB" sz="3200" dirty="0" smtClean="0"/>
                <a:t>obots Development</a:t>
              </a:r>
              <a:endParaRPr lang="en-GB" sz="3200" dirty="0" smtClean="0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88"/>
            <a:stretch>
              <a:fillRect/>
            </a:stretch>
          </p:blipFill>
          <p:spPr>
            <a:xfrm>
              <a:off x="-10083075" y="36421744"/>
              <a:ext cx="1513577" cy="1469748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89"/>
            <a:stretch>
              <a:fillRect/>
            </a:stretch>
          </p:blipFill>
          <p:spPr>
            <a:xfrm>
              <a:off x="-17835134" y="36421743"/>
              <a:ext cx="1321892" cy="1464542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90"/>
            <a:stretch>
              <a:fillRect/>
            </a:stretch>
          </p:blipFill>
          <p:spPr>
            <a:xfrm>
              <a:off x="-16504525" y="36421743"/>
              <a:ext cx="3747191" cy="1471212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91"/>
            <a:stretch>
              <a:fillRect/>
            </a:stretch>
          </p:blipFill>
          <p:spPr>
            <a:xfrm>
              <a:off x="-12738746" y="36429703"/>
              <a:ext cx="2645161" cy="1461370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92"/>
            <a:stretch>
              <a:fillRect/>
            </a:stretch>
          </p:blipFill>
          <p:spPr>
            <a:xfrm>
              <a:off x="-8544247" y="36429703"/>
              <a:ext cx="1654356" cy="1456164"/>
            </a:xfrm>
            <a:prstGeom prst="rect">
              <a:avLst/>
            </a:prstGeom>
          </p:spPr>
        </p:pic>
        <p:pic>
          <p:nvPicPr>
            <p:cNvPr id="26" name="Image 25" descr="Sentinel2.jpg"/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878645" y="36434489"/>
              <a:ext cx="1943727" cy="1457795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 rotWithShape="1">
            <a:blip r:embed="rId94"/>
            <a:srcRect b="5324"/>
            <a:stretch/>
          </p:blipFill>
          <p:spPr>
            <a:xfrm>
              <a:off x="-4924617" y="36441648"/>
              <a:ext cx="1828472" cy="1452445"/>
            </a:xfrm>
            <a:prstGeom prst="rect">
              <a:avLst/>
            </a:prstGeom>
          </p:spPr>
        </p:pic>
        <p:cxnSp>
          <p:nvCxnSpPr>
            <p:cNvPr id="30" name="Connecteur droit 29"/>
            <p:cNvCxnSpPr/>
            <p:nvPr/>
          </p:nvCxnSpPr>
          <p:spPr>
            <a:xfrm>
              <a:off x="-10385915" y="26690584"/>
              <a:ext cx="0" cy="95271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Connecteur droit 321"/>
            <p:cNvCxnSpPr/>
            <p:nvPr/>
          </p:nvCxnSpPr>
          <p:spPr>
            <a:xfrm flipH="1">
              <a:off x="-10385915" y="36227016"/>
              <a:ext cx="723739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3" name="Espace réservé du contenu 2"/>
            <p:cNvSpPr txBox="1">
              <a:spLocks/>
            </p:cNvSpPr>
            <p:nvPr/>
          </p:nvSpPr>
          <p:spPr>
            <a:xfrm>
              <a:off x="-10389296" y="26859916"/>
              <a:ext cx="5158458" cy="708179"/>
            </a:xfrm>
            <a:prstGeom prst="rect">
              <a:avLst/>
            </a:prstGeom>
          </p:spPr>
          <p:txBody>
            <a:bodyPr/>
            <a:lstStyle>
              <a:lvl1pPr marL="757009" indent="-757009" algn="l" defTabSz="3028036" rtl="0" eaLnBrk="1" latinLnBrk="0" hangingPunct="1">
                <a:lnSpc>
                  <a:spcPct val="90000"/>
                </a:lnSpc>
                <a:spcBef>
                  <a:spcPts val="3312"/>
                </a:spcBef>
                <a:buFont typeface="Arial" panose="020B0604020202020204" pitchFamily="34" charset="0"/>
                <a:buChar char="•"/>
                <a:defRPr sz="92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71027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79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785045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662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299062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13080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327098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841116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355134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869151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8763" indent="-258763">
                <a:lnSpc>
                  <a:spcPct val="50000"/>
                </a:lnSpc>
                <a:buClr>
                  <a:schemeClr val="tx1">
                    <a:lumMod val="50000"/>
                    <a:lumOff val="50000"/>
                  </a:schemeClr>
                </a:buClr>
                <a:buFont typeface="Courier New"/>
                <a:buChar char="o"/>
              </a:pPr>
              <a:r>
                <a:rPr lang="en-GB" sz="3200" dirty="0" smtClean="0"/>
                <a:t>  </a:t>
              </a:r>
              <a:r>
                <a:rPr lang="en-GB" sz="3200" dirty="0" smtClean="0"/>
                <a:t>System Architectures</a:t>
              </a:r>
            </a:p>
            <a:p>
              <a:pPr marL="717550" lvl="1" indent="-258763">
                <a:lnSpc>
                  <a:spcPct val="50000"/>
                </a:lnSpc>
                <a:buClr>
                  <a:schemeClr val="tx1">
                    <a:lumMod val="50000"/>
                    <a:lumOff val="50000"/>
                  </a:schemeClr>
                </a:buClr>
                <a:buFont typeface="Courier New"/>
                <a:buChar char="o"/>
              </a:pPr>
              <a:r>
                <a:rPr lang="en-GB" sz="1876" dirty="0" smtClean="0"/>
                <a:t>Sensor Recruitment</a:t>
              </a:r>
            </a:p>
            <a:p>
              <a:pPr marL="717550" lvl="1" indent="-258763">
                <a:lnSpc>
                  <a:spcPct val="50000"/>
                </a:lnSpc>
                <a:buClr>
                  <a:schemeClr val="tx1">
                    <a:lumMod val="50000"/>
                    <a:lumOff val="50000"/>
                  </a:schemeClr>
                </a:buClr>
                <a:buFont typeface="Courier New"/>
                <a:buChar char="o"/>
              </a:pPr>
              <a:r>
                <a:rPr lang="en-GB" sz="1876" dirty="0" smtClean="0"/>
                <a:t>Adaptive Autonomy</a:t>
              </a:r>
            </a:p>
            <a:p>
              <a:pPr marL="717550" lvl="1" indent="-258763">
                <a:lnSpc>
                  <a:spcPct val="50000"/>
                </a:lnSpc>
                <a:buClr>
                  <a:schemeClr val="tx1">
                    <a:lumMod val="50000"/>
                    <a:lumOff val="50000"/>
                  </a:schemeClr>
                </a:buClr>
                <a:buFont typeface="Courier New"/>
                <a:buChar char="o"/>
              </a:pPr>
              <a:r>
                <a:rPr lang="en-GB" sz="1876" dirty="0" smtClean="0"/>
                <a:t>Dependability and </a:t>
              </a:r>
              <a:r>
                <a:rPr lang="en-GB" sz="1876" dirty="0" err="1" smtClean="0"/>
                <a:t>GoP</a:t>
              </a:r>
              <a:r>
                <a:rPr lang="en-GB" sz="1876" dirty="0" smtClean="0"/>
                <a:t>.</a:t>
              </a:r>
            </a:p>
          </p:txBody>
        </p:sp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95"/>
            <a:stretch>
              <a:fillRect/>
            </a:stretch>
          </p:blipFill>
          <p:spPr>
            <a:xfrm>
              <a:off x="-9269210" y="27213832"/>
              <a:ext cx="6060667" cy="7408448"/>
            </a:xfrm>
            <a:prstGeom prst="rect">
              <a:avLst/>
            </a:prstGeom>
          </p:spPr>
        </p:pic>
        <p:sp>
          <p:nvSpPr>
            <p:cNvPr id="564" name="Espace réservé du contenu 2"/>
            <p:cNvSpPr txBox="1">
              <a:spLocks/>
            </p:cNvSpPr>
            <p:nvPr/>
          </p:nvSpPr>
          <p:spPr>
            <a:xfrm>
              <a:off x="-10350222" y="34719887"/>
              <a:ext cx="5158458" cy="708179"/>
            </a:xfrm>
            <a:prstGeom prst="rect">
              <a:avLst/>
            </a:prstGeom>
          </p:spPr>
          <p:txBody>
            <a:bodyPr/>
            <a:lstStyle>
              <a:lvl1pPr marL="757009" indent="-757009" algn="l" defTabSz="3028036" rtl="0" eaLnBrk="1" latinLnBrk="0" hangingPunct="1">
                <a:lnSpc>
                  <a:spcPct val="90000"/>
                </a:lnSpc>
                <a:spcBef>
                  <a:spcPts val="3312"/>
                </a:spcBef>
                <a:buFont typeface="Arial" panose="020B0604020202020204" pitchFamily="34" charset="0"/>
                <a:buChar char="•"/>
                <a:defRPr sz="92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71027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794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785045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662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299062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13080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327098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841116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355134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869151" indent="-757009" algn="l" defTabSz="3028036" rtl="0" eaLnBrk="1" latinLnBrk="0" hangingPunct="1">
                <a:lnSpc>
                  <a:spcPct val="90000"/>
                </a:lnSpc>
                <a:spcBef>
                  <a:spcPts val="1656"/>
                </a:spcBef>
                <a:buFont typeface="Arial" panose="020B0604020202020204" pitchFamily="34" charset="0"/>
                <a:buChar char="•"/>
                <a:defRPr sz="59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8763" indent="-258763">
                <a:lnSpc>
                  <a:spcPct val="50000"/>
                </a:lnSpc>
                <a:buClr>
                  <a:schemeClr val="tx1">
                    <a:lumMod val="50000"/>
                    <a:lumOff val="50000"/>
                  </a:schemeClr>
                </a:buClr>
                <a:buFont typeface="Courier New"/>
                <a:buChar char="o"/>
              </a:pPr>
              <a:r>
                <a:rPr lang="en-GB" sz="3200" dirty="0" smtClean="0"/>
                <a:t>  </a:t>
              </a:r>
              <a:r>
                <a:rPr lang="en-GB" sz="3200" dirty="0" smtClean="0"/>
                <a:t>Actuation System</a:t>
              </a:r>
            </a:p>
            <a:p>
              <a:pPr marL="717550" lvl="1" indent="-258763">
                <a:lnSpc>
                  <a:spcPct val="50000"/>
                </a:lnSpc>
                <a:buClr>
                  <a:schemeClr val="tx1">
                    <a:lumMod val="50000"/>
                    <a:lumOff val="50000"/>
                  </a:schemeClr>
                </a:buClr>
                <a:buFont typeface="Courier New"/>
                <a:buChar char="o"/>
              </a:pPr>
              <a:r>
                <a:rPr lang="en-GB" sz="1876" dirty="0"/>
                <a:t>R</a:t>
              </a:r>
              <a:r>
                <a:rPr lang="en-GB" sz="1876" dirty="0" smtClean="0"/>
                <a:t>edundancy Management</a:t>
              </a:r>
            </a:p>
            <a:p>
              <a:pPr marL="717550" lvl="1" indent="-258763">
                <a:lnSpc>
                  <a:spcPct val="50000"/>
                </a:lnSpc>
                <a:buClr>
                  <a:schemeClr val="tx1">
                    <a:lumMod val="50000"/>
                    <a:lumOff val="50000"/>
                  </a:schemeClr>
                </a:buClr>
                <a:buFont typeface="Courier New"/>
                <a:buChar char="o"/>
              </a:pPr>
              <a:r>
                <a:rPr lang="en-GB" sz="1876" dirty="0" smtClean="0"/>
                <a:t>Adaptive Geometry</a:t>
              </a:r>
            </a:p>
            <a:p>
              <a:pPr marL="717550" lvl="1" indent="-258763">
                <a:lnSpc>
                  <a:spcPct val="50000"/>
                </a:lnSpc>
                <a:buClr>
                  <a:schemeClr val="tx1">
                    <a:lumMod val="50000"/>
                    <a:lumOff val="50000"/>
                  </a:schemeClr>
                </a:buClr>
                <a:buFont typeface="Courier New"/>
                <a:buChar char="o"/>
              </a:pPr>
              <a:r>
                <a:rPr lang="en-GB" sz="1876" dirty="0" smtClean="0"/>
                <a:t>Hyper-redundancy</a:t>
              </a:r>
            </a:p>
          </p:txBody>
        </p:sp>
        <p:sp>
          <p:nvSpPr>
            <p:cNvPr id="565" name="Rectangle 564"/>
            <p:cNvSpPr/>
            <p:nvPr/>
          </p:nvSpPr>
          <p:spPr>
            <a:xfrm>
              <a:off x="-9161783" y="28493986"/>
              <a:ext cx="123507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000" dirty="0" smtClean="0">
                  <a:solidFill>
                    <a:srgbClr val="000D1C"/>
                  </a:solidFill>
                </a:rPr>
                <a:t>D. </a:t>
              </a:r>
              <a:r>
                <a:rPr lang="fr-FR" sz="1000" dirty="0" err="1" smtClean="0">
                  <a:solidFill>
                    <a:srgbClr val="000D1C"/>
                  </a:solidFill>
                </a:rPr>
                <a:t>Crestani</a:t>
              </a:r>
              <a:r>
                <a:rPr lang="fr-FR" sz="1000" dirty="0" smtClean="0">
                  <a:solidFill>
                    <a:srgbClr val="000D1C"/>
                  </a:solidFill>
                </a:rPr>
                <a:t> (LIRMM)</a:t>
              </a:r>
            </a:p>
            <a:p>
              <a:r>
                <a:rPr lang="fr-FR" sz="1000" dirty="0">
                  <a:solidFill>
                    <a:srgbClr val="000D1C"/>
                  </a:solidFill>
                </a:rPr>
                <a:t>L. Lapierre (LIRMM)</a:t>
              </a:r>
            </a:p>
            <a:p>
              <a:r>
                <a:rPr lang="fr-FR" sz="1000" dirty="0">
                  <a:solidFill>
                    <a:srgbClr val="000D1C"/>
                  </a:solidFill>
                </a:rPr>
                <a:t>K</a:t>
              </a:r>
              <a:r>
                <a:rPr lang="fr-FR" sz="1000" dirty="0" smtClean="0">
                  <a:solidFill>
                    <a:srgbClr val="000D1C"/>
                  </a:solidFill>
                </a:rPr>
                <a:t>. </a:t>
              </a:r>
              <a:r>
                <a:rPr lang="fr-FR" sz="1000" dirty="0" err="1" smtClean="0">
                  <a:solidFill>
                    <a:srgbClr val="000D1C"/>
                  </a:solidFill>
                </a:rPr>
                <a:t>Godary</a:t>
              </a:r>
              <a:r>
                <a:rPr lang="fr-FR" sz="1000" dirty="0" smtClean="0">
                  <a:solidFill>
                    <a:srgbClr val="000D1C"/>
                  </a:solidFill>
                </a:rPr>
                <a:t> (LIRMM)</a:t>
              </a:r>
            </a:p>
            <a:p>
              <a:r>
                <a:rPr lang="fr-FR" sz="1000" dirty="0">
                  <a:solidFill>
                    <a:srgbClr val="000D1C"/>
                  </a:solidFill>
                </a:rPr>
                <a:t>R</a:t>
              </a:r>
              <a:r>
                <a:rPr lang="fr-FR" sz="1000" dirty="0" smtClean="0">
                  <a:solidFill>
                    <a:srgbClr val="000D1C"/>
                  </a:solidFill>
                </a:rPr>
                <a:t>. </a:t>
              </a:r>
              <a:r>
                <a:rPr lang="fr-FR" sz="1000" dirty="0" err="1" smtClean="0">
                  <a:solidFill>
                    <a:srgbClr val="000D1C"/>
                  </a:solidFill>
                </a:rPr>
                <a:t>Villalobos</a:t>
              </a:r>
              <a:r>
                <a:rPr lang="fr-FR" sz="1000" dirty="0" smtClean="0">
                  <a:solidFill>
                    <a:srgbClr val="000D1C"/>
                  </a:solidFill>
                </a:rPr>
                <a:t> (Thèse)</a:t>
              </a:r>
            </a:p>
          </p:txBody>
        </p:sp>
        <p:sp>
          <p:nvSpPr>
            <p:cNvPr id="566" name="Rectangle 565"/>
            <p:cNvSpPr/>
            <p:nvPr/>
          </p:nvSpPr>
          <p:spPr>
            <a:xfrm>
              <a:off x="-5670521" y="35059901"/>
              <a:ext cx="1211026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000" dirty="0">
                  <a:solidFill>
                    <a:srgbClr val="000D1C"/>
                  </a:solidFill>
                </a:rPr>
                <a:t>R</a:t>
              </a:r>
              <a:r>
                <a:rPr lang="fr-FR" sz="1000" dirty="0" smtClean="0">
                  <a:solidFill>
                    <a:srgbClr val="000D1C"/>
                  </a:solidFill>
                </a:rPr>
                <a:t>. Zapata(</a:t>
              </a:r>
              <a:r>
                <a:rPr lang="fr-FR" sz="1000" dirty="0" smtClean="0">
                  <a:solidFill>
                    <a:srgbClr val="000D1C"/>
                  </a:solidFill>
                </a:rPr>
                <a:t>LIRMM</a:t>
              </a:r>
              <a:r>
                <a:rPr lang="fr-FR" sz="1000" dirty="0" smtClean="0">
                  <a:solidFill>
                    <a:srgbClr val="000D1C"/>
                  </a:solidFill>
                </a:rPr>
                <a:t>)</a:t>
              </a:r>
            </a:p>
            <a:p>
              <a:r>
                <a:rPr lang="fr-FR" sz="1000" dirty="0" smtClean="0">
                  <a:solidFill>
                    <a:srgbClr val="000D1C"/>
                  </a:solidFill>
                </a:rPr>
                <a:t>P. </a:t>
              </a:r>
              <a:r>
                <a:rPr lang="fr-FR" sz="1000" dirty="0" err="1" smtClean="0">
                  <a:solidFill>
                    <a:srgbClr val="000D1C"/>
                  </a:solidFill>
                </a:rPr>
                <a:t>Lepinay</a:t>
              </a:r>
              <a:r>
                <a:rPr lang="fr-FR" sz="1000" dirty="0" smtClean="0">
                  <a:solidFill>
                    <a:srgbClr val="000D1C"/>
                  </a:solidFill>
                </a:rPr>
                <a:t> (LIRMM)</a:t>
              </a:r>
              <a:endParaRPr lang="fr-FR" sz="1000" dirty="0" smtClean="0">
                <a:solidFill>
                  <a:srgbClr val="000D1C"/>
                </a:solidFill>
              </a:endParaRPr>
            </a:p>
            <a:p>
              <a:r>
                <a:rPr lang="fr-FR" sz="1000" dirty="0">
                  <a:solidFill>
                    <a:srgbClr val="000D1C"/>
                  </a:solidFill>
                </a:rPr>
                <a:t>L. Lapierre (LIRMM)</a:t>
              </a:r>
            </a:p>
            <a:p>
              <a:r>
                <a:rPr lang="fr-FR" sz="1000" dirty="0" smtClean="0">
                  <a:solidFill>
                    <a:srgbClr val="000D1C"/>
                  </a:solidFill>
                </a:rPr>
                <a:t>D.H. </a:t>
              </a:r>
              <a:r>
                <a:rPr lang="fr-FR" sz="1000" dirty="0" err="1" smtClean="0">
                  <a:solidFill>
                    <a:srgbClr val="000D1C"/>
                  </a:solidFill>
                </a:rPr>
                <a:t>Tho</a:t>
              </a:r>
              <a:r>
                <a:rPr lang="fr-FR" sz="1000" dirty="0" smtClean="0">
                  <a:solidFill>
                    <a:srgbClr val="000D1C"/>
                  </a:solidFill>
                </a:rPr>
                <a:t> (Thèse)</a:t>
              </a:r>
              <a:endParaRPr lang="fr-FR" sz="1000" dirty="0" smtClean="0">
                <a:solidFill>
                  <a:srgbClr val="000D1C"/>
                </a:solidFill>
              </a:endParaRPr>
            </a:p>
            <a:p>
              <a:r>
                <a:rPr lang="fr-FR" sz="1000" dirty="0">
                  <a:solidFill>
                    <a:srgbClr val="000D1C"/>
                  </a:solidFill>
                </a:rPr>
                <a:t>B</a:t>
              </a:r>
              <a:r>
                <a:rPr lang="fr-FR" sz="1000" dirty="0" smtClean="0">
                  <a:solidFill>
                    <a:srgbClr val="000D1C"/>
                  </a:solidFill>
                </a:rPr>
                <a:t>. </a:t>
              </a:r>
              <a:r>
                <a:rPr lang="fr-FR" sz="1000" dirty="0" err="1" smtClean="0">
                  <a:solidFill>
                    <a:srgbClr val="000D1C"/>
                  </a:solidFill>
                </a:rPr>
                <a:t>Ropars</a:t>
              </a:r>
              <a:r>
                <a:rPr lang="fr-FR" sz="1000" dirty="0" smtClean="0">
                  <a:solidFill>
                    <a:srgbClr val="000D1C"/>
                  </a:solidFill>
                </a:rPr>
                <a:t>(</a:t>
              </a:r>
              <a:r>
                <a:rPr lang="fr-FR" sz="1000" dirty="0" err="1" smtClean="0">
                  <a:solidFill>
                    <a:srgbClr val="000D1C"/>
                  </a:solidFill>
                </a:rPr>
                <a:t>Reeds</a:t>
              </a:r>
              <a:r>
                <a:rPr lang="fr-FR" sz="1000" dirty="0" smtClean="0">
                  <a:solidFill>
                    <a:srgbClr val="000D1C"/>
                  </a:solidFill>
                </a:rPr>
                <a:t>)</a:t>
              </a:r>
              <a:endParaRPr lang="fr-FR" sz="1000" dirty="0" smtClean="0">
                <a:solidFill>
                  <a:srgbClr val="000D1C"/>
                </a:solidFill>
              </a:endParaRPr>
            </a:p>
          </p:txBody>
        </p:sp>
        <p:sp>
          <p:nvSpPr>
            <p:cNvPr id="567" name="Rectangle 566"/>
            <p:cNvSpPr/>
            <p:nvPr/>
          </p:nvSpPr>
          <p:spPr>
            <a:xfrm>
              <a:off x="-14873207" y="34706372"/>
              <a:ext cx="1211026" cy="86177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fr-FR" sz="1000" dirty="0">
                  <a:solidFill>
                    <a:srgbClr val="000D1C"/>
                  </a:solidFill>
                </a:rPr>
                <a:t>R</a:t>
              </a:r>
              <a:r>
                <a:rPr lang="fr-FR" sz="1000" dirty="0" smtClean="0">
                  <a:solidFill>
                    <a:srgbClr val="000D1C"/>
                  </a:solidFill>
                </a:rPr>
                <a:t>. Zapata(</a:t>
              </a:r>
              <a:r>
                <a:rPr lang="fr-FR" sz="1000" dirty="0" smtClean="0">
                  <a:solidFill>
                    <a:srgbClr val="000D1C"/>
                  </a:solidFill>
                </a:rPr>
                <a:t>LIRMM</a:t>
              </a:r>
              <a:r>
                <a:rPr lang="fr-FR" sz="1000" dirty="0" smtClean="0">
                  <a:solidFill>
                    <a:srgbClr val="000D1C"/>
                  </a:solidFill>
                </a:rPr>
                <a:t>)</a:t>
              </a:r>
            </a:p>
            <a:p>
              <a:r>
                <a:rPr lang="fr-FR" sz="1000" dirty="0" smtClean="0">
                  <a:solidFill>
                    <a:srgbClr val="000D1C"/>
                  </a:solidFill>
                </a:rPr>
                <a:t>P. </a:t>
              </a:r>
              <a:r>
                <a:rPr lang="fr-FR" sz="1000" dirty="0" err="1" smtClean="0">
                  <a:solidFill>
                    <a:srgbClr val="000D1C"/>
                  </a:solidFill>
                </a:rPr>
                <a:t>Lepinay</a:t>
              </a:r>
              <a:r>
                <a:rPr lang="fr-FR" sz="1000" dirty="0" smtClean="0">
                  <a:solidFill>
                    <a:srgbClr val="000D1C"/>
                  </a:solidFill>
                </a:rPr>
                <a:t> (LIRMM)</a:t>
              </a:r>
              <a:endParaRPr lang="fr-FR" sz="1000" dirty="0" smtClean="0">
                <a:solidFill>
                  <a:srgbClr val="000D1C"/>
                </a:solidFill>
              </a:endParaRPr>
            </a:p>
            <a:p>
              <a:r>
                <a:rPr lang="fr-FR" sz="1000" dirty="0">
                  <a:solidFill>
                    <a:srgbClr val="000D1C"/>
                  </a:solidFill>
                </a:rPr>
                <a:t>L. Lapierre (LIRMM)</a:t>
              </a:r>
            </a:p>
            <a:p>
              <a:r>
                <a:rPr lang="fr-FR" sz="1000" dirty="0" smtClean="0">
                  <a:solidFill>
                    <a:srgbClr val="000D1C"/>
                  </a:solidFill>
                </a:rPr>
                <a:t>D.H. </a:t>
              </a:r>
              <a:r>
                <a:rPr lang="fr-FR" sz="1000" dirty="0" err="1" smtClean="0">
                  <a:solidFill>
                    <a:srgbClr val="000D1C"/>
                  </a:solidFill>
                </a:rPr>
                <a:t>Tho</a:t>
              </a:r>
              <a:r>
                <a:rPr lang="fr-FR" sz="1000" dirty="0" smtClean="0">
                  <a:solidFill>
                    <a:srgbClr val="000D1C"/>
                  </a:solidFill>
                </a:rPr>
                <a:t> (Thèse)</a:t>
              </a:r>
              <a:endParaRPr lang="fr-FR" sz="1000" dirty="0" smtClean="0">
                <a:solidFill>
                  <a:srgbClr val="000D1C"/>
                </a:solidFill>
              </a:endParaRPr>
            </a:p>
            <a:p>
              <a:r>
                <a:rPr lang="fr-FR" sz="1000" dirty="0">
                  <a:solidFill>
                    <a:srgbClr val="000D1C"/>
                  </a:solidFill>
                </a:rPr>
                <a:t>B</a:t>
              </a:r>
              <a:r>
                <a:rPr lang="fr-FR" sz="1000" dirty="0" smtClean="0">
                  <a:solidFill>
                    <a:srgbClr val="000D1C"/>
                  </a:solidFill>
                </a:rPr>
                <a:t>. </a:t>
              </a:r>
              <a:r>
                <a:rPr lang="fr-FR" sz="1000" dirty="0" err="1" smtClean="0">
                  <a:solidFill>
                    <a:srgbClr val="000D1C"/>
                  </a:solidFill>
                </a:rPr>
                <a:t>Ropars</a:t>
              </a:r>
              <a:r>
                <a:rPr lang="fr-FR" sz="1000" dirty="0" smtClean="0">
                  <a:solidFill>
                    <a:srgbClr val="000D1C"/>
                  </a:solidFill>
                </a:rPr>
                <a:t>(</a:t>
              </a:r>
              <a:r>
                <a:rPr lang="fr-FR" sz="1000" dirty="0" err="1" smtClean="0">
                  <a:solidFill>
                    <a:srgbClr val="000D1C"/>
                  </a:solidFill>
                </a:rPr>
                <a:t>Reeds</a:t>
              </a:r>
              <a:r>
                <a:rPr lang="fr-FR" sz="1000" dirty="0" smtClean="0">
                  <a:solidFill>
                    <a:srgbClr val="000D1C"/>
                  </a:solidFill>
                </a:rPr>
                <a:t>)</a:t>
              </a:r>
              <a:endParaRPr lang="fr-FR" sz="1000" dirty="0" smtClean="0">
                <a:solidFill>
                  <a:srgbClr val="000D1C"/>
                </a:solidFill>
              </a:endParaRP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-17409045" y="37849001"/>
              <a:ext cx="5185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Ulysse</a:t>
              </a:r>
              <a:endParaRPr lang="fr-FR" sz="1000" dirty="0"/>
            </a:p>
          </p:txBody>
        </p:sp>
        <p:sp>
          <p:nvSpPr>
            <p:cNvPr id="568" name="ZoneTexte 567"/>
            <p:cNvSpPr txBox="1"/>
            <p:nvPr/>
          </p:nvSpPr>
          <p:spPr>
            <a:xfrm>
              <a:off x="-15132478" y="37828588"/>
              <a:ext cx="6781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err="1" smtClean="0"/>
                <a:t>NavScoot</a:t>
              </a:r>
              <a:endParaRPr lang="fr-FR" sz="1000" dirty="0"/>
            </a:p>
          </p:txBody>
        </p:sp>
        <p:sp>
          <p:nvSpPr>
            <p:cNvPr id="569" name="ZoneTexte 568"/>
            <p:cNvSpPr txBox="1"/>
            <p:nvPr/>
          </p:nvSpPr>
          <p:spPr>
            <a:xfrm>
              <a:off x="-11822014" y="37831960"/>
              <a:ext cx="9119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err="1" smtClean="0"/>
                <a:t>HammerHead</a:t>
              </a:r>
              <a:endParaRPr lang="fr-FR" sz="1000" dirty="0"/>
            </a:p>
          </p:txBody>
        </p:sp>
        <p:sp>
          <p:nvSpPr>
            <p:cNvPr id="570" name="ZoneTexte 569"/>
            <p:cNvSpPr txBox="1"/>
            <p:nvPr/>
          </p:nvSpPr>
          <p:spPr>
            <a:xfrm>
              <a:off x="-9543743" y="37845866"/>
              <a:ext cx="4516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Cube</a:t>
              </a:r>
              <a:endParaRPr lang="fr-FR" sz="1000" dirty="0"/>
            </a:p>
          </p:txBody>
        </p:sp>
        <p:sp>
          <p:nvSpPr>
            <p:cNvPr id="571" name="ZoneTexte 570"/>
            <p:cNvSpPr txBox="1"/>
            <p:nvPr/>
          </p:nvSpPr>
          <p:spPr>
            <a:xfrm>
              <a:off x="-7964772" y="37827403"/>
              <a:ext cx="6037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Anguilla</a:t>
              </a:r>
              <a:endParaRPr lang="fr-FR" sz="1000" dirty="0"/>
            </a:p>
          </p:txBody>
        </p:sp>
        <p:sp>
          <p:nvSpPr>
            <p:cNvPr id="572" name="ZoneTexte 571"/>
            <p:cNvSpPr txBox="1"/>
            <p:nvPr/>
          </p:nvSpPr>
          <p:spPr>
            <a:xfrm>
              <a:off x="-6153609" y="37849001"/>
              <a:ext cx="6078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err="1" smtClean="0"/>
                <a:t>Sentinel</a:t>
              </a:r>
              <a:endParaRPr lang="fr-FR" sz="1000" dirty="0"/>
            </a:p>
          </p:txBody>
        </p:sp>
        <p:sp>
          <p:nvSpPr>
            <p:cNvPr id="573" name="ZoneTexte 572"/>
            <p:cNvSpPr txBox="1"/>
            <p:nvPr/>
          </p:nvSpPr>
          <p:spPr>
            <a:xfrm>
              <a:off x="-4264692" y="37831723"/>
              <a:ext cx="7666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err="1" smtClean="0"/>
                <a:t>Telemaque</a:t>
              </a:r>
              <a:endParaRPr lang="fr-F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29421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NUMEV nouvelle charte graphique">
      <a:dk1>
        <a:srgbClr val="000D1C"/>
      </a:dk1>
      <a:lt1>
        <a:srgbClr val="F3F5F5"/>
      </a:lt1>
      <a:dk2>
        <a:srgbClr val="1F7BA3"/>
      </a:dk2>
      <a:lt2>
        <a:srgbClr val="E6EBED"/>
      </a:lt2>
      <a:accent1>
        <a:srgbClr val="007E7C"/>
      </a:accent1>
      <a:accent2>
        <a:srgbClr val="786081"/>
      </a:accent2>
      <a:accent3>
        <a:srgbClr val="0097BD"/>
      </a:accent3>
      <a:accent4>
        <a:srgbClr val="96555E"/>
      </a:accent4>
      <a:accent5>
        <a:srgbClr val="4BB5D1"/>
      </a:accent5>
      <a:accent6>
        <a:srgbClr val="2C6F94"/>
      </a:accent6>
      <a:hlink>
        <a:srgbClr val="BAD9D9"/>
      </a:hlink>
      <a:folHlink>
        <a:srgbClr val="0095BB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oster numev 2019" id="{87CB1B66-C0B4-E94D-9613-D3488988F715}" vid="{99C3BAF3-388E-8744-9FB7-13AA7F55D74E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862</TotalTime>
  <Words>759</Words>
  <Application>Microsoft Macintosh PowerPoint</Application>
  <PresentationFormat>Personnalisé</PresentationFormat>
  <Paragraphs>167</Paragraphs>
  <Slides>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2" baseType="lpstr">
      <vt:lpstr>Thème Office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Mylène Gueydan</dc:creator>
  <cp:lastModifiedBy>Lionel Lapierre</cp:lastModifiedBy>
  <cp:revision>70</cp:revision>
  <cp:lastPrinted>2018-10-07T19:15:00Z</cp:lastPrinted>
  <dcterms:created xsi:type="dcterms:W3CDTF">2019-08-30T13:33:33Z</dcterms:created>
  <dcterms:modified xsi:type="dcterms:W3CDTF">2019-10-24T14:39:32Z</dcterms:modified>
</cp:coreProperties>
</file>