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9975" cy="42806938"/>
  <p:notesSz cx="6858000" cy="9144000"/>
  <p:defaultTextStyle>
    <a:defPPr>
      <a:defRPr lang="fr-FR"/>
    </a:defPPr>
    <a:lvl1pPr algn="l" defTabSz="3506788" rtl="0" eaLnBrk="0" fontAlgn="base" hangingPunct="0">
      <a:spcBef>
        <a:spcPct val="0"/>
      </a:spcBef>
      <a:spcAft>
        <a:spcPct val="0"/>
      </a:spcAft>
      <a:defRPr sz="6900" kern="1200">
        <a:solidFill>
          <a:schemeClr val="tx1"/>
        </a:solidFill>
        <a:latin typeface="Calibri" charset="0"/>
        <a:ea typeface="+mn-ea"/>
        <a:cs typeface="+mn-cs"/>
      </a:defRPr>
    </a:lvl1pPr>
    <a:lvl2pPr marL="1752600" indent="-1295400" algn="l" defTabSz="3506788" rtl="0" eaLnBrk="0" fontAlgn="base" hangingPunct="0">
      <a:spcBef>
        <a:spcPct val="0"/>
      </a:spcBef>
      <a:spcAft>
        <a:spcPct val="0"/>
      </a:spcAft>
      <a:defRPr sz="6900" kern="1200">
        <a:solidFill>
          <a:schemeClr val="tx1"/>
        </a:solidFill>
        <a:latin typeface="Calibri" charset="0"/>
        <a:ea typeface="+mn-ea"/>
        <a:cs typeface="+mn-cs"/>
      </a:defRPr>
    </a:lvl2pPr>
    <a:lvl3pPr marL="3506788" indent="-2592388" algn="l" defTabSz="3506788" rtl="0" eaLnBrk="0" fontAlgn="base" hangingPunct="0">
      <a:spcBef>
        <a:spcPct val="0"/>
      </a:spcBef>
      <a:spcAft>
        <a:spcPct val="0"/>
      </a:spcAft>
      <a:defRPr sz="6900" kern="1200">
        <a:solidFill>
          <a:schemeClr val="tx1"/>
        </a:solidFill>
        <a:latin typeface="Calibri" charset="0"/>
        <a:ea typeface="+mn-ea"/>
        <a:cs typeface="+mn-cs"/>
      </a:defRPr>
    </a:lvl3pPr>
    <a:lvl4pPr marL="5260975" indent="-3889375" algn="l" defTabSz="3506788" rtl="0" eaLnBrk="0" fontAlgn="base" hangingPunct="0">
      <a:spcBef>
        <a:spcPct val="0"/>
      </a:spcBef>
      <a:spcAft>
        <a:spcPct val="0"/>
      </a:spcAft>
      <a:defRPr sz="6900" kern="1200">
        <a:solidFill>
          <a:schemeClr val="tx1"/>
        </a:solidFill>
        <a:latin typeface="Calibri" charset="0"/>
        <a:ea typeface="+mn-ea"/>
        <a:cs typeface="+mn-cs"/>
      </a:defRPr>
    </a:lvl4pPr>
    <a:lvl5pPr marL="7015163" indent="-5186363" algn="l" defTabSz="3506788" rtl="0" eaLnBrk="0" fontAlgn="base" hangingPunct="0">
      <a:spcBef>
        <a:spcPct val="0"/>
      </a:spcBef>
      <a:spcAft>
        <a:spcPct val="0"/>
      </a:spcAft>
      <a:defRPr sz="69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69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69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69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69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9"/>
    <p:restoredTop sz="94666"/>
  </p:normalViewPr>
  <p:slideViewPr>
    <p:cSldViewPr snapToGrid="0" snapToObjects="1">
      <p:cViewPr>
        <p:scale>
          <a:sx n="54" d="100"/>
          <a:sy n="54" d="100"/>
        </p:scale>
        <p:origin x="-1392" y="6688"/>
      </p:cViewPr>
      <p:guideLst>
        <p:guide orient="horz" pos="13482"/>
        <p:guide pos="95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35080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35080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87D309-84CF-8146-BE03-3CB8524938F4}" type="datetimeFigureOut">
              <a:rPr lang="fr-FR"/>
              <a:pPr>
                <a:defRPr/>
              </a:pPr>
              <a:t>15/11/18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35080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35080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5CA1DF-E88C-F841-9057-03A39BADED1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085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35080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35080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84164F1-9A70-4A48-81CA-28237983AC75}" type="datetimeFigureOut">
              <a:rPr lang="fr-FR"/>
              <a:pPr>
                <a:defRPr/>
              </a:pPr>
              <a:t>15/11/18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36800" y="1143000"/>
            <a:ext cx="2184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35080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35080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8A8927-E027-6042-8DFF-49708707A95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177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  <p:sp>
        <p:nvSpPr>
          <p:cNvPr id="51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6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6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6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6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6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506788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506788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506788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506788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3506788" fontAlgn="base">
              <a:spcBef>
                <a:spcPct val="0"/>
              </a:spcBef>
              <a:spcAft>
                <a:spcPct val="0"/>
              </a:spcAft>
            </a:pPr>
            <a:fld id="{FAF2A2A0-8328-5042-86A5-F399C6A8B1F3}" type="slidenum">
              <a:rPr lang="fr-FR" altLang="x-none" sz="1200"/>
              <a:pPr defTabSz="350678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fr-FR" altLang="x-non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392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9" t="18385"/>
          <a:stretch/>
        </p:blipFill>
        <p:spPr>
          <a:xfrm>
            <a:off x="0" y="1396999"/>
            <a:ext cx="14860968" cy="1616471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7" b="36748"/>
          <a:stretch/>
        </p:blipFill>
        <p:spPr>
          <a:xfrm>
            <a:off x="14507029" y="28823557"/>
            <a:ext cx="15772946" cy="125276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057" y="1396999"/>
            <a:ext cx="5175504" cy="54071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1" y="2073159"/>
            <a:ext cx="5400000" cy="18978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01" y="4200289"/>
            <a:ext cx="2520000" cy="14864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63" y="38721982"/>
            <a:ext cx="25072848" cy="234696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279975" cy="14442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362713"/>
            <a:ext cx="30279975" cy="14442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30273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30273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500">
          <a:solidFill>
            <a:schemeClr val="tx1"/>
          </a:solidFill>
          <a:latin typeface="Calibri Light" charset="0"/>
        </a:defRPr>
      </a:lvl2pPr>
      <a:lvl3pPr algn="l" defTabSz="30273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500">
          <a:solidFill>
            <a:schemeClr val="tx1"/>
          </a:solidFill>
          <a:latin typeface="Calibri Light" charset="0"/>
        </a:defRPr>
      </a:lvl3pPr>
      <a:lvl4pPr algn="l" defTabSz="30273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500">
          <a:solidFill>
            <a:schemeClr val="tx1"/>
          </a:solidFill>
          <a:latin typeface="Calibri Light" charset="0"/>
        </a:defRPr>
      </a:lvl4pPr>
      <a:lvl5pPr algn="l" defTabSz="30273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500">
          <a:solidFill>
            <a:schemeClr val="tx1"/>
          </a:solidFill>
          <a:latin typeface="Calibri Light" charset="0"/>
        </a:defRPr>
      </a:lvl5pPr>
      <a:lvl6pPr marL="457200" algn="l" defTabSz="3027363" rtl="0" fontAlgn="base">
        <a:lnSpc>
          <a:spcPct val="90000"/>
        </a:lnSpc>
        <a:spcBef>
          <a:spcPct val="0"/>
        </a:spcBef>
        <a:spcAft>
          <a:spcPct val="0"/>
        </a:spcAft>
        <a:defRPr sz="14500">
          <a:solidFill>
            <a:schemeClr val="tx1"/>
          </a:solidFill>
          <a:latin typeface="Calibri Light" charset="0"/>
        </a:defRPr>
      </a:lvl6pPr>
      <a:lvl7pPr marL="914400" algn="l" defTabSz="3027363" rtl="0" fontAlgn="base">
        <a:lnSpc>
          <a:spcPct val="90000"/>
        </a:lnSpc>
        <a:spcBef>
          <a:spcPct val="0"/>
        </a:spcBef>
        <a:spcAft>
          <a:spcPct val="0"/>
        </a:spcAft>
        <a:defRPr sz="14500">
          <a:solidFill>
            <a:schemeClr val="tx1"/>
          </a:solidFill>
          <a:latin typeface="Calibri Light" charset="0"/>
        </a:defRPr>
      </a:lvl7pPr>
      <a:lvl8pPr marL="1371600" algn="l" defTabSz="3027363" rtl="0" fontAlgn="base">
        <a:lnSpc>
          <a:spcPct val="90000"/>
        </a:lnSpc>
        <a:spcBef>
          <a:spcPct val="0"/>
        </a:spcBef>
        <a:spcAft>
          <a:spcPct val="0"/>
        </a:spcAft>
        <a:defRPr sz="14500">
          <a:solidFill>
            <a:schemeClr val="tx1"/>
          </a:solidFill>
          <a:latin typeface="Calibri Light" charset="0"/>
        </a:defRPr>
      </a:lvl8pPr>
      <a:lvl9pPr marL="1828800" algn="l" defTabSz="3027363" rtl="0" fontAlgn="base">
        <a:lnSpc>
          <a:spcPct val="90000"/>
        </a:lnSpc>
        <a:spcBef>
          <a:spcPct val="0"/>
        </a:spcBef>
        <a:spcAft>
          <a:spcPct val="0"/>
        </a:spcAft>
        <a:defRPr sz="14500">
          <a:solidFill>
            <a:schemeClr val="tx1"/>
          </a:solidFill>
          <a:latin typeface="Calibri Light" charset="0"/>
        </a:defRPr>
      </a:lvl9pPr>
    </p:titleStyle>
    <p:bodyStyle>
      <a:lvl1pPr marL="755650" indent="-755650" algn="l" defTabSz="3027363" rtl="0" eaLnBrk="0" fontAlgn="base" hangingPunct="0">
        <a:lnSpc>
          <a:spcPct val="90000"/>
        </a:lnSpc>
        <a:spcBef>
          <a:spcPts val="3313"/>
        </a:spcBef>
        <a:spcAft>
          <a:spcPct val="0"/>
        </a:spcAft>
        <a:buFont typeface="Arial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1pPr>
      <a:lvl2pPr marL="2270125" indent="-755650" algn="l" defTabSz="3027363" rtl="0" eaLnBrk="0" fontAlgn="base" hangingPunct="0">
        <a:lnSpc>
          <a:spcPct val="90000"/>
        </a:lnSpc>
        <a:spcBef>
          <a:spcPts val="1650"/>
        </a:spcBef>
        <a:spcAft>
          <a:spcPct val="0"/>
        </a:spcAft>
        <a:buFont typeface="Arial" charset="0"/>
        <a:buChar char="•"/>
        <a:defRPr sz="7900" kern="1200">
          <a:solidFill>
            <a:schemeClr val="tx1"/>
          </a:solidFill>
          <a:latin typeface="+mn-lt"/>
          <a:ea typeface="+mn-ea"/>
          <a:cs typeface="+mn-cs"/>
        </a:defRPr>
      </a:lvl2pPr>
      <a:lvl3pPr marL="3784600" indent="-755650" algn="l" defTabSz="3027363" rtl="0" eaLnBrk="0" fontAlgn="base" hangingPunct="0">
        <a:lnSpc>
          <a:spcPct val="90000"/>
        </a:lnSpc>
        <a:spcBef>
          <a:spcPts val="1650"/>
        </a:spcBef>
        <a:spcAft>
          <a:spcPct val="0"/>
        </a:spcAft>
        <a:buFont typeface="Arial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3pPr>
      <a:lvl4pPr marL="5297488" indent="-755650" algn="l" defTabSz="3027363" rtl="0" eaLnBrk="0" fontAlgn="base" hangingPunct="0">
        <a:lnSpc>
          <a:spcPct val="90000"/>
        </a:lnSpc>
        <a:spcBef>
          <a:spcPts val="1650"/>
        </a:spcBef>
        <a:spcAft>
          <a:spcPct val="0"/>
        </a:spcAft>
        <a:buFont typeface="Arial" charset="0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4pPr>
      <a:lvl5pPr marL="6811963" indent="-755650" algn="l" defTabSz="3027363" rtl="0" eaLnBrk="0" fontAlgn="base" hangingPunct="0">
        <a:lnSpc>
          <a:spcPct val="90000"/>
        </a:lnSpc>
        <a:spcBef>
          <a:spcPts val="1650"/>
        </a:spcBef>
        <a:spcAft>
          <a:spcPct val="0"/>
        </a:spcAft>
        <a:buFont typeface="Arial" charset="0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5pPr>
      <a:lvl6pPr marL="8327098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5961" kern="1200">
          <a:solidFill>
            <a:schemeClr val="tx1"/>
          </a:solidFill>
          <a:latin typeface="+mn-lt"/>
          <a:ea typeface="+mn-ea"/>
          <a:cs typeface="+mn-cs"/>
        </a:defRPr>
      </a:lvl6pPr>
      <a:lvl7pPr marL="9841116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5961" kern="1200">
          <a:solidFill>
            <a:schemeClr val="tx1"/>
          </a:solidFill>
          <a:latin typeface="+mn-lt"/>
          <a:ea typeface="+mn-ea"/>
          <a:cs typeface="+mn-cs"/>
        </a:defRPr>
      </a:lvl7pPr>
      <a:lvl8pPr marL="11355134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5961" kern="1200">
          <a:solidFill>
            <a:schemeClr val="tx1"/>
          </a:solidFill>
          <a:latin typeface="+mn-lt"/>
          <a:ea typeface="+mn-ea"/>
          <a:cs typeface="+mn-cs"/>
        </a:defRPr>
      </a:lvl8pPr>
      <a:lvl9pPr marL="12869151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5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1pPr>
      <a:lvl2pPr marL="1514018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2pPr>
      <a:lvl3pPr marL="3028036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3pPr>
      <a:lvl4pPr marL="4542053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4pPr>
      <a:lvl5pPr marL="6056071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5pPr>
      <a:lvl6pPr marL="7570089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6pPr>
      <a:lvl7pPr marL="9084107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7pPr>
      <a:lvl8pPr marL="10598125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8pPr>
      <a:lvl9pPr marL="12112142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jpeg"/><Relationship Id="rId24" Type="http://schemas.openxmlformats.org/officeDocument/2006/relationships/image" Target="../media/image27.emf"/><Relationship Id="rId25" Type="http://schemas.openxmlformats.org/officeDocument/2006/relationships/image" Target="../media/image28.png"/><Relationship Id="rId26" Type="http://schemas.openxmlformats.org/officeDocument/2006/relationships/image" Target="../media/image29.png"/><Relationship Id="rId27" Type="http://schemas.openxmlformats.org/officeDocument/2006/relationships/image" Target="../media/image30.emf"/><Relationship Id="rId28" Type="http://schemas.openxmlformats.org/officeDocument/2006/relationships/image" Target="../media/image31.emf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30" Type="http://schemas.openxmlformats.org/officeDocument/2006/relationships/image" Target="../media/image33.jpg"/><Relationship Id="rId31" Type="http://schemas.openxmlformats.org/officeDocument/2006/relationships/image" Target="../media/image34.png"/><Relationship Id="rId32" Type="http://schemas.openxmlformats.org/officeDocument/2006/relationships/image" Target="../media/image35.png"/><Relationship Id="rId9" Type="http://schemas.openxmlformats.org/officeDocument/2006/relationships/image" Target="../media/image13.emf"/><Relationship Id="rId6" Type="http://schemas.openxmlformats.org/officeDocument/2006/relationships/image" Target="../media/image10.png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33" Type="http://schemas.openxmlformats.org/officeDocument/2006/relationships/image" Target="../media/image36.png"/><Relationship Id="rId34" Type="http://schemas.openxmlformats.org/officeDocument/2006/relationships/image" Target="../media/image37.png"/><Relationship Id="rId35" Type="http://schemas.openxmlformats.org/officeDocument/2006/relationships/image" Target="../media/image38.emf"/><Relationship Id="rId36" Type="http://schemas.openxmlformats.org/officeDocument/2006/relationships/image" Target="../media/image39.jpg"/><Relationship Id="rId10" Type="http://schemas.openxmlformats.org/officeDocument/2006/relationships/image" Target="../media/image14.png"/><Relationship Id="rId11" Type="http://schemas.openxmlformats.org/officeDocument/2006/relationships/image" Target="../media/image15.emf"/><Relationship Id="rId12" Type="http://schemas.openxmlformats.org/officeDocument/2006/relationships/image" Target="../media/image16.jpeg"/><Relationship Id="rId13" Type="http://schemas.openxmlformats.org/officeDocument/2006/relationships/image" Target="../media/image17.emf"/><Relationship Id="rId14" Type="http://schemas.openxmlformats.org/officeDocument/2006/relationships/hyperlink" Target="http://upload.wikimedia.org/wikipedia/commons/e/e6/Lez_Montpellier_20050906.jpg" TargetMode="External"/><Relationship Id="rId15" Type="http://schemas.openxmlformats.org/officeDocument/2006/relationships/image" Target="../media/image18.jpe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37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96204" y="26715329"/>
            <a:ext cx="29206967" cy="11855306"/>
          </a:xfrm>
          <a:prstGeom prst="roundRect">
            <a:avLst>
              <a:gd name="adj" fmla="val 10772"/>
            </a:avLst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3" name="Rectangle à coins arrondis 52"/>
          <p:cNvSpPr/>
          <p:nvPr/>
        </p:nvSpPr>
        <p:spPr>
          <a:xfrm>
            <a:off x="332176" y="19208186"/>
            <a:ext cx="29206967" cy="698976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" name="Rectangle à coins arrondis 1"/>
          <p:cNvSpPr/>
          <p:nvPr/>
        </p:nvSpPr>
        <p:spPr>
          <a:xfrm>
            <a:off x="4797759" y="7204075"/>
            <a:ext cx="24741385" cy="49786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100" name="Sous-titre 2"/>
          <p:cNvSpPr txBox="1">
            <a:spLocks/>
          </p:cNvSpPr>
          <p:nvPr/>
        </p:nvSpPr>
        <p:spPr bwMode="auto">
          <a:xfrm>
            <a:off x="4797759" y="7143323"/>
            <a:ext cx="24741386" cy="50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43" tIns="208822" rIns="417643" bIns="208822"/>
          <a:lstStyle/>
          <a:p>
            <a:pPr algn="just">
              <a:spcBef>
                <a:spcPct val="20000"/>
              </a:spcBef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Flagship Project.</a:t>
            </a:r>
            <a:endParaRPr lang="en-AU" altLang="x-none" sz="1100" b="1" smtClean="0">
              <a:latin typeface="Arial" charset="0"/>
              <a:ea typeface="Arial" charset="0"/>
              <a:cs typeface="Arial" charset="0"/>
            </a:endParaRPr>
          </a:p>
          <a:p>
            <a:pPr algn="just">
              <a:spcBef>
                <a:spcPct val="20000"/>
              </a:spcBef>
            </a:pPr>
            <a:endParaRPr lang="en-AU" altLang="x-none" sz="1000" b="1" smtClean="0">
              <a:latin typeface="Arial" charset="0"/>
              <a:ea typeface="Arial" charset="0"/>
              <a:cs typeface="Arial" charset="0"/>
            </a:endParaRPr>
          </a:p>
          <a:p>
            <a:pPr algn="just">
              <a:spcBef>
                <a:spcPct val="20000"/>
              </a:spcBef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Keywords: Prospection, Protection and Active Management of Water Ressource, Robotics, Acoustic Sensors, Environment Models</a:t>
            </a:r>
            <a:endParaRPr lang="en-AU" altLang="x-none" sz="1000" b="1" smtClean="0">
              <a:latin typeface="Arial" charset="0"/>
              <a:ea typeface="Arial" charset="0"/>
              <a:cs typeface="Arial" charset="0"/>
            </a:endParaRPr>
          </a:p>
          <a:p>
            <a:pPr algn="just">
              <a:spcBef>
                <a:spcPct val="20000"/>
              </a:spcBef>
            </a:pPr>
            <a:endParaRPr lang="en-AU" altLang="x-none" sz="1000" b="1" smtClean="0">
              <a:latin typeface="Arial" charset="0"/>
              <a:ea typeface="Arial" charset="0"/>
              <a:cs typeface="Arial" charset="0"/>
            </a:endParaRPr>
          </a:p>
          <a:p>
            <a:pPr algn="just">
              <a:spcBef>
                <a:spcPct val="20000"/>
              </a:spcBef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Abstract : The Aleyin proposal aims at conceiving, designing and engineering an intelligent and practical robotic system (i.e. Sensors System with Controlled Mobility) to explore/inspect underwater confined environment. As generic study case, the project focuses on karst exploration in order to provide</a:t>
            </a:r>
            <a:r>
              <a:rPr lang="en-AU" altLang="x-none" sz="3600" b="1" i="1" smtClean="0">
                <a:latin typeface="Arial" charset="0"/>
                <a:ea typeface="Arial" charset="0"/>
                <a:cs typeface="Arial" charset="0"/>
              </a:rPr>
              <a:t> in situ</a:t>
            </a: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 data to characterize underground hydrosystem dynamics.</a:t>
            </a:r>
            <a:endParaRPr lang="en-AU" altLang="x-none" sz="3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01" name="Sous-titre 2"/>
          <p:cNvSpPr txBox="1">
            <a:spLocks/>
          </p:cNvSpPr>
          <p:nvPr/>
        </p:nvSpPr>
        <p:spPr bwMode="auto">
          <a:xfrm>
            <a:off x="5580062" y="3839746"/>
            <a:ext cx="19032537" cy="272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43" tIns="208822" rIns="417643" bIns="208822"/>
          <a:lstStyle/>
          <a:p>
            <a:pPr algn="ctr">
              <a:spcBef>
                <a:spcPct val="20000"/>
              </a:spcBef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L. Lapierre, D. Andreu, A. Lasbouygues, D. H. Tho, S. Louis, J. Triboulet, S. Druon, A. Gademer, F. Augereau, B. Mohammadi, H.Jourde, </a:t>
            </a:r>
            <a:b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</a:b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Industrial partners : , B. Ropars (REEDS), L. Rossi (SYERA),</a:t>
            </a:r>
            <a:b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</a:b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Divers (PlongéeSout) : F. Vasseur, R. Bouchard, M. Dighouth, H. Délas, P. Balordi, M. Dugrenot, E. Jacquemin</a:t>
            </a:r>
            <a:endParaRPr lang="en-AU" altLang="x-none" sz="3600" b="1" i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02" name="Sous-titre 2"/>
          <p:cNvSpPr txBox="1">
            <a:spLocks/>
          </p:cNvSpPr>
          <p:nvPr/>
        </p:nvSpPr>
        <p:spPr bwMode="auto">
          <a:xfrm>
            <a:off x="5580063" y="1629332"/>
            <a:ext cx="174910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43" tIns="208822" rIns="417643" bIns="208822"/>
          <a:lstStyle/>
          <a:p>
            <a:pPr algn="ctr">
              <a:spcBef>
                <a:spcPct val="20000"/>
              </a:spcBef>
            </a:pPr>
            <a:r>
              <a:rPr lang="en-AU" altLang="x-none" sz="4800" b="1" smtClean="0">
                <a:latin typeface="Arial" charset="0"/>
                <a:ea typeface="Arial" charset="0"/>
                <a:cs typeface="Arial" charset="0"/>
              </a:rPr>
              <a:t>ALEYIN : an Underneath Robotic Journey</a:t>
            </a:r>
          </a:p>
          <a:p>
            <a:pPr algn="ctr">
              <a:spcBef>
                <a:spcPct val="20000"/>
              </a:spcBef>
            </a:pPr>
            <a:r>
              <a:rPr lang="en-AU" altLang="x-none" sz="4800" b="1" smtClean="0">
                <a:latin typeface="Arial" charset="0"/>
                <a:ea typeface="Arial" charset="0"/>
                <a:cs typeface="Arial" charset="0"/>
              </a:rPr>
              <a:t>(Robotic Systems for karst exploration)</a:t>
            </a:r>
            <a:endParaRPr lang="en-AU" altLang="x-none" sz="48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32176" y="12706178"/>
            <a:ext cx="29206967" cy="612254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ZoneTexte 3"/>
          <p:cNvSpPr txBox="1"/>
          <p:nvPr/>
        </p:nvSpPr>
        <p:spPr>
          <a:xfrm>
            <a:off x="27432000" y="3875314"/>
            <a:ext cx="18473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pic>
        <p:nvPicPr>
          <p:cNvPr id="13" name="Picture 2" descr="C:\Users\creuze\Desktop\Logo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9117" y="6623283"/>
            <a:ext cx="2713016" cy="984638"/>
          </a:xfrm>
          <a:prstGeom prst="rect">
            <a:avLst/>
          </a:prstGeom>
          <a:noFill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606" y="7890145"/>
            <a:ext cx="1306979" cy="106028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446" y="9114806"/>
            <a:ext cx="2245436" cy="82534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928" y="10496402"/>
            <a:ext cx="2200344" cy="12916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1202" y="12826498"/>
            <a:ext cx="231310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ts val="3313"/>
              </a:spcBef>
              <a:buFont typeface="Arial" charset="0"/>
              <a:buNone/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Definition</a:t>
            </a:r>
            <a:endParaRPr lang="en-AU" altLang="x-none" sz="36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385" y="13585477"/>
            <a:ext cx="7720080" cy="51962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009572" y="12826498"/>
            <a:ext cx="331465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ts val="3313"/>
              </a:spcBef>
              <a:buFont typeface="Arial" charset="0"/>
              <a:buNone/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National Issue</a:t>
            </a:r>
            <a:endParaRPr lang="en-AU" altLang="x-none" sz="36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7721" y="13597875"/>
            <a:ext cx="5957883" cy="400522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878783" y="12859795"/>
            <a:ext cx="676339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ts val="3313"/>
              </a:spcBef>
              <a:buFont typeface="Arial" charset="0"/>
              <a:buNone/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Mediterranean Shared History</a:t>
            </a:r>
            <a:endParaRPr lang="en-AU" altLang="x-none" sz="3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822781" y="12859795"/>
            <a:ext cx="409664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ts val="3313"/>
              </a:spcBef>
              <a:buFont typeface="Arial" charset="0"/>
              <a:buNone/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World-Wide Stake</a:t>
            </a:r>
            <a:endParaRPr lang="en-AU" altLang="x-none" sz="36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4960" y="13585477"/>
            <a:ext cx="6095700" cy="401762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35952" y="13597875"/>
            <a:ext cx="6451823" cy="455729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4933" y="16352683"/>
            <a:ext cx="3465437" cy="2476036"/>
          </a:xfrm>
          <a:prstGeom prst="rect">
            <a:avLst/>
          </a:prstGeom>
        </p:spPr>
      </p:pic>
      <p:pic>
        <p:nvPicPr>
          <p:cNvPr id="29" name="Picture 37" descr="C:\Mes documents\rikrak2005\med3.jpg"/>
          <p:cNvPicPr>
            <a:picLocks noChangeAspect="1" noChangeArrowheads="1"/>
          </p:cNvPicPr>
          <p:nvPr/>
        </p:nvPicPr>
        <p:blipFill rotWithShape="1">
          <a:blip r:embed="rId12" cstate="print"/>
          <a:srcRect l="3885" r="6194"/>
          <a:stretch/>
        </p:blipFill>
        <p:spPr bwMode="auto">
          <a:xfrm>
            <a:off x="18565752" y="16305649"/>
            <a:ext cx="3876860" cy="247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546716" y="16211100"/>
            <a:ext cx="3945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2000" smtClean="0"/>
              <a:t>Messinian salinity crisis (0.6-0.3 My) </a:t>
            </a:r>
          </a:p>
          <a:p>
            <a:pPr algn="ctr"/>
            <a:r>
              <a:rPr lang="en-AU" sz="2000" smtClean="0"/>
              <a:t>(deep karstification – 1500m)</a:t>
            </a:r>
            <a:endParaRPr lang="en-AU" sz="2000"/>
          </a:p>
        </p:txBody>
      </p:sp>
      <p:sp>
        <p:nvSpPr>
          <p:cNvPr id="30" name="Rectangle 29"/>
          <p:cNvSpPr/>
          <p:nvPr/>
        </p:nvSpPr>
        <p:spPr>
          <a:xfrm>
            <a:off x="10177256" y="19208314"/>
            <a:ext cx="81373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ts val="3313"/>
              </a:spcBef>
              <a:buFont typeface="Arial" charset="0"/>
              <a:buNone/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Montpellier : a Seminal Study Case</a:t>
            </a:r>
            <a:endParaRPr lang="en-AU" altLang="x-none" sz="36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852" y="19396450"/>
            <a:ext cx="8518830" cy="5625643"/>
          </a:xfrm>
          <a:prstGeom prst="rect">
            <a:avLst/>
          </a:prstGeom>
        </p:spPr>
      </p:pic>
      <p:pic>
        <p:nvPicPr>
          <p:cNvPr id="50" name="Picture 4" descr="Fichier:Lez Montpellier 20050906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397108" y="20103275"/>
            <a:ext cx="6558801" cy="491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41700" y="20103275"/>
            <a:ext cx="6930931" cy="491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8066" y="19902546"/>
            <a:ext cx="2036168" cy="192775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3872611" y="25281738"/>
            <a:ext cx="203308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ts val="3313"/>
              </a:spcBef>
              <a:buFont typeface="Arial" charset="0"/>
              <a:buNone/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Active Management of Underground Water Ressource and Hydrogeological Risk Prevention</a:t>
            </a:r>
            <a:endParaRPr lang="en-AU" altLang="x-none" sz="36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18"/>
          <a:srcRect r="28292"/>
          <a:stretch/>
        </p:blipFill>
        <p:spPr>
          <a:xfrm>
            <a:off x="23988386" y="19557728"/>
            <a:ext cx="2857408" cy="1992372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19"/>
          <a:srcRect t="18046" r="50407"/>
          <a:stretch/>
        </p:blipFill>
        <p:spPr>
          <a:xfrm>
            <a:off x="24203493" y="22084294"/>
            <a:ext cx="2575300" cy="3191795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072447" y="20034891"/>
            <a:ext cx="2228110" cy="1446825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072447" y="21830298"/>
            <a:ext cx="2228109" cy="1482705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22"/>
          <a:srcRect b="5269"/>
          <a:stretch/>
        </p:blipFill>
        <p:spPr>
          <a:xfrm>
            <a:off x="27058555" y="23683175"/>
            <a:ext cx="2242002" cy="1592914"/>
          </a:xfrm>
          <a:prstGeom prst="rect">
            <a:avLst/>
          </a:prstGeom>
        </p:spPr>
      </p:pic>
      <p:pic>
        <p:nvPicPr>
          <p:cNvPr id="82" name="Image 81" descr="webmail.lirmm.fr.jpe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21541014" y="31506270"/>
            <a:ext cx="2752190" cy="2241456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882496" y="27195183"/>
            <a:ext cx="7752549" cy="3245253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072447" y="27206664"/>
            <a:ext cx="1800833" cy="1544878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21849225" y="30724995"/>
            <a:ext cx="649558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ts val="3313"/>
              </a:spcBef>
              <a:buFont typeface="Arial" charset="0"/>
              <a:buNone/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Acoustic map of Gourneyras</a:t>
            </a:r>
            <a:endParaRPr lang="en-AU" altLang="x-none" sz="36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6" name="Image 85" descr="img4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908" y="34030860"/>
            <a:ext cx="4020477" cy="2815703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21860977" y="37071725"/>
            <a:ext cx="5852684" cy="1098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ts val="3313"/>
              </a:spcBef>
              <a:buFont typeface="Arial" charset="0"/>
              <a:buNone/>
            </a:pP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(partial) Photogrammetric </a:t>
            </a:r>
            <a:b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</a:br>
            <a:r>
              <a:rPr lang="en-AU" altLang="x-none" sz="3600" b="1" smtClean="0">
                <a:latin typeface="Arial" charset="0"/>
                <a:ea typeface="Arial" charset="0"/>
                <a:cs typeface="Arial" charset="0"/>
              </a:rPr>
              <a:t>Reconstruction of Durzon</a:t>
            </a:r>
            <a:endParaRPr lang="en-AU" altLang="x-none" sz="36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9" name="Image 8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022528" y="34510331"/>
            <a:ext cx="4440513" cy="3609491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716330" y="34510331"/>
            <a:ext cx="4450865" cy="360949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269667" y="31506270"/>
            <a:ext cx="3407571" cy="2241456"/>
          </a:xfrm>
          <a:prstGeom prst="rect">
            <a:avLst/>
          </a:prstGeom>
        </p:spPr>
      </p:pic>
      <p:pic>
        <p:nvPicPr>
          <p:cNvPr id="20" name="Image 19" descr="Nav_Scoot.jpg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/>
          <a:stretch/>
        </p:blipFill>
        <p:spPr>
          <a:xfrm>
            <a:off x="932634" y="33574373"/>
            <a:ext cx="7828861" cy="4545449"/>
          </a:xfrm>
          <a:prstGeom prst="rect">
            <a:avLst/>
          </a:prstGeom>
        </p:spPr>
      </p:pic>
      <p:grpSp>
        <p:nvGrpSpPr>
          <p:cNvPr id="60" name="Grouper 59"/>
          <p:cNvGrpSpPr/>
          <p:nvPr/>
        </p:nvGrpSpPr>
        <p:grpSpPr>
          <a:xfrm>
            <a:off x="6319490" y="26741145"/>
            <a:ext cx="14468469" cy="8846404"/>
            <a:chOff x="78271" y="872187"/>
            <a:chExt cx="9112850" cy="5571836"/>
          </a:xfrm>
        </p:grpSpPr>
        <p:sp>
          <p:nvSpPr>
            <p:cNvPr id="61" name="Rectangle 60"/>
            <p:cNvSpPr/>
            <p:nvPr/>
          </p:nvSpPr>
          <p:spPr>
            <a:xfrm>
              <a:off x="78271" y="1637325"/>
              <a:ext cx="8948827" cy="3972951"/>
            </a:xfrm>
            <a:prstGeom prst="rect">
              <a:avLst/>
            </a:prstGeom>
            <a:solidFill>
              <a:srgbClr val="EEECE1"/>
            </a:solidFill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549328" y="2465691"/>
              <a:ext cx="2347308" cy="1712642"/>
            </a:xfrm>
            <a:prstGeom prst="rect">
              <a:avLst/>
            </a:prstGeom>
          </p:spPr>
        </p:pic>
        <p:pic>
          <p:nvPicPr>
            <p:cNvPr id="63" name="Image 62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235144" y="2868504"/>
              <a:ext cx="2526759" cy="1713549"/>
            </a:xfrm>
            <a:prstGeom prst="rect">
              <a:avLst/>
            </a:prstGeom>
          </p:spPr>
        </p:pic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201096" y="3077821"/>
              <a:ext cx="2480918" cy="1757450"/>
            </a:xfrm>
            <a:prstGeom prst="rect">
              <a:avLst/>
            </a:prstGeom>
          </p:spPr>
        </p:pic>
        <p:cxnSp>
          <p:nvCxnSpPr>
            <p:cNvPr id="65" name="Connecteur droit avec flèche 64"/>
            <p:cNvCxnSpPr/>
            <p:nvPr/>
          </p:nvCxnSpPr>
          <p:spPr>
            <a:xfrm flipV="1">
              <a:off x="1476523" y="2115011"/>
              <a:ext cx="6397013" cy="9523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/>
            <p:cNvSpPr txBox="1"/>
            <p:nvPr/>
          </p:nvSpPr>
          <p:spPr>
            <a:xfrm rot="21091454">
              <a:off x="1643707" y="1978745"/>
              <a:ext cx="5611899" cy="678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3200" smtClean="0"/>
                <a:t>Exploration phase : </a:t>
              </a:r>
            </a:p>
            <a:p>
              <a:pPr algn="ctr"/>
              <a:r>
                <a:rPr lang="en-AU" sz="3200" smtClean="0"/>
                <a:t>raw data acquisition, model construction, co-control</a:t>
              </a:r>
              <a:endParaRPr lang="en-AU" sz="3200"/>
            </a:p>
          </p:txBody>
        </p:sp>
        <p:sp>
          <p:nvSpPr>
            <p:cNvPr id="67" name="ZoneTexte 66"/>
            <p:cNvSpPr txBox="1"/>
            <p:nvPr/>
          </p:nvSpPr>
          <p:spPr>
            <a:xfrm rot="21091454">
              <a:off x="2281113" y="4530979"/>
              <a:ext cx="4711807" cy="678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3200" smtClean="0"/>
                <a:t>Return phase : </a:t>
              </a:r>
            </a:p>
            <a:p>
              <a:pPr algn="ctr"/>
              <a:r>
                <a:rPr lang="en-AU" sz="3200" smtClean="0"/>
                <a:t>model exploitation, autonomous navigation</a:t>
              </a:r>
              <a:endParaRPr lang="en-AU" sz="3200"/>
            </a:p>
          </p:txBody>
        </p:sp>
        <p:pic>
          <p:nvPicPr>
            <p:cNvPr id="68" name="Image 67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71457" y="3437729"/>
              <a:ext cx="2437445" cy="1646345"/>
            </a:xfrm>
            <a:prstGeom prst="rect">
              <a:avLst/>
            </a:prstGeom>
          </p:spPr>
        </p:pic>
        <p:cxnSp>
          <p:nvCxnSpPr>
            <p:cNvPr id="69" name="Connecteur droit avec flèche 68"/>
            <p:cNvCxnSpPr/>
            <p:nvPr/>
          </p:nvCxnSpPr>
          <p:spPr>
            <a:xfrm flipV="1">
              <a:off x="1360925" y="4131729"/>
              <a:ext cx="6397013" cy="952346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Image 69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11283" y="1762291"/>
              <a:ext cx="1305066" cy="13050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1" name="Arc 70"/>
            <p:cNvSpPr/>
            <p:nvPr/>
          </p:nvSpPr>
          <p:spPr>
            <a:xfrm>
              <a:off x="311283" y="1012338"/>
              <a:ext cx="3076160" cy="3300527"/>
            </a:xfrm>
            <a:prstGeom prst="arc">
              <a:avLst>
                <a:gd name="adj1" fmla="val 17995526"/>
                <a:gd name="adj2" fmla="val 20510948"/>
              </a:avLst>
            </a:prstGeom>
            <a:ln w="76200" cmpd="tri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72" name="Arc 71"/>
            <p:cNvSpPr/>
            <p:nvPr/>
          </p:nvSpPr>
          <p:spPr>
            <a:xfrm flipH="1">
              <a:off x="6114961" y="1012338"/>
              <a:ext cx="3076160" cy="3300527"/>
            </a:xfrm>
            <a:prstGeom prst="arc">
              <a:avLst>
                <a:gd name="adj1" fmla="val 17995526"/>
                <a:gd name="adj2" fmla="val 20050945"/>
              </a:avLst>
            </a:prstGeom>
            <a:ln w="76200" cmpd="tri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73" name="Arc 72"/>
            <p:cNvSpPr/>
            <p:nvPr/>
          </p:nvSpPr>
          <p:spPr>
            <a:xfrm rot="5400000">
              <a:off x="5838753" y="2096881"/>
              <a:ext cx="3076160" cy="3300527"/>
            </a:xfrm>
            <a:prstGeom prst="arc">
              <a:avLst>
                <a:gd name="adj1" fmla="val 21351825"/>
                <a:gd name="adj2" fmla="val 2150448"/>
              </a:avLst>
            </a:prstGeom>
            <a:ln w="76200" cmpd="tri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1454154" y="872187"/>
              <a:ext cx="1029150" cy="678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3200" smtClean="0"/>
                <a:t>Vector</a:t>
              </a:r>
            </a:p>
            <a:p>
              <a:pPr algn="ctr"/>
              <a:r>
                <a:rPr lang="en-AU" sz="3200" smtClean="0"/>
                <a:t>(LIRMM)</a:t>
              </a:r>
              <a:endParaRPr lang="en-AU" sz="3200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6790705" y="872187"/>
              <a:ext cx="1474022" cy="678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3200" smtClean="0"/>
                <a:t>Environment</a:t>
              </a:r>
            </a:p>
            <a:p>
              <a:pPr algn="ctr"/>
              <a:r>
                <a:rPr lang="en-AU" sz="3200" smtClean="0"/>
                <a:t>(HSM)</a:t>
              </a:r>
              <a:endParaRPr lang="en-AU" sz="3200"/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7451265" y="4835271"/>
              <a:ext cx="1466702" cy="678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3200" smtClean="0"/>
                <a:t>New Sensors</a:t>
              </a:r>
            </a:p>
            <a:p>
              <a:pPr algn="ctr"/>
              <a:r>
                <a:rPr lang="en-AU" sz="3200" smtClean="0"/>
                <a:t>(IES)</a:t>
              </a:r>
              <a:endParaRPr lang="en-AU" sz="3200"/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1718131" y="5765546"/>
              <a:ext cx="898402" cy="678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3200" smtClean="0"/>
                <a:t>Models</a:t>
              </a:r>
            </a:p>
            <a:p>
              <a:pPr algn="ctr"/>
              <a:r>
                <a:rPr lang="en-AU" sz="3200" smtClean="0"/>
                <a:t>(IMAG)</a:t>
              </a:r>
              <a:endParaRPr lang="en-AU" sz="3200"/>
            </a:p>
          </p:txBody>
        </p:sp>
        <p:sp>
          <p:nvSpPr>
            <p:cNvPr id="78" name="Arc 77"/>
            <p:cNvSpPr/>
            <p:nvPr/>
          </p:nvSpPr>
          <p:spPr>
            <a:xfrm rot="10800000" flipH="1">
              <a:off x="311283" y="2931789"/>
              <a:ext cx="3076160" cy="3300527"/>
            </a:xfrm>
            <a:prstGeom prst="arc">
              <a:avLst>
                <a:gd name="adj1" fmla="val 17995526"/>
                <a:gd name="adj2" fmla="val 19779817"/>
              </a:avLst>
            </a:prstGeom>
            <a:ln w="76200" cmpd="tri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</p:grpSp>
      <p:pic>
        <p:nvPicPr>
          <p:cNvPr id="17" name="Image 16" descr="Jack_Vasseur_1.jp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7" y="27079306"/>
            <a:ext cx="5267244" cy="7094654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1192418" y="34073929"/>
            <a:ext cx="3402695" cy="2970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NUMEV nouvelle charte graphique">
      <a:dk1>
        <a:srgbClr val="000D1C"/>
      </a:dk1>
      <a:lt1>
        <a:srgbClr val="F3F5F5"/>
      </a:lt1>
      <a:dk2>
        <a:srgbClr val="1F7BA3"/>
      </a:dk2>
      <a:lt2>
        <a:srgbClr val="E6EBED"/>
      </a:lt2>
      <a:accent1>
        <a:srgbClr val="007E7C"/>
      </a:accent1>
      <a:accent2>
        <a:srgbClr val="786081"/>
      </a:accent2>
      <a:accent3>
        <a:srgbClr val="0097BD"/>
      </a:accent3>
      <a:accent4>
        <a:srgbClr val="96555E"/>
      </a:accent4>
      <a:accent5>
        <a:srgbClr val="4BB5D1"/>
      </a:accent5>
      <a:accent6>
        <a:srgbClr val="2C6F94"/>
      </a:accent6>
      <a:hlink>
        <a:srgbClr val="BAD9D9"/>
      </a:hlink>
      <a:folHlink>
        <a:srgbClr val="0095BB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OSTER NUMEV 2" id="{76EB4D84-8956-AC4A-BBB7-EC752D86913D}" vid="{38362BC9-54D2-BC43-8638-1A37DA19B2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3315</TotalTime>
  <Words>226</Words>
  <Application>Microsoft Macintosh PowerPoint</Application>
  <PresentationFormat>Personnalisé</PresentationFormat>
  <Paragraphs>31</Paragraphs>
  <Slides>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Thème Office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Mylène Gueydan</dc:creator>
  <cp:lastModifiedBy>Lionel Lapierre</cp:lastModifiedBy>
  <cp:revision>27</cp:revision>
  <cp:lastPrinted>2018-10-07T19:15:00Z</cp:lastPrinted>
  <dcterms:created xsi:type="dcterms:W3CDTF">2018-10-07T19:28:08Z</dcterms:created>
  <dcterms:modified xsi:type="dcterms:W3CDTF">2018-11-15T15:52:16Z</dcterms:modified>
</cp:coreProperties>
</file>