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4" r:id="rId2"/>
    <p:sldId id="297" r:id="rId3"/>
    <p:sldId id="290" r:id="rId4"/>
    <p:sldId id="298" r:id="rId5"/>
    <p:sldId id="311" r:id="rId6"/>
    <p:sldId id="299" r:id="rId7"/>
    <p:sldId id="306" r:id="rId8"/>
    <p:sldId id="305" r:id="rId9"/>
    <p:sldId id="300" r:id="rId10"/>
    <p:sldId id="312" r:id="rId11"/>
    <p:sldId id="301" r:id="rId12"/>
    <p:sldId id="309" r:id="rId13"/>
    <p:sldId id="307" r:id="rId14"/>
    <p:sldId id="302" r:id="rId15"/>
    <p:sldId id="310" r:id="rId16"/>
    <p:sldId id="304" r:id="rId17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MT" id="{9DB0AD70-B6F0-456B-AF08-98BC9FBE27E9}">
          <p14:sldIdLst>
            <p14:sldId id="284"/>
            <p14:sldId id="297"/>
            <p14:sldId id="290"/>
            <p14:sldId id="298"/>
            <p14:sldId id="311"/>
            <p14:sldId id="299"/>
            <p14:sldId id="306"/>
            <p14:sldId id="305"/>
            <p14:sldId id="300"/>
            <p14:sldId id="312"/>
            <p14:sldId id="301"/>
            <p14:sldId id="309"/>
            <p14:sldId id="307"/>
            <p14:sldId id="302"/>
            <p14:sldId id="310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715">
          <p15:clr>
            <a:srgbClr val="A4A3A4"/>
          </p15:clr>
        </p15:guide>
        <p15:guide id="3" orient="horz" pos="2798">
          <p15:clr>
            <a:srgbClr val="A4A3A4"/>
          </p15:clr>
        </p15:guide>
        <p15:guide id="4" orient="horz" pos="2743">
          <p15:clr>
            <a:srgbClr val="A4A3A4"/>
          </p15:clr>
        </p15:guide>
        <p15:guide id="5" orient="horz" pos="3111">
          <p15:clr>
            <a:srgbClr val="A4A3A4"/>
          </p15:clr>
        </p15:guide>
        <p15:guide id="6" orient="horz" pos="665">
          <p15:clr>
            <a:srgbClr val="A4A3A4"/>
          </p15:clr>
        </p15:guide>
        <p15:guide id="7" orient="horz" pos="1862">
          <p15:clr>
            <a:srgbClr val="A4A3A4"/>
          </p15:clr>
        </p15:guide>
        <p15:guide id="8" orient="horz" pos="1301">
          <p15:clr>
            <a:srgbClr val="A4A3A4"/>
          </p15:clr>
        </p15:guide>
        <p15:guide id="9" orient="horz" pos="1395">
          <p15:clr>
            <a:srgbClr val="A4A3A4"/>
          </p15:clr>
        </p15:guide>
        <p15:guide id="10" orient="horz" pos="3044">
          <p15:clr>
            <a:srgbClr val="A4A3A4"/>
          </p15:clr>
        </p15:guide>
        <p15:guide id="11" orient="horz" pos="2876">
          <p15:clr>
            <a:srgbClr val="A4A3A4"/>
          </p15:clr>
        </p15:guide>
        <p15:guide id="12" orient="horz" pos="593">
          <p15:clr>
            <a:srgbClr val="A4A3A4"/>
          </p15:clr>
        </p15:guide>
        <p15:guide id="13" pos="2880">
          <p15:clr>
            <a:srgbClr val="A4A3A4"/>
          </p15:clr>
        </p15:guide>
        <p15:guide id="14" pos="257">
          <p15:clr>
            <a:srgbClr val="A4A3A4"/>
          </p15:clr>
        </p15:guide>
        <p15:guide id="15" pos="5515">
          <p15:clr>
            <a:srgbClr val="A4A3A4"/>
          </p15:clr>
        </p15:guide>
        <p15:guide id="16" pos="5188">
          <p15:clr>
            <a:srgbClr val="A4A3A4"/>
          </p15:clr>
        </p15:guide>
        <p15:guide id="17" pos="3353">
          <p15:clr>
            <a:srgbClr val="A4A3A4"/>
          </p15:clr>
        </p15:guide>
        <p15:guide id="18" pos="4805">
          <p15:clr>
            <a:srgbClr val="A4A3A4"/>
          </p15:clr>
        </p15:guide>
        <p15:guide id="19" pos="1436">
          <p15:clr>
            <a:srgbClr val="A4A3A4"/>
          </p15:clr>
        </p15:guide>
        <p15:guide id="20" pos="794">
          <p15:clr>
            <a:srgbClr val="A4A3A4"/>
          </p15:clr>
        </p15:guide>
        <p15:guide id="21" pos="53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643" y="82"/>
      </p:cViewPr>
      <p:guideLst>
        <p:guide orient="horz" pos="1620"/>
        <p:guide orient="horz" pos="715"/>
        <p:guide orient="horz" pos="2798"/>
        <p:guide orient="horz" pos="2743"/>
        <p:guide orient="horz" pos="3111"/>
        <p:guide orient="horz" pos="665"/>
        <p:guide orient="horz" pos="1862"/>
        <p:guide orient="horz" pos="1301"/>
        <p:guide orient="horz" pos="1395"/>
        <p:guide orient="horz" pos="3044"/>
        <p:guide orient="horz" pos="2876"/>
        <p:guide orient="horz" pos="593"/>
        <p:guide pos="2880"/>
        <p:guide pos="257"/>
        <p:guide pos="5515"/>
        <p:guide pos="5188"/>
        <p:guide pos="3353"/>
        <p:guide pos="4805"/>
        <p:guide pos="1436"/>
        <p:guide pos="794"/>
        <p:guide pos="53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50710-B8B7-4D8F-BDE7-5C763412CDFD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06ACB-0641-497D-A6F6-17171FCA9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97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 userDrawn="1"/>
        </p:nvSpPr>
        <p:spPr>
          <a:xfrm rot="8100000">
            <a:off x="615594" y="2990457"/>
            <a:ext cx="3639216" cy="4029858"/>
          </a:xfrm>
          <a:custGeom>
            <a:avLst/>
            <a:gdLst>
              <a:gd name="connsiteX0" fmla="*/ 0 w 3639216"/>
              <a:gd name="connsiteY0" fmla="*/ 4029858 h 4029858"/>
              <a:gd name="connsiteX1" fmla="*/ 0 w 3639216"/>
              <a:gd name="connsiteY1" fmla="*/ 2386471 h 4029858"/>
              <a:gd name="connsiteX2" fmla="*/ 0 w 3639216"/>
              <a:gd name="connsiteY2" fmla="*/ 0 h 4029858"/>
              <a:gd name="connsiteX3" fmla="*/ 3639216 w 3639216"/>
              <a:gd name="connsiteY3" fmla="*/ 3639216 h 4029858"/>
              <a:gd name="connsiteX4" fmla="*/ 3248574 w 3639216"/>
              <a:gd name="connsiteY4" fmla="*/ 4029858 h 4029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9216" h="4029858">
                <a:moveTo>
                  <a:pt x="0" y="4029858"/>
                </a:moveTo>
                <a:lnTo>
                  <a:pt x="0" y="2386471"/>
                </a:lnTo>
                <a:lnTo>
                  <a:pt x="0" y="0"/>
                </a:lnTo>
                <a:lnTo>
                  <a:pt x="3639216" y="3639216"/>
                </a:lnTo>
                <a:lnTo>
                  <a:pt x="3248574" y="402985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 userDrawn="1"/>
        </p:nvSpPr>
        <p:spPr>
          <a:xfrm rot="8100000">
            <a:off x="-2098600" y="-475418"/>
            <a:ext cx="6492725" cy="3246363"/>
          </a:xfrm>
          <a:custGeom>
            <a:avLst/>
            <a:gdLst>
              <a:gd name="connsiteX0" fmla="*/ 3244147 w 6492725"/>
              <a:gd name="connsiteY0" fmla="*/ 3244147 h 3246363"/>
              <a:gd name="connsiteX1" fmla="*/ 0 w 6492725"/>
              <a:gd name="connsiteY1" fmla="*/ 0 h 3246363"/>
              <a:gd name="connsiteX2" fmla="*/ 3244147 w 6492725"/>
              <a:gd name="connsiteY2" fmla="*/ 0 h 3246363"/>
              <a:gd name="connsiteX3" fmla="*/ 3246363 w 6492725"/>
              <a:gd name="connsiteY3" fmla="*/ 3246363 h 3246363"/>
              <a:gd name="connsiteX4" fmla="*/ 3244148 w 6492725"/>
              <a:gd name="connsiteY4" fmla="*/ 3244148 h 3246363"/>
              <a:gd name="connsiteX5" fmla="*/ 3244148 w 6492725"/>
              <a:gd name="connsiteY5" fmla="*/ 0 h 3246363"/>
              <a:gd name="connsiteX6" fmla="*/ 6492725 w 6492725"/>
              <a:gd name="connsiteY6" fmla="*/ 0 h 324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92725" h="3246363">
                <a:moveTo>
                  <a:pt x="3244147" y="3244147"/>
                </a:moveTo>
                <a:lnTo>
                  <a:pt x="0" y="0"/>
                </a:lnTo>
                <a:lnTo>
                  <a:pt x="3244147" y="0"/>
                </a:lnTo>
                <a:close/>
                <a:moveTo>
                  <a:pt x="3246363" y="3246363"/>
                </a:moveTo>
                <a:lnTo>
                  <a:pt x="3244148" y="3244148"/>
                </a:lnTo>
                <a:lnTo>
                  <a:pt x="3244148" y="0"/>
                </a:lnTo>
                <a:lnTo>
                  <a:pt x="649272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orme libre 28"/>
          <p:cNvSpPr/>
          <p:nvPr userDrawn="1"/>
        </p:nvSpPr>
        <p:spPr>
          <a:xfrm rot="2700000">
            <a:off x="4980926" y="-217905"/>
            <a:ext cx="5213039" cy="6463568"/>
          </a:xfrm>
          <a:custGeom>
            <a:avLst/>
            <a:gdLst>
              <a:gd name="connsiteX0" fmla="*/ 0 w 5213039"/>
              <a:gd name="connsiteY0" fmla="*/ 1576035 h 6463568"/>
              <a:gd name="connsiteX1" fmla="*/ 1576035 w 5213039"/>
              <a:gd name="connsiteY1" fmla="*/ 0 h 6463568"/>
              <a:gd name="connsiteX2" fmla="*/ 5213039 w 5213039"/>
              <a:gd name="connsiteY2" fmla="*/ 3637004 h 6463568"/>
              <a:gd name="connsiteX3" fmla="*/ 3642725 w 5213039"/>
              <a:gd name="connsiteY3" fmla="*/ 5207318 h 6463568"/>
              <a:gd name="connsiteX4" fmla="*/ 2386474 w 5213039"/>
              <a:gd name="connsiteY4" fmla="*/ 6463568 h 6463568"/>
              <a:gd name="connsiteX5" fmla="*/ 0 w 5213039"/>
              <a:gd name="connsiteY5" fmla="*/ 6463568 h 6463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13039" h="6463568">
                <a:moveTo>
                  <a:pt x="0" y="1576035"/>
                </a:moveTo>
                <a:lnTo>
                  <a:pt x="1576035" y="0"/>
                </a:lnTo>
                <a:lnTo>
                  <a:pt x="5213039" y="3637004"/>
                </a:lnTo>
                <a:lnTo>
                  <a:pt x="3642725" y="5207318"/>
                </a:lnTo>
                <a:lnTo>
                  <a:pt x="2386474" y="6463568"/>
                </a:lnTo>
                <a:lnTo>
                  <a:pt x="0" y="64635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>
          <a:xfrm>
            <a:off x="-1" y="5002020"/>
            <a:ext cx="265114" cy="135000"/>
          </a:xfrm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B2018E2C-A833-4332-A73D-4654516B0728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 bwMode="gray">
          <a:xfrm>
            <a:off x="-1" y="5002020"/>
            <a:ext cx="266400" cy="135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 bwMode="gray">
          <a:xfrm>
            <a:off x="-1" y="5002020"/>
            <a:ext cx="266400" cy="135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15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03577" y="688180"/>
            <a:ext cx="5251448" cy="3359945"/>
          </a:xfrm>
        </p:spPr>
        <p:txBody>
          <a:bodyPr anchor="ctr" anchorCtr="0"/>
          <a:lstStyle>
            <a:lvl1pPr algn="r">
              <a:defRPr sz="3400" b="1" cap="all">
                <a:solidFill>
                  <a:schemeClr val="bg1"/>
                </a:solidFill>
              </a:defRPr>
            </a:lvl1pPr>
            <a:lvl2pPr algn="r">
              <a:defRPr sz="3400" b="0" cap="all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TITRE</a:t>
            </a:r>
          </a:p>
        </p:txBody>
      </p:sp>
      <p:pic>
        <p:nvPicPr>
          <p:cNvPr id="30" name="Image 29" descr="logo_couv_1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16754" y="507900"/>
            <a:ext cx="1944000" cy="114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rme libre 24"/>
          <p:cNvSpPr/>
          <p:nvPr userDrawn="1"/>
        </p:nvSpPr>
        <p:spPr>
          <a:xfrm>
            <a:off x="0" y="0"/>
            <a:ext cx="3810001" cy="2664618"/>
          </a:xfrm>
          <a:custGeom>
            <a:avLst/>
            <a:gdLst>
              <a:gd name="connsiteX0" fmla="*/ 0 w 3810001"/>
              <a:gd name="connsiteY0" fmla="*/ 0 h 2664618"/>
              <a:gd name="connsiteX1" fmla="*/ 3810001 w 3810001"/>
              <a:gd name="connsiteY1" fmla="*/ 0 h 2664618"/>
              <a:gd name="connsiteX2" fmla="*/ 1145383 w 3810001"/>
              <a:gd name="connsiteY2" fmla="*/ 2664618 h 2664618"/>
              <a:gd name="connsiteX3" fmla="*/ 0 w 3810001"/>
              <a:gd name="connsiteY3" fmla="*/ 1519236 h 2664618"/>
              <a:gd name="connsiteX4" fmla="*/ 0 w 3810001"/>
              <a:gd name="connsiteY4" fmla="*/ 0 h 2664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0001" h="2664618">
                <a:moveTo>
                  <a:pt x="0" y="0"/>
                </a:moveTo>
                <a:lnTo>
                  <a:pt x="3810001" y="0"/>
                </a:lnTo>
                <a:lnTo>
                  <a:pt x="1145383" y="2664618"/>
                </a:lnTo>
                <a:lnTo>
                  <a:pt x="0" y="151923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 userDrawn="1"/>
        </p:nvSpPr>
        <p:spPr>
          <a:xfrm>
            <a:off x="1145383" y="0"/>
            <a:ext cx="7998617" cy="5143500"/>
          </a:xfrm>
          <a:custGeom>
            <a:avLst/>
            <a:gdLst>
              <a:gd name="connsiteX0" fmla="*/ 2664618 w 7998617"/>
              <a:gd name="connsiteY0" fmla="*/ 0 h 5143500"/>
              <a:gd name="connsiteX1" fmla="*/ 7998617 w 7998617"/>
              <a:gd name="connsiteY1" fmla="*/ 0 h 5143500"/>
              <a:gd name="connsiteX2" fmla="*/ 7998617 w 7998617"/>
              <a:gd name="connsiteY2" fmla="*/ 5143500 h 5143500"/>
              <a:gd name="connsiteX3" fmla="*/ 2478882 w 7998617"/>
              <a:gd name="connsiteY3" fmla="*/ 5143500 h 5143500"/>
              <a:gd name="connsiteX4" fmla="*/ 0 w 7998617"/>
              <a:gd name="connsiteY4" fmla="*/ 2664618 h 5143500"/>
              <a:gd name="connsiteX5" fmla="*/ 2664618 w 7998617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98617" h="5143500">
                <a:moveTo>
                  <a:pt x="2664618" y="0"/>
                </a:moveTo>
                <a:lnTo>
                  <a:pt x="7998617" y="0"/>
                </a:lnTo>
                <a:lnTo>
                  <a:pt x="7998617" y="5143500"/>
                </a:lnTo>
                <a:lnTo>
                  <a:pt x="2478882" y="5143500"/>
                </a:lnTo>
                <a:lnTo>
                  <a:pt x="0" y="2664618"/>
                </a:lnTo>
                <a:lnTo>
                  <a:pt x="2664618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>
          <a:xfrm>
            <a:off x="-1" y="5002020"/>
            <a:ext cx="265114" cy="135000"/>
          </a:xfrm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538A1C3-3817-4962-BA17-D8D63393E535}" type="datetime1">
              <a:rPr lang="fr-FR" smtClean="0"/>
              <a:t>13/03/2024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 bwMode="gray">
          <a:xfrm>
            <a:off x="-1" y="5002020"/>
            <a:ext cx="266400" cy="135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 bwMode="gray">
          <a:xfrm>
            <a:off x="-1" y="5002020"/>
            <a:ext cx="266400" cy="135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15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3189" y="688180"/>
            <a:ext cx="7081836" cy="3369470"/>
          </a:xfrm>
        </p:spPr>
        <p:txBody>
          <a:bodyPr anchor="ctr" anchorCtr="0"/>
          <a:lstStyle>
            <a:lvl1pPr algn="r">
              <a:defRPr sz="3400" b="0" cap="all">
                <a:solidFill>
                  <a:schemeClr val="bg1"/>
                </a:solidFill>
              </a:defRPr>
            </a:lvl1pPr>
            <a:lvl2pPr algn="r">
              <a:defRPr sz="3400" b="1" cap="all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Chapitre</a:t>
            </a:r>
          </a:p>
          <a:p>
            <a:pPr lvl="1"/>
            <a:r>
              <a:rPr lang="fr-FR" dirty="0"/>
              <a:t>Chapitre</a:t>
            </a:r>
          </a:p>
        </p:txBody>
      </p:sp>
      <p:pic>
        <p:nvPicPr>
          <p:cNvPr id="27" name="Image 26" descr="logo_couv_1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39552" y="3953662"/>
            <a:ext cx="1224000" cy="72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7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 userDrawn="1"/>
        </p:nvSpPr>
        <p:spPr>
          <a:xfrm>
            <a:off x="1145383" y="0"/>
            <a:ext cx="7998617" cy="5143500"/>
          </a:xfrm>
          <a:custGeom>
            <a:avLst/>
            <a:gdLst>
              <a:gd name="connsiteX0" fmla="*/ 2664618 w 7998617"/>
              <a:gd name="connsiteY0" fmla="*/ 0 h 5143500"/>
              <a:gd name="connsiteX1" fmla="*/ 7998617 w 7998617"/>
              <a:gd name="connsiteY1" fmla="*/ 0 h 5143500"/>
              <a:gd name="connsiteX2" fmla="*/ 7998617 w 7998617"/>
              <a:gd name="connsiteY2" fmla="*/ 5143500 h 5143500"/>
              <a:gd name="connsiteX3" fmla="*/ 2478882 w 7998617"/>
              <a:gd name="connsiteY3" fmla="*/ 5143500 h 5143500"/>
              <a:gd name="connsiteX4" fmla="*/ 0 w 7998617"/>
              <a:gd name="connsiteY4" fmla="*/ 2664618 h 5143500"/>
              <a:gd name="connsiteX5" fmla="*/ 2664618 w 7998617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98617" h="5143500">
                <a:moveTo>
                  <a:pt x="2664618" y="0"/>
                </a:moveTo>
                <a:lnTo>
                  <a:pt x="7998617" y="0"/>
                </a:lnTo>
                <a:lnTo>
                  <a:pt x="7998617" y="5143500"/>
                </a:lnTo>
                <a:lnTo>
                  <a:pt x="2478882" y="5143500"/>
                </a:lnTo>
                <a:lnTo>
                  <a:pt x="0" y="2664618"/>
                </a:lnTo>
                <a:lnTo>
                  <a:pt x="2664618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 userDrawn="1"/>
        </p:nvSpPr>
        <p:spPr>
          <a:xfrm>
            <a:off x="0" y="2664618"/>
            <a:ext cx="3624265" cy="2478882"/>
          </a:xfrm>
          <a:custGeom>
            <a:avLst/>
            <a:gdLst>
              <a:gd name="connsiteX0" fmla="*/ 1145383 w 3624265"/>
              <a:gd name="connsiteY0" fmla="*/ 0 h 2478882"/>
              <a:gd name="connsiteX1" fmla="*/ 3624265 w 3624265"/>
              <a:gd name="connsiteY1" fmla="*/ 2478882 h 2478882"/>
              <a:gd name="connsiteX2" fmla="*/ 0 w 3624265"/>
              <a:gd name="connsiteY2" fmla="*/ 2478882 h 2478882"/>
              <a:gd name="connsiteX3" fmla="*/ 0 w 3624265"/>
              <a:gd name="connsiteY3" fmla="*/ 1145383 h 2478882"/>
              <a:gd name="connsiteX4" fmla="*/ 1145383 w 3624265"/>
              <a:gd name="connsiteY4" fmla="*/ 0 h 2478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4265" h="2478882">
                <a:moveTo>
                  <a:pt x="1145383" y="0"/>
                </a:moveTo>
                <a:lnTo>
                  <a:pt x="3624265" y="2478882"/>
                </a:lnTo>
                <a:lnTo>
                  <a:pt x="0" y="2478882"/>
                </a:lnTo>
                <a:lnTo>
                  <a:pt x="0" y="1145383"/>
                </a:lnTo>
                <a:lnTo>
                  <a:pt x="1145383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572000" y="736380"/>
            <a:ext cx="3883025" cy="4095970"/>
          </a:xfrm>
        </p:spPr>
        <p:txBody>
          <a:bodyPr anchor="t" anchorCtr="0"/>
          <a:lstStyle>
            <a:lvl1pPr marL="342900" indent="-342900" algn="l">
              <a:spcBef>
                <a:spcPts val="2400"/>
              </a:spcBef>
              <a:spcAft>
                <a:spcPts val="300"/>
              </a:spcAft>
              <a:buClr>
                <a:schemeClr val="bg2"/>
              </a:buClr>
              <a:buSzPct val="100000"/>
              <a:buFont typeface="+mj-lt"/>
              <a:buAutoNum type="arabicPeriod"/>
              <a:defRPr sz="1650" b="1" cap="all">
                <a:solidFill>
                  <a:schemeClr val="bg2"/>
                </a:solidFill>
              </a:defRPr>
            </a:lvl1pPr>
            <a:lvl2pPr marL="342000" indent="0" algn="l">
              <a:lnSpc>
                <a:spcPct val="130000"/>
              </a:lnSpc>
              <a:defRPr sz="1200" b="0" cap="none" baseline="0">
                <a:solidFill>
                  <a:schemeClr val="accent3"/>
                </a:solidFill>
              </a:defRPr>
            </a:lvl2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1.1 Deuxième niveau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 hasCustomPrompt="1"/>
          </p:nvPr>
        </p:nvSpPr>
        <p:spPr bwMode="gray">
          <a:xfrm>
            <a:off x="539552" y="656897"/>
            <a:ext cx="2658318" cy="340202"/>
          </a:xfrm>
        </p:spPr>
        <p:txBody>
          <a:bodyPr/>
          <a:lstStyle>
            <a:lvl1pPr>
              <a:defRPr sz="2500" b="1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7" name="Image 16" descr="logo_couv_1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39552" y="3953662"/>
            <a:ext cx="1224000" cy="72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7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96000" y="0"/>
            <a:ext cx="7231938" cy="450000"/>
          </a:xfrm>
        </p:spPr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6000" y="443550"/>
            <a:ext cx="7231938" cy="27609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396000" y="1055689"/>
            <a:ext cx="8359063" cy="329882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33CDD7E-F71C-46CF-BCBE-1921B77DAAB2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120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96000" y="0"/>
            <a:ext cx="7231938" cy="450000"/>
          </a:xfrm>
        </p:spPr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6000" y="443550"/>
            <a:ext cx="7231938" cy="27609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396000" y="1055689"/>
            <a:ext cx="8359063" cy="329882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7627938" y="4565650"/>
            <a:ext cx="608012" cy="2667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  <a:br>
              <a:rPr lang="fr-FR" noProof="0" dirty="0"/>
            </a:br>
            <a:r>
              <a:rPr lang="fr-FR" noProof="0" dirty="0"/>
              <a:t>partenaire</a:t>
            </a: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0A7F75FF-82BC-4916-B351-169975EB465C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259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6000" y="442800"/>
            <a:ext cx="7232400" cy="27609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396000" y="1055688"/>
            <a:ext cx="3888000" cy="32984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5"/>
          </p:nvPr>
        </p:nvSpPr>
        <p:spPr bwMode="gray">
          <a:xfrm>
            <a:off x="4572000" y="1055688"/>
            <a:ext cx="3883025" cy="32984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7BE8CF3-F105-4B93-8EE5-C6981CF502AE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76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colonnes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6000" y="442800"/>
            <a:ext cx="7232400" cy="27609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396000" y="1054800"/>
            <a:ext cx="3888000" cy="329803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5"/>
          </p:nvPr>
        </p:nvSpPr>
        <p:spPr bwMode="gray">
          <a:xfrm>
            <a:off x="4572000" y="1055688"/>
            <a:ext cx="3883025" cy="32984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627938" y="4565650"/>
            <a:ext cx="608012" cy="2667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  <a:br>
              <a:rPr lang="fr-FR" noProof="0" dirty="0"/>
            </a:br>
            <a:r>
              <a:rPr lang="fr-FR" noProof="0" dirty="0"/>
              <a:t>partenaire</a:t>
            </a:r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B1EAB76A-882F-4F75-8CDE-5A7A88218995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96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10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96000" y="1116000"/>
            <a:ext cx="3816000" cy="3060000"/>
          </a:xfrm>
        </p:spPr>
        <p:txBody>
          <a:bodyPr tIns="90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Sélectionner l’icône pour insérer une image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14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96000" y="442800"/>
            <a:ext cx="7228800" cy="27609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5" hasCustomPrompt="1"/>
          </p:nvPr>
        </p:nvSpPr>
        <p:spPr bwMode="gray">
          <a:xfrm>
            <a:off x="4572000" y="1054800"/>
            <a:ext cx="3883025" cy="3298031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B0B7779-A05B-47D9-9A20-3375C3EE9773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599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visuel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10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96000" y="1116000"/>
            <a:ext cx="3816000" cy="3060000"/>
          </a:xfrm>
        </p:spPr>
        <p:txBody>
          <a:bodyPr tIns="90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Sélectionner l’icône pour insérer une image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14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96000" y="442800"/>
            <a:ext cx="7228800" cy="27609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5" hasCustomPrompt="1"/>
          </p:nvPr>
        </p:nvSpPr>
        <p:spPr bwMode="gray">
          <a:xfrm>
            <a:off x="4572000" y="1054800"/>
            <a:ext cx="3883025" cy="3298031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627938" y="4565650"/>
            <a:ext cx="608012" cy="2667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  <a:br>
              <a:rPr lang="fr-FR" noProof="0" dirty="0"/>
            </a:br>
            <a:r>
              <a:rPr lang="fr-FR" noProof="0" dirty="0"/>
              <a:t>partenaire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0E584EB-7AF4-45F6-88B0-7711CEAD96F4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72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0"/>
            <a:ext cx="9144000" cy="756000"/>
          </a:xfrm>
          <a:prstGeom prst="rect">
            <a:avLst/>
          </a:pr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96000" y="0"/>
            <a:ext cx="7231938" cy="45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r-FR" noProof="0" dirty="0"/>
              <a:t>Chapitre 0 :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96000" y="1056085"/>
            <a:ext cx="8366125" cy="32984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5322888" y="4565650"/>
            <a:ext cx="1980000" cy="28825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5"/>
                </a:solidFill>
              </a:defRPr>
            </a:lvl1pPr>
          </a:lstStyle>
          <a:p>
            <a:fld id="{65483B9E-E916-4387-8422-B00E0BCFC256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279650" y="4565650"/>
            <a:ext cx="2652126" cy="28825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cap="all" baseline="0">
                <a:solidFill>
                  <a:schemeClr val="accent5"/>
                </a:solidFill>
              </a:defRPr>
            </a:lvl1pPr>
          </a:lstStyle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627938" y="214536"/>
            <a:ext cx="1127125" cy="30360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2350" b="0" cap="all" baseline="0"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 descr="logo_couv_1.pdf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3675" y="4433896"/>
            <a:ext cx="856800" cy="5048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0" r:id="rId3"/>
    <p:sldLayoutId id="2147483669" r:id="rId4"/>
    <p:sldLayoutId id="2147483676" r:id="rId5"/>
    <p:sldLayoutId id="2147483671" r:id="rId6"/>
    <p:sldLayoutId id="2147483673" r:id="rId7"/>
    <p:sldLayoutId id="2147483677" r:id="rId8"/>
    <p:sldLayoutId id="2147483672" r:id="rId9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22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2000" b="0" kern="1200" cap="none" baseline="0">
          <a:solidFill>
            <a:schemeClr val="accent5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900" b="1" kern="1200" cap="none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800" kern="1200" cap="none">
          <a:solidFill>
            <a:schemeClr val="tx1"/>
          </a:solidFill>
          <a:latin typeface="+mn-lt"/>
          <a:ea typeface="+mn-ea"/>
          <a:cs typeface="+mn-cs"/>
        </a:defRPr>
      </a:lvl3pPr>
      <a:lvl4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SzPct val="80000"/>
        <a:buFont typeface="Arial" panose="020B0604020202020204" pitchFamily="34" charset="0"/>
        <a:buChar char="►"/>
        <a:defRPr sz="1800" kern="1200" cap="none">
          <a:solidFill>
            <a:schemeClr val="tx1"/>
          </a:solidFill>
          <a:latin typeface="+mn-lt"/>
          <a:ea typeface="+mn-ea"/>
          <a:cs typeface="+mn-cs"/>
        </a:defRPr>
      </a:lvl4pPr>
      <a:lvl5pPr marL="4476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anose="020B0604020202020204" pitchFamily="34" charset="0"/>
        <a:buChar char="-"/>
        <a:defRPr sz="1800" kern="1200" cap="none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" indent="-3429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►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F9B3-72C6-45F5-9A81-86702D69A519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/>
              <a:t>Electrokarst :</a:t>
            </a:r>
          </a:p>
          <a:p>
            <a:pPr lvl="1"/>
            <a:r>
              <a:rPr lang="pt-BR" dirty="0"/>
              <a:t>Cartographie par le sens électrique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920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1D1B9-AD56-1EE8-3725-F5B365F99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B5C0B341-3EEC-276A-E06A-F8334A43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C993A9B3-1073-AFBE-28E4-03A3D8E8A7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6000" y="442800"/>
            <a:ext cx="7232400" cy="27609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b="0" kern="1200" cap="none" baseline="0" dirty="0">
                <a:latin typeface="+mn-lt"/>
                <a:ea typeface="+mn-ea"/>
                <a:cs typeface="+mn-cs"/>
              </a:rPr>
              <a:t>Commande réflexe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E53F161-35CE-F309-CB3B-F005031C7812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676BAAB-4A0F-ED11-0FC1-1F61C534458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230A0DD-3682-6500-F63B-5993F45F7D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fr-FR" sz="2200"/>
          </a:p>
        </p:txBody>
      </p:sp>
      <p:pic>
        <p:nvPicPr>
          <p:cNvPr id="3" name="Image 2" descr="Une image contenant diagramme, ligne, Tracé, capture d’écran&#10;&#10;Description générée automatiquement">
            <a:extLst>
              <a:ext uri="{FF2B5EF4-FFF2-40B4-BE49-F238E27FC236}">
                <a16:creationId xmlns:a16="http://schemas.microsoft.com/office/drawing/2014/main" id="{C87E1D93-7B29-9D3B-AE38-3BD8A7C43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868618"/>
            <a:ext cx="3710769" cy="371515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DB8E26F-3F1C-DB47-D740-EB681C918633}"/>
              </a:ext>
            </a:extLst>
          </p:cNvPr>
          <p:cNvSpPr txBox="1"/>
          <p:nvPr/>
        </p:nvSpPr>
        <p:spPr>
          <a:xfrm>
            <a:off x="328126" y="1923678"/>
            <a:ext cx="46036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Simulation commande réflexe : </a:t>
            </a:r>
          </a:p>
          <a:p>
            <a:endParaRPr lang="fr-FR" sz="1400" dirty="0"/>
          </a:p>
          <a:p>
            <a:r>
              <a:rPr lang="fr-FR" sz="1400" dirty="0"/>
              <a:t>- 2 objets isolants, 1 conducteur</a:t>
            </a:r>
          </a:p>
          <a:p>
            <a:endParaRPr lang="fr-FR" sz="1400" dirty="0"/>
          </a:p>
          <a:p>
            <a:r>
              <a:rPr lang="fr-FR" sz="1400" dirty="0"/>
              <a:t>- points de départ tout autour </a:t>
            </a:r>
          </a:p>
          <a:p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51914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6CB72F-2244-A1C1-AA18-088200D6A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7D3AB2F7-3718-F779-E79C-997B34FCC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567559D6-A8E0-854F-4E88-1CE133916E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6000" y="442800"/>
            <a:ext cx="7232400" cy="27609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b="0" kern="1200" cap="none" baseline="0" dirty="0">
                <a:latin typeface="+mn-lt"/>
                <a:ea typeface="+mn-ea"/>
                <a:cs typeface="+mn-cs"/>
              </a:rPr>
              <a:t>Premier exemple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5F7A155-4739-727F-2206-34CB3BCDD8EA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07AA0D2-930F-2CB1-8E11-62A5FE5C820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CA5AE56E-4B7E-5607-2B67-5AB8E1C6872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fr-FR" sz="2200"/>
          </a:p>
        </p:txBody>
      </p:sp>
      <p:pic>
        <p:nvPicPr>
          <p:cNvPr id="3" name="Image 2" descr="Une image contenant capture d’écran, diagramme&#10;&#10;Description générée automatiquement">
            <a:extLst>
              <a:ext uri="{FF2B5EF4-FFF2-40B4-BE49-F238E27FC236}">
                <a16:creationId xmlns:a16="http://schemas.microsoft.com/office/drawing/2014/main" id="{471EE211-ED36-23EC-4BBE-CD7FAC394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21" y="1038609"/>
            <a:ext cx="3066281" cy="30662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846A8D1-798F-2F3C-649C-35435B28142D}"/>
                  </a:ext>
                </a:extLst>
              </p:cNvPr>
              <p:cNvSpPr txBox="1"/>
              <p:nvPr/>
            </p:nvSpPr>
            <p:spPr>
              <a:xfrm>
                <a:off x="3605713" y="1038609"/>
                <a:ext cx="5256584" cy="3871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On cherche à cartographier cette scène en utilisant le sens électrique. </a:t>
                </a:r>
              </a:p>
              <a:p>
                <a:endParaRPr lang="fr-FR" dirty="0"/>
              </a:p>
              <a:p>
                <a:r>
                  <a:rPr lang="fr-FR" dirty="0"/>
                  <a:t>-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fr-FR" b="0" dirty="0"/>
              </a:p>
              <a:p>
                <a:r>
                  <a:rPr lang="fr-FR" dirty="0"/>
                  <a:t>-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fr-FR" dirty="0"/>
              </a:p>
              <a:p>
                <a:endParaRPr lang="fr-FR" dirty="0"/>
              </a:p>
              <a:p>
                <a:r>
                  <a:rPr lang="fr-FR" dirty="0"/>
                  <a:t>L’objet est isolant électriquement.</a:t>
                </a:r>
              </a:p>
              <a:p>
                <a:endParaRPr lang="fr-FR" dirty="0"/>
              </a:p>
              <a:p>
                <a:r>
                  <a:rPr lang="fr-FR" dirty="0"/>
                  <a:t>On garde le même capteur avec la même polarisation </a:t>
                </a:r>
                <a14:m>
                  <m:oMath xmlns:m="http://schemas.openxmlformats.org/officeDocument/2006/math">
                    <m:r>
                      <a:rPr lang="fr-FR" sz="18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fr-FR" sz="1800" i="1" dirty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ctrlPr>
                          <a:rPr lang="fr-FR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8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fr-FR" sz="1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fr-FR" sz="1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fr-FR" sz="1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fr-FR" sz="1800" b="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fr-FR" sz="1800" dirty="0"/>
              </a:p>
              <a:p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846A8D1-798F-2F3C-649C-35435B281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713" y="1038609"/>
                <a:ext cx="5256584" cy="3871894"/>
              </a:xfrm>
              <a:prstGeom prst="rect">
                <a:avLst/>
              </a:prstGeom>
              <a:blipFill>
                <a:blip r:embed="rId3"/>
                <a:stretch>
                  <a:fillRect l="-927" t="-7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789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2EB31-6097-CE03-DE82-A1400B435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91279033-0D51-B400-250B-AA266847E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63BE44F3-CADC-5B21-0856-96E2A34892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6000" y="442800"/>
            <a:ext cx="7232400" cy="27609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b="0" kern="1200" cap="none" baseline="0" dirty="0">
                <a:latin typeface="+mn-lt"/>
                <a:ea typeface="+mn-ea"/>
                <a:cs typeface="+mn-cs"/>
              </a:rPr>
              <a:t>Premier exemple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A7757C9-6947-3C82-04B7-28950A0F7C19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9805D2C-3645-C61A-B636-330F75659F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4BAA026-29AE-D8C3-0A50-96E2249F4AA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12</a:t>
            </a:fld>
            <a:endParaRPr lang="fr-FR" sz="2200"/>
          </a:p>
        </p:txBody>
      </p:sp>
      <p:pic>
        <p:nvPicPr>
          <p:cNvPr id="3" name="Image 2" descr="Une image contenant capture d’écran, diagramme&#10;&#10;Description générée automatiquement">
            <a:extLst>
              <a:ext uri="{FF2B5EF4-FFF2-40B4-BE49-F238E27FC236}">
                <a16:creationId xmlns:a16="http://schemas.microsoft.com/office/drawing/2014/main" id="{B156707D-145B-05A6-34DA-F499B8A0C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21" y="1038609"/>
            <a:ext cx="3066281" cy="3066281"/>
          </a:xfrm>
          <a:prstGeom prst="rect">
            <a:avLst/>
          </a:prstGeom>
        </p:spPr>
      </p:pic>
      <p:sp>
        <p:nvSpPr>
          <p:cNvPr id="2" name="Ellipse 1">
            <a:extLst>
              <a:ext uri="{FF2B5EF4-FFF2-40B4-BE49-F238E27FC236}">
                <a16:creationId xmlns:a16="http://schemas.microsoft.com/office/drawing/2014/main" id="{25A4D8AB-5706-DEA5-5EF3-5BB2ABD22B7E}"/>
              </a:ext>
            </a:extLst>
          </p:cNvPr>
          <p:cNvSpPr/>
          <p:nvPr/>
        </p:nvSpPr>
        <p:spPr>
          <a:xfrm>
            <a:off x="683568" y="1235491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DF51996-1F9E-E825-DEAF-BFD27DD38302}"/>
              </a:ext>
            </a:extLst>
          </p:cNvPr>
          <p:cNvSpPr/>
          <p:nvPr/>
        </p:nvSpPr>
        <p:spPr>
          <a:xfrm>
            <a:off x="827584" y="1235491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518F8E2-75A8-2445-A495-B0BE7BA7A5A4}"/>
              </a:ext>
            </a:extLst>
          </p:cNvPr>
          <p:cNvSpPr/>
          <p:nvPr/>
        </p:nvSpPr>
        <p:spPr>
          <a:xfrm>
            <a:off x="971600" y="1235491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65C5C8F-741B-1B89-A1D1-0BA00F6B2F89}"/>
              </a:ext>
            </a:extLst>
          </p:cNvPr>
          <p:cNvSpPr/>
          <p:nvPr/>
        </p:nvSpPr>
        <p:spPr>
          <a:xfrm>
            <a:off x="1115616" y="1235491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412917E-A500-E0FD-1765-F5026BD9F3AF}"/>
              </a:ext>
            </a:extLst>
          </p:cNvPr>
          <p:cNvSpPr/>
          <p:nvPr/>
        </p:nvSpPr>
        <p:spPr>
          <a:xfrm>
            <a:off x="3131840" y="1235491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0CA78B9-4245-BA3C-FA4F-B7E9978B9BBC}"/>
              </a:ext>
            </a:extLst>
          </p:cNvPr>
          <p:cNvSpPr/>
          <p:nvPr/>
        </p:nvSpPr>
        <p:spPr>
          <a:xfrm>
            <a:off x="687341" y="1429867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316E816-8BCF-98A4-C4F5-B4274BB3B4E9}"/>
              </a:ext>
            </a:extLst>
          </p:cNvPr>
          <p:cNvSpPr/>
          <p:nvPr/>
        </p:nvSpPr>
        <p:spPr>
          <a:xfrm>
            <a:off x="683568" y="1625894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BD7C8E1-715D-8391-5819-E4E83530C61A}"/>
              </a:ext>
            </a:extLst>
          </p:cNvPr>
          <p:cNvSpPr/>
          <p:nvPr/>
        </p:nvSpPr>
        <p:spPr>
          <a:xfrm>
            <a:off x="683568" y="3908009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F82B6547-76E4-97C0-FF28-699DC13E4A2B}"/>
              </a:ext>
            </a:extLst>
          </p:cNvPr>
          <p:cNvSpPr/>
          <p:nvPr/>
        </p:nvSpPr>
        <p:spPr>
          <a:xfrm>
            <a:off x="3131840" y="3908009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DB02365A-9FC8-7706-C451-D4277D7FFF0A}"/>
              </a:ext>
            </a:extLst>
          </p:cNvPr>
          <p:cNvSpPr/>
          <p:nvPr/>
        </p:nvSpPr>
        <p:spPr>
          <a:xfrm>
            <a:off x="827584" y="1429867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0AAA043B-57B0-3E04-DCF0-89F44A97D9D5}"/>
              </a:ext>
            </a:extLst>
          </p:cNvPr>
          <p:cNvSpPr/>
          <p:nvPr/>
        </p:nvSpPr>
        <p:spPr>
          <a:xfrm>
            <a:off x="827584" y="1625894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765F9C31-A5C2-5F9A-1704-F1EBAEFAB3EC}"/>
              </a:ext>
            </a:extLst>
          </p:cNvPr>
          <p:cNvSpPr/>
          <p:nvPr/>
        </p:nvSpPr>
        <p:spPr>
          <a:xfrm>
            <a:off x="967827" y="1429867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D61C6418-140B-479E-6459-D9E1D74F6377}"/>
              </a:ext>
            </a:extLst>
          </p:cNvPr>
          <p:cNvSpPr/>
          <p:nvPr/>
        </p:nvSpPr>
        <p:spPr>
          <a:xfrm>
            <a:off x="967827" y="1625894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B60EDE1F-2A16-D6D8-8621-53BA6468C421}"/>
              </a:ext>
            </a:extLst>
          </p:cNvPr>
          <p:cNvSpPr/>
          <p:nvPr/>
        </p:nvSpPr>
        <p:spPr>
          <a:xfrm>
            <a:off x="1115616" y="1429867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D6C5E589-FBEF-89F1-D3BC-CDC78467331D}"/>
              </a:ext>
            </a:extLst>
          </p:cNvPr>
          <p:cNvSpPr/>
          <p:nvPr/>
        </p:nvSpPr>
        <p:spPr>
          <a:xfrm>
            <a:off x="1116690" y="1625894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Image 23" descr="Une image contenant texte, capture d’écran, conception, lime en acier&#10;&#10;Description générée automatiquement">
            <a:extLst>
              <a:ext uri="{FF2B5EF4-FFF2-40B4-BE49-F238E27FC236}">
                <a16:creationId xmlns:a16="http://schemas.microsoft.com/office/drawing/2014/main" id="{4D725D70-5B2B-5DC7-AE91-8CD7AA6049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801" y="1179650"/>
            <a:ext cx="2167774" cy="22195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4BDF3172-319B-639E-D815-72FCDB301537}"/>
                  </a:ext>
                </a:extLst>
              </p:cNvPr>
              <p:cNvSpPr txBox="1"/>
              <p:nvPr/>
            </p:nvSpPr>
            <p:spPr>
              <a:xfrm>
                <a:off x="3761600" y="3384622"/>
                <a:ext cx="46201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On quadrille le secteur en points de calcul.</a:t>
                </a:r>
              </a:p>
              <a:p>
                <a:r>
                  <a:rPr lang="fr-FR" dirty="0"/>
                  <a:t>En chaque point, on calcule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fr-FR" dirty="0"/>
                  <a:t> pour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𝜃𝜖</m:t>
                    </m:r>
                    <m:d>
                      <m:dPr>
                        <m:begChr m:val="["/>
                        <m:endChr m:val="]"/>
                        <m:ctrlPr>
                          <a:rPr lang="fr-F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4BDF3172-319B-639E-D815-72FCDB301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600" y="3384622"/>
                <a:ext cx="4620176" cy="646331"/>
              </a:xfrm>
              <a:prstGeom prst="rect">
                <a:avLst/>
              </a:prstGeom>
              <a:blipFill>
                <a:blip r:embed="rId4"/>
                <a:stretch>
                  <a:fillRect l="-1055" t="-4717" b="-141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1E270003-FF47-2EB9-24B4-60DBD4BF3C61}"/>
              </a:ext>
            </a:extLst>
          </p:cNvPr>
          <p:cNvCxnSpPr>
            <a:cxnSpLocks/>
          </p:cNvCxnSpPr>
          <p:nvPr/>
        </p:nvCxnSpPr>
        <p:spPr>
          <a:xfrm>
            <a:off x="3167844" y="1271495"/>
            <a:ext cx="1908212" cy="496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357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3C9A5-655F-388D-3444-15A9CC272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2DF4C965-D600-927B-F411-68689A0EC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F70D3FBD-4AA5-10F2-4B6D-2938041F4C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6000" y="442800"/>
            <a:ext cx="7232400" cy="27609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dirty="0"/>
              <a:t>Mesures</a:t>
            </a:r>
            <a:endParaRPr lang="fr-FR" b="0" kern="1200" cap="none" baseline="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F94DDC20-D7EF-A380-3653-BA680B7098C2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89215D2-21E6-509B-FE61-ED12354B3A7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3DFF19D5-A6B8-97F6-CA24-DC7633CB42B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13</a:t>
            </a:fld>
            <a:endParaRPr lang="fr-FR" sz="2200"/>
          </a:p>
        </p:txBody>
      </p:sp>
      <p:pic>
        <p:nvPicPr>
          <p:cNvPr id="4" name="Image 3" descr="Une image contenant texte, diagramme, ligne, Tracé&#10;&#10;Description générée automatiquement">
            <a:extLst>
              <a:ext uri="{FF2B5EF4-FFF2-40B4-BE49-F238E27FC236}">
                <a16:creationId xmlns:a16="http://schemas.microsoft.com/office/drawing/2014/main" id="{C05D1529-7223-EB0B-232C-83E6CEDBB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96226"/>
            <a:ext cx="3818794" cy="2864096"/>
          </a:xfrm>
          <a:prstGeom prst="rect">
            <a:avLst/>
          </a:prstGeom>
        </p:spPr>
      </p:pic>
      <p:pic>
        <p:nvPicPr>
          <p:cNvPr id="9" name="Image 8" descr="Une image contenant capture d’écran, texte, diagramme, ligne&#10;&#10;Description générée automatiquement">
            <a:extLst>
              <a:ext uri="{FF2B5EF4-FFF2-40B4-BE49-F238E27FC236}">
                <a16:creationId xmlns:a16="http://schemas.microsoft.com/office/drawing/2014/main" id="{03BE8FCF-7BA2-10E3-A5EB-262E367EF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7" y="843558"/>
            <a:ext cx="2810683" cy="2108012"/>
          </a:xfrm>
          <a:prstGeom prst="rect">
            <a:avLst/>
          </a:prstGeom>
        </p:spPr>
      </p:pic>
      <p:pic>
        <p:nvPicPr>
          <p:cNvPr id="11" name="Image 10" descr="Une image contenant capture d’écran, texte, diagramme, ligne&#10;&#10;Description générée automatiquement">
            <a:extLst>
              <a:ext uri="{FF2B5EF4-FFF2-40B4-BE49-F238E27FC236}">
                <a16:creationId xmlns:a16="http://schemas.microsoft.com/office/drawing/2014/main" id="{8D451053-E333-9FEA-0A36-C0E47649F1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6" y="2828274"/>
            <a:ext cx="2810683" cy="21080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869B3344-E7CF-8EA8-C572-3788E93B9460}"/>
                  </a:ext>
                </a:extLst>
              </p:cNvPr>
              <p:cNvSpPr txBox="1"/>
              <p:nvPr/>
            </p:nvSpPr>
            <p:spPr>
              <a:xfrm>
                <a:off x="144203" y="843558"/>
                <a:ext cx="39599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On cherche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𝑙𝑎𝑡</m:t>
                        </m:r>
                      </m:sub>
                    </m:sSub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sz="1400" dirty="0"/>
                  <a:t> : positions pour lesquelles annulation des effets du milieu  (mur + sphère)</a:t>
                </a:r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869B3344-E7CF-8EA8-C572-3788E93B9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03" y="843558"/>
                <a:ext cx="3959976" cy="523220"/>
              </a:xfrm>
              <a:prstGeom prst="rect">
                <a:avLst/>
              </a:prstGeom>
              <a:blipFill>
                <a:blip r:embed="rId5"/>
                <a:stretch>
                  <a:fillRect l="-462" t="-1163" b="-1162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C9DF1C9E-0C74-9FE6-D242-215C4F1E1268}"/>
              </a:ext>
            </a:extLst>
          </p:cNvPr>
          <p:cNvSpPr/>
          <p:nvPr/>
        </p:nvSpPr>
        <p:spPr>
          <a:xfrm rot="20634288">
            <a:off x="4395104" y="2323782"/>
            <a:ext cx="1220258" cy="1883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CE0350C0-BA14-C257-CB2D-82F04FCA7988}"/>
              </a:ext>
            </a:extLst>
          </p:cNvPr>
          <p:cNvSpPr/>
          <p:nvPr/>
        </p:nvSpPr>
        <p:spPr>
          <a:xfrm rot="1175705">
            <a:off x="4396965" y="3028145"/>
            <a:ext cx="1220258" cy="1883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940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EF513-9F61-582A-C6C0-E01052E66E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4FB5BF55-27CE-41B1-0399-B4B016107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40C3AB3B-3B5C-F204-2B4F-419D85BBB989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</p:spPr>
            <p:txBody>
              <a:bodyPr vert="horz" lIns="0" tIns="0" rIns="0" bIns="0" rtlCol="0" anchor="t" anchorCtr="0">
                <a:norm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fr-FR" b="0" kern="1200" cap="none" baseline="0" dirty="0">
                    <a:latin typeface="+mn-lt"/>
                    <a:ea typeface="+mn-ea"/>
                    <a:cs typeface="+mn-cs"/>
                  </a:rPr>
                  <a:t>Effets sur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kern="1200" cap="none" baseline="0" dirty="0" smtClean="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fr-FR" b="0" i="1" kern="1200" cap="none" baseline="0" dirty="0" smtClean="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</m:t>
                        </m:r>
                      </m:e>
                      <m:sub>
                        <m:r>
                          <a:rPr lang="fr-FR" b="0" i="1" kern="1200" cap="none" baseline="0" dirty="0" smtClean="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𝑎𝑥</m:t>
                        </m:r>
                      </m:sub>
                    </m:sSub>
                  </m:oMath>
                </a14:m>
                <a:endParaRPr lang="fr-FR" b="0" kern="1200" cap="none" baseline="0" dirty="0"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40C3AB3B-3B5C-F204-2B4F-419D85BBB9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  <a:blipFill>
                <a:blip r:embed="rId2"/>
                <a:stretch>
                  <a:fillRect l="-1771" t="-24444" b="-3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82AD0114-DB60-8D8D-8508-609A05B60A3D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31359983-1558-CE45-71B2-E32FBDB557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4186C3CE-D7DE-E693-6F70-EEB4C29416B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fr-FR" sz="2200"/>
          </a:p>
        </p:txBody>
      </p:sp>
      <p:pic>
        <p:nvPicPr>
          <p:cNvPr id="5" name="Image 4" descr="Une image contenant diagramme, ligne, Tracé, texte&#10;&#10;Description générée automatiquement">
            <a:extLst>
              <a:ext uri="{FF2B5EF4-FFF2-40B4-BE49-F238E27FC236}">
                <a16:creationId xmlns:a16="http://schemas.microsoft.com/office/drawing/2014/main" id="{9A24FA75-2E4E-EC1F-345B-B6BC4572A6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32" y="1004687"/>
            <a:ext cx="4178835" cy="31341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1BD545AB-F1FB-40E1-76F9-5A11F6D8784A}"/>
                  </a:ext>
                </a:extLst>
              </p:cNvPr>
              <p:cNvSpPr txBox="1"/>
              <p:nvPr/>
            </p:nvSpPr>
            <p:spPr>
              <a:xfrm>
                <a:off x="4139952" y="1491631"/>
                <a:ext cx="504056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On cherche à maximiser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𝑎𝑥</m:t>
                        </m:r>
                      </m:sub>
                    </m:sSub>
                  </m:oMath>
                </a14:m>
                <a:r>
                  <a:rPr lang="fr-FR" dirty="0"/>
                  <a:t> pour atteindre le point le plus éloigné de tout objet.</a:t>
                </a:r>
              </a:p>
              <a:p>
                <a:endParaRPr lang="fr-FR" dirty="0"/>
              </a:p>
              <a:p>
                <a:r>
                  <a:rPr lang="fr-FR" dirty="0"/>
                  <a:t>On cherche :</a:t>
                </a:r>
              </a:p>
              <a:p>
                <a:endParaRPr lang="fr-FR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𝑎𝑥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)|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𝑙𝑎𝑡</m:t>
                          </m:r>
                        </m:sub>
                      </m:sSub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lang="fr-FR" dirty="0"/>
              </a:p>
              <a:p>
                <a:endParaRPr lang="fr-FR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𝑎𝑟𝑔𝑚𝑎𝑥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𝑎𝑥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)|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𝑙𝑎𝑡</m:t>
                          </m:r>
                        </m:sub>
                      </m:sSub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lang="fr-FR" dirty="0"/>
              </a:p>
              <a:p>
                <a:endParaRPr lang="fr-FR" dirty="0"/>
              </a:p>
              <a:p>
                <a:endParaRPr lang="fr-FR" dirty="0"/>
              </a:p>
              <a:p>
                <a:endParaRPr lang="fr-FR" dirty="0"/>
              </a:p>
              <a:p>
                <a:endParaRPr lang="fr-FR" dirty="0"/>
              </a:p>
              <a:p>
                <a:r>
                  <a:rPr lang="fr-FR" dirty="0"/>
                  <a:t> </a:t>
                </a:r>
                <a:endParaRPr lang="fr-FR" sz="1800" dirty="0"/>
              </a:p>
              <a:p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1BD545AB-F1FB-40E1-76F9-5A11F6D87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91631"/>
                <a:ext cx="5040560" cy="4247317"/>
              </a:xfrm>
              <a:prstGeom prst="rect">
                <a:avLst/>
              </a:prstGeom>
              <a:blipFill>
                <a:blip r:embed="rId4"/>
                <a:stretch>
                  <a:fillRect l="-967" t="-8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105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3CA66-EE8A-ACF7-7541-1ED0808D1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C0D8DF45-04D4-9603-062C-695FC4DF2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21A051E-9274-2ED1-F3B4-D6E549FD3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6000" y="442800"/>
            <a:ext cx="7232400" cy="27609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b="0" kern="1200" cap="none" baseline="0" dirty="0">
                <a:latin typeface="+mn-lt"/>
                <a:ea typeface="+mn-ea"/>
                <a:cs typeface="+mn-cs"/>
              </a:rPr>
              <a:t>Première carte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1531B96-FE9F-BE17-5A53-90D1FE226FFB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A6092B35-E4E8-0467-ABD8-56B19D7A13E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CA7DF12-FDD2-701B-6DFD-399D27611DB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15</a:t>
            </a:fld>
            <a:endParaRPr lang="fr-FR" sz="2200"/>
          </a:p>
        </p:txBody>
      </p:sp>
      <p:pic>
        <p:nvPicPr>
          <p:cNvPr id="4" name="Image 3" descr="Une image contenant capture d’écran, dessin humoristique, conception&#10;&#10;Description générée automatiquement">
            <a:extLst>
              <a:ext uri="{FF2B5EF4-FFF2-40B4-BE49-F238E27FC236}">
                <a16:creationId xmlns:a16="http://schemas.microsoft.com/office/drawing/2014/main" id="{A960138B-CEC5-4266-9ECC-33AA1C7DC7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6" t="4995" r="12195" b="8595"/>
          <a:stretch/>
        </p:blipFill>
        <p:spPr>
          <a:xfrm>
            <a:off x="456947" y="926570"/>
            <a:ext cx="3645405" cy="3240360"/>
          </a:xfrm>
          <a:prstGeom prst="rect">
            <a:avLst/>
          </a:prstGeom>
        </p:spPr>
      </p:pic>
      <p:pic>
        <p:nvPicPr>
          <p:cNvPr id="11" name="Image 10" descr="Une image contenant capture d’écran, cercle, Caractère coloré, diagramme&#10;&#10;Description générée automatiquement">
            <a:extLst>
              <a:ext uri="{FF2B5EF4-FFF2-40B4-BE49-F238E27FC236}">
                <a16:creationId xmlns:a16="http://schemas.microsoft.com/office/drawing/2014/main" id="{D234D8CA-06AE-B3AE-EC2E-901EB9650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926570"/>
            <a:ext cx="4443595" cy="333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32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A158C-7B6B-9D3E-0B6B-3A3232640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75C171B5-D0BD-AE31-FBD5-D596A5A6B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Perspectives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A0ADE822-76AC-9B36-2E40-E8BBC5E3755C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18C91EE-B1D3-0381-1921-6EB82FE28DF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E56DBAC-CA32-05EB-94FE-25734008953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16</a:t>
            </a:fld>
            <a:endParaRPr lang="fr-FR" sz="2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AF5D3012-E88C-7C4A-6989-93D9D5BAA891}"/>
                  </a:ext>
                </a:extLst>
              </p:cNvPr>
              <p:cNvSpPr txBox="1"/>
              <p:nvPr/>
            </p:nvSpPr>
            <p:spPr>
              <a:xfrm>
                <a:off x="127939" y="1279088"/>
                <a:ext cx="8888122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Objectifs :</a:t>
                </a:r>
              </a:p>
              <a:p>
                <a:endParaRPr lang="fr-F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/>
                  <a:t>Concevoir un simulateur compréhensif et rapide, permettant de calculer des scènes plus complexes ressemblant aux karsts </a:t>
                </a:r>
              </a:p>
              <a:p>
                <a:endParaRPr lang="fr-F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/>
                  <a:t> Adapter les grandeurs à un capteur à différents : que deviennent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kern="1200" cap="none" baseline="0" dirty="0" smtClean="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fr-FR" b="0" i="1" kern="1200" cap="none" baseline="0" dirty="0" smtClean="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</m:t>
                        </m:r>
                      </m:e>
                      <m:sub>
                        <m:r>
                          <a:rPr lang="fr-FR" b="0" i="1" kern="1200" cap="none" baseline="0" dirty="0" smtClean="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𝑎𝑥</m:t>
                        </m:r>
                      </m:sub>
                    </m:sSub>
                  </m:oMath>
                </a14:m>
                <a:r>
                  <a:rPr lang="fr-FR" dirty="0"/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𝑙𝑎𝑡</m:t>
                        </m:r>
                      </m:sub>
                    </m:sSub>
                  </m:oMath>
                </a14:m>
                <a:r>
                  <a:rPr lang="fr-FR" dirty="0"/>
                  <a:t> quand on a deux corps dans différentes configurations ?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dirty="0"/>
              </a:p>
              <a:p>
                <a:endParaRPr lang="fr-FR" dirty="0"/>
              </a:p>
            </p:txBody>
          </p:sp>
        </mc:Choice>
        <mc:Fallback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AF5D3012-E88C-7C4A-6989-93D9D5BAA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39" y="1279088"/>
                <a:ext cx="8888122" cy="2585323"/>
              </a:xfrm>
              <a:prstGeom prst="rect">
                <a:avLst/>
              </a:prstGeom>
              <a:blipFill>
                <a:blip r:embed="rId2"/>
                <a:stretch>
                  <a:fillRect l="-617" t="-14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848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Problématique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Espace réservé du contenu 14"/>
              <p:cNvSpPr>
                <a:spLocks noGrp="1"/>
              </p:cNvSpPr>
              <p:nvPr>
                <p:ph idx="14"/>
              </p:nvPr>
            </p:nvSpPr>
            <p:spPr>
              <a:xfrm>
                <a:off x="392468" y="1419622"/>
                <a:ext cx="8359063" cy="2452165"/>
              </a:xfrm>
            </p:spPr>
            <p:txBody>
              <a:bodyPr/>
              <a:lstStyle/>
              <a:p>
                <a:pPr lvl="2"/>
                <a:r>
                  <a:rPr lang="fr-FR" dirty="0"/>
                  <a:t>Déterminer une carte en utilisant le sens électrique :</a:t>
                </a:r>
              </a:p>
              <a:p>
                <a:pPr lvl="2"/>
                <a:endParaRPr lang="fr-FR" dirty="0"/>
              </a:p>
              <a:p>
                <a:pPr lvl="2"/>
                <a:endParaRPr lang="fr-FR" dirty="0"/>
              </a:p>
              <a:p>
                <a:pPr lvl="2"/>
                <a:r>
                  <a:rPr lang="fr-FR" dirty="0"/>
                  <a:t>Nécessité de trouver une application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fr-FR" dirty="0"/>
                  <a:t> dépendant uniquement de la position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fr-FR" dirty="0"/>
                  <a:t> permettant de décrire l’espace.</a:t>
                </a:r>
              </a:p>
            </p:txBody>
          </p:sp>
        </mc:Choice>
        <mc:Fallback xmlns="">
          <p:sp>
            <p:nvSpPr>
              <p:cNvPr id="15" name="Espace réservé du contenu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4"/>
              </p:nvPr>
            </p:nvSpPr>
            <p:spPr>
              <a:xfrm>
                <a:off x="392468" y="1419622"/>
                <a:ext cx="8359063" cy="2452165"/>
              </a:xfrm>
              <a:blipFill>
                <a:blip r:embed="rId2"/>
                <a:stretch>
                  <a:fillRect l="-1676" t="-32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ce réservé de la date 5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04DCC03E-9C91-4935-A346-AF613FEC10B3}" type="datetime1">
              <a:rPr lang="fr-FR" smtClean="0"/>
              <a:t>13/03/2024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/>
              <a:t>Electrokarst : sens électrique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824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/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anchor="b">
            <a:normAutofit/>
          </a:bodyPr>
          <a:lstStyle/>
          <a:p>
            <a:r>
              <a:rPr lang="fr-FR" dirty="0"/>
              <a:t>Cartes 2D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8DB618F5-A94A-4C55-7431-3EEF7F93CD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6000" y="442800"/>
            <a:ext cx="7232400" cy="276090"/>
          </a:xfrm>
        </p:spPr>
        <p:txBody>
          <a:bodyPr/>
          <a:lstStyle/>
          <a:p>
            <a:r>
              <a:rPr lang="en-US" dirty="0" err="1"/>
              <a:t>Géométrie</a:t>
            </a:r>
            <a:r>
              <a:rPr lang="en-US" dirty="0"/>
              <a:t> du </a:t>
            </a:r>
            <a:r>
              <a:rPr lang="en-US" dirty="0" err="1"/>
              <a:t>capteur</a:t>
            </a:r>
            <a:endParaRPr lang="en-US" dirty="0"/>
          </a:p>
        </p:txBody>
      </p:sp>
      <p:pic>
        <p:nvPicPr>
          <p:cNvPr id="9" name="Image 8" descr="Une image contenant capture d’écran, Caractère coloré&#10;&#10;Description générée automatiquement">
            <a:extLst>
              <a:ext uri="{FF2B5EF4-FFF2-40B4-BE49-F238E27FC236}">
                <a16:creationId xmlns:a16="http://schemas.microsoft.com/office/drawing/2014/main" id="{0666476C-1452-9A22-EB5E-81093A6B5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1174002"/>
            <a:ext cx="3888000" cy="3061800"/>
          </a:xfrm>
          <a:prstGeom prst="rect">
            <a:avLst/>
          </a:prstGeom>
          <a:noFill/>
        </p:spPr>
      </p:pic>
      <p:sp>
        <p:nvSpPr>
          <p:cNvPr id="6" name="Espace réservé de la date 5"/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Electrokarst : sens électrique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fr-FR" sz="220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519ACF-D202-A772-EDED-E0BA484F749B}"/>
              </a:ext>
            </a:extLst>
          </p:cNvPr>
          <p:cNvSpPr txBox="1"/>
          <p:nvPr/>
        </p:nvSpPr>
        <p:spPr>
          <a:xfrm>
            <a:off x="4794623" y="1425862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Caractéristiques : </a:t>
            </a:r>
          </a:p>
          <a:p>
            <a:endParaRPr lang="fr-FR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Électrodes adjacentes = même polarisation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Simulations faites en 2D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Dimensions 30 (+10) cm x 10cm (schéma pas à l’échelle)</a:t>
            </a:r>
          </a:p>
        </p:txBody>
      </p:sp>
    </p:spTree>
    <p:extLst>
      <p:ext uri="{BB962C8B-B14F-4D97-AF65-F5344CB8AC3E}">
        <p14:creationId xmlns:p14="http://schemas.microsoft.com/office/powerpoint/2010/main" val="254724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86385-7E55-9942-DEC1-D81F04982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DE67C551-B2F0-00C1-46DC-85F33D2DE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22CE9E21-FA14-1F1F-39E4-EEE680D11C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6000" y="442800"/>
            <a:ext cx="7232400" cy="27609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b="0" kern="1200" cap="none" baseline="0" dirty="0">
                <a:latin typeface="+mn-lt"/>
                <a:ea typeface="+mn-ea"/>
                <a:cs typeface="+mn-cs"/>
              </a:rPr>
              <a:t>Grandeurs d’intérêt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57FA20E6-B0B4-88FB-B252-227F023C7935}"/>
                  </a:ext>
                </a:extLst>
              </p:cNvPr>
              <p:cNvSpPr txBox="1"/>
              <p:nvPr/>
            </p:nvSpPr>
            <p:spPr bwMode="gray">
              <a:xfrm>
                <a:off x="396000" y="1055688"/>
                <a:ext cx="4176000" cy="3298428"/>
              </a:xfrm>
              <a:prstGeom prst="rect">
                <a:avLst/>
              </a:prstGeom>
            </p:spPr>
            <p:txBody>
              <a:bodyPr vert="horz" lIns="0" tIns="0" rIns="0" bIns="0" rtlCol="0" anchor="t" anchorCtr="0">
                <a:normAutofit/>
              </a:bodyPr>
              <a:lstStyle/>
              <a:p>
                <a:pPr>
                  <a:lnSpc>
                    <a:spcPct val="90000"/>
                  </a:lnSpc>
                  <a:spcAft>
                    <a:spcPts val="600"/>
                  </a:spcAft>
                  <a:buSzPct val="25000"/>
                </a:pPr>
                <a:r>
                  <a:rPr lang="fr-FR" sz="1400" b="0" u="sng" baseline="0" dirty="0">
                    <a:solidFill>
                      <a:schemeClr val="tx1"/>
                    </a:solidFill>
                    <a:latin typeface="+mj-lt"/>
                  </a:rPr>
                  <a:t>Grandeurs : </a:t>
                </a:r>
              </a:p>
              <a:p>
                <a:pPr>
                  <a:lnSpc>
                    <a:spcPct val="90000"/>
                  </a:lnSpc>
                  <a:spcAft>
                    <a:spcPts val="600"/>
                  </a:spcAft>
                  <a:buSzPct val="25000"/>
                </a:pPr>
                <a:endParaRPr lang="fr-FR" sz="1400" b="0" u="sng" baseline="0" dirty="0">
                  <a:solidFill>
                    <a:schemeClr val="tx1"/>
                  </a:solidFill>
                  <a:latin typeface="+mj-lt"/>
                </a:endParaRPr>
              </a:p>
              <a:p>
                <a:pPr>
                  <a:lnSpc>
                    <a:spcPct val="90000"/>
                  </a:lnSpc>
                  <a:spcAft>
                    <a:spcPts val="600"/>
                  </a:spcAft>
                  <a:buSzPct val="25000"/>
                </a:pPr>
                <a:r>
                  <a:rPr lang="fr-FR" sz="1400" b="0" baseline="0" dirty="0">
                    <a:solidFill>
                      <a:schemeClr val="tx1"/>
                    </a:solidFill>
                    <a:latin typeface="+mj-lt"/>
                  </a:rPr>
                  <a:t>On définit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sub>
                    </m:sSub>
                    <m:r>
                      <a:rPr lang="fr-FR" sz="1400" b="0" i="1" baseline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400" b="0" i="1" baseline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34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56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fr-FR" sz="1400" b="0" i="1" baseline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400" b="0" i="1" baseline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fr-FR" sz="1400" b="0" i="1" baseline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sz="1400" b="0" i="1" baseline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fr-FR" sz="1400" b="0" i="1" baseline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fr-FR" sz="1400" b="0" baseline="0" dirty="0">
                  <a:solidFill>
                    <a:schemeClr val="tx1"/>
                  </a:solidFill>
                  <a:latin typeface="+mj-lt"/>
                </a:endParaRPr>
              </a:p>
              <a:p>
                <a:pPr>
                  <a:lnSpc>
                    <a:spcPct val="90000"/>
                  </a:lnSpc>
                  <a:spcAft>
                    <a:spcPts val="600"/>
                  </a:spcAft>
                  <a:buSzPct val="25000"/>
                </a:pPr>
                <a:r>
                  <a:rPr lang="fr-FR" sz="1400" b="0" baseline="0" dirty="0">
                    <a:solidFill>
                      <a:schemeClr val="tx1"/>
                    </a:solidFill>
                    <a:latin typeface="+mj-lt"/>
                  </a:rPr>
                  <a:t>La neutralité électrique implique 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m:rPr>
                            <m:brk m:alnAt="7"/>
                          </m:r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fr-FR" sz="1400" b="0" i="1" baseline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sup>
                    </m:sSubSup>
                    <m:r>
                      <a:rPr lang="fr-FR" sz="1400" b="0" i="1" baseline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56</m:t>
                        </m:r>
                      </m:sup>
                    </m:sSubSup>
                    <m:r>
                      <a:rPr lang="fr-FR" sz="1400" b="0" i="1" baseline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fr-FR" sz="1400" b="0" baseline="0" dirty="0">
                  <a:solidFill>
                    <a:schemeClr val="tx1"/>
                  </a:solidFill>
                  <a:latin typeface="+mj-lt"/>
                </a:endParaRPr>
              </a:p>
              <a:p>
                <a:pPr>
                  <a:lnSpc>
                    <a:spcPct val="90000"/>
                  </a:lnSpc>
                  <a:spcAft>
                    <a:spcPts val="600"/>
                  </a:spcAft>
                  <a:buSzPct val="25000"/>
                </a:pPr>
                <a:r>
                  <a:rPr lang="fr-FR" sz="1400" b="0" baseline="0" dirty="0">
                    <a:solidFill>
                      <a:schemeClr val="tx1"/>
                    </a:solidFill>
                    <a:latin typeface="+mj-lt"/>
                  </a:rPr>
                  <a:t>On définit également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𝑙𝑎𝑡</m:t>
                        </m:r>
                      </m:sub>
                    </m:sSub>
                    <m:r>
                      <a:rPr lang="fr-FR" sz="1400" b="0" i="1" baseline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400" b="0" i="1" baseline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𝑙𝑎𝑡</m:t>
                                  </m:r>
                                </m:sub>
                                <m:sup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𝑙𝑎𝑡</m:t>
                                  </m:r>
                                </m:sub>
                                <m:sup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34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𝑙𝑎𝑡</m:t>
                                  </m:r>
                                </m:sub>
                                <m:sup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34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fr-FR" sz="1400" b="0" i="1" baseline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400" b="0" i="1" baseline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fr-FR" sz="1400" b="0" i="1" baseline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sz="1400" b="0" i="1" baseline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fr-FR" sz="1400" b="0" i="1" baseline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1400" b="0" i="1" baseline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fr-FR" sz="1400" b="0" baseline="0" dirty="0">
                  <a:solidFill>
                    <a:schemeClr val="tx1"/>
                  </a:solidFill>
                  <a:latin typeface="+mj-lt"/>
                </a:endParaRPr>
              </a:p>
              <a:p>
                <a:pPr>
                  <a:lnSpc>
                    <a:spcPct val="90000"/>
                  </a:lnSpc>
                  <a:spcAft>
                    <a:spcPts val="600"/>
                  </a:spcAft>
                  <a:buSzPct val="25000"/>
                </a:pPr>
                <a:r>
                  <a:rPr lang="fr-FR" sz="1400" dirty="0">
                    <a:latin typeface="+mj-lt"/>
                  </a:rPr>
                  <a:t>On écrit aussi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4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1400" i="1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sz="14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sub>
                    </m:sSub>
                    <m:r>
                      <a:rPr lang="fr-FR" sz="1400" b="0" i="1" baseline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1400" b="0" i="1" baseline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fr-FR" sz="1400" b="0" i="1" baseline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fr-FR" sz="14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4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fr-FR" sz="14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</m:oMath>
                </a14:m>
                <a:r>
                  <a:rPr lang="fr-FR" sz="1400" b="0" baseline="0" dirty="0">
                    <a:solidFill>
                      <a:schemeClr val="tx1"/>
                    </a:solidFill>
                    <a:latin typeface="+mj-lt"/>
                  </a:rPr>
                  <a:t> où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</m:oMath>
                </a14:m>
                <a:r>
                  <a:rPr lang="fr-FR" sz="1400" b="0" baseline="0" dirty="0">
                    <a:solidFill>
                      <a:schemeClr val="tx1"/>
                    </a:solidFill>
                    <a:latin typeface="+mj-lt"/>
                  </a:rPr>
                  <a:t> est le courant mesuré sur le capteur à vide (en</a:t>
                </a:r>
                <a:r>
                  <a:rPr lang="fr-FR" sz="1400" b="0" dirty="0">
                    <a:solidFill>
                      <a:schemeClr val="tx1"/>
                    </a:solidFill>
                    <a:latin typeface="+mj-lt"/>
                  </a:rPr>
                  <a:t> milieu homogène sans perturbations)</a:t>
                </a:r>
                <a:endParaRPr lang="fr-FR" sz="1400" b="0" baseline="0" dirty="0">
                  <a:solidFill>
                    <a:schemeClr val="tx1"/>
                  </a:solidFill>
                  <a:latin typeface="+mj-lt"/>
                </a:endParaRPr>
              </a:p>
              <a:p>
                <a:pPr>
                  <a:lnSpc>
                    <a:spcPct val="90000"/>
                  </a:lnSpc>
                  <a:spcAft>
                    <a:spcPts val="600"/>
                  </a:spcAft>
                  <a:buSzPct val="25000"/>
                </a:pPr>
                <a:endParaRPr lang="fr-FR" sz="1400" b="0" baseline="0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57FA20E6-B0B4-88FB-B252-227F023C7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gray">
              <a:xfrm>
                <a:off x="396000" y="1055688"/>
                <a:ext cx="4176000" cy="3298428"/>
              </a:xfrm>
              <a:prstGeom prst="rect">
                <a:avLst/>
              </a:prstGeom>
              <a:blipFill>
                <a:blip r:embed="rId2"/>
                <a:stretch>
                  <a:fillRect l="-2628" t="-22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 2" descr="Une image contenant capture d’écran, Caractère coloré&#10;&#10;Description générée automatiquement">
            <a:extLst>
              <a:ext uri="{FF2B5EF4-FFF2-40B4-BE49-F238E27FC236}">
                <a16:creationId xmlns:a16="http://schemas.microsoft.com/office/drawing/2014/main" id="{2D640B99-26EC-63DC-7373-C75113234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75961"/>
            <a:ext cx="3883025" cy="3057882"/>
          </a:xfrm>
          <a:prstGeom prst="rect">
            <a:avLst/>
          </a:prstGeom>
          <a:noFill/>
        </p:spPr>
      </p:pic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0A861E4-9EEA-7558-C122-CA1E1E644DEA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A48B24D-396A-9539-9ABB-8BD9789B811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CC11373-9102-EB7D-7798-340A13A6C99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fr-FR" sz="2200"/>
          </a:p>
        </p:txBody>
      </p:sp>
    </p:spTree>
    <p:extLst>
      <p:ext uri="{BB962C8B-B14F-4D97-AF65-F5344CB8AC3E}">
        <p14:creationId xmlns:p14="http://schemas.microsoft.com/office/powerpoint/2010/main" val="41896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0E692-F83B-CE07-7920-5C5FEA43C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E90DF883-263A-D87B-D152-7C2C5F314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CC7172B6-21BF-DA39-D343-7E6B3A3EBE19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</p:spPr>
            <p:txBody>
              <a:bodyPr vert="horz" lIns="0" tIns="0" rIns="0" bIns="0" rtlCol="0" anchor="t" anchorCtr="0">
                <a:norm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fr-FR" b="0" kern="1200" cap="none" baseline="0" dirty="0">
                    <a:latin typeface="+mn-lt"/>
                    <a:ea typeface="+mn-ea"/>
                    <a:cs typeface="+mn-cs"/>
                  </a:rPr>
                  <a:t>Illustration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sz="16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𝑙𝑎𝑡</m:t>
                        </m:r>
                      </m:sub>
                    </m:sSub>
                  </m:oMath>
                </a14:m>
                <a:endParaRPr lang="fr-FR" b="0" kern="1200" cap="none" baseline="0" dirty="0"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CC7172B6-21BF-DA39-D343-7E6B3A3EBE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  <a:blipFill>
                <a:blip r:embed="rId2"/>
                <a:stretch>
                  <a:fillRect l="-1771" t="-24444" b="-3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2EAC5DE-E558-A5E5-297C-1A620186AA46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01E5978-8B41-8A31-9334-749E296673C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829C372-48BD-ABE3-99F9-A1389B6D3C0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fr-FR" sz="220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DDBBBFF4-FDE7-38C2-DB68-F33D7AAF0B5A}"/>
              </a:ext>
            </a:extLst>
          </p:cNvPr>
          <p:cNvGrpSpPr/>
          <p:nvPr/>
        </p:nvGrpSpPr>
        <p:grpSpPr>
          <a:xfrm>
            <a:off x="2431402" y="1525871"/>
            <a:ext cx="4281195" cy="2232797"/>
            <a:chOff x="1547664" y="1059582"/>
            <a:chExt cx="5289307" cy="2809410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11A0E413-C5CF-CFB3-CA71-707D6BB29F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47664" y="1059582"/>
              <a:ext cx="2231851" cy="2809410"/>
            </a:xfrm>
            <a:prstGeom prst="rect">
              <a:avLst/>
            </a:prstGeom>
          </p:spPr>
        </p:pic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1D9F4724-06E9-6887-58FA-7CADC831C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16016" y="1059582"/>
              <a:ext cx="2120955" cy="2809410"/>
            </a:xfrm>
            <a:prstGeom prst="rect">
              <a:avLst/>
            </a:prstGeom>
          </p:spPr>
        </p:pic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952CD2A0-3671-6110-C4DB-2CA68A549197}"/>
              </a:ext>
            </a:extLst>
          </p:cNvPr>
          <p:cNvSpPr txBox="1"/>
          <p:nvPr/>
        </p:nvSpPr>
        <p:spPr>
          <a:xfrm>
            <a:off x="0" y="4086241"/>
            <a:ext cx="200545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IEEE, papier modèle</a:t>
            </a:r>
            <a:endParaRPr lang="fr-FR" sz="1050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9E0C4167-4E17-81E6-9C8E-C385D2245244}"/>
                  </a:ext>
                </a:extLst>
              </p:cNvPr>
              <p:cNvSpPr txBox="1"/>
              <p:nvPr/>
            </p:nvSpPr>
            <p:spPr>
              <a:xfrm>
                <a:off x="683568" y="94715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800" b="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800" i="1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fr-FR" sz="1800" b="0" i="1" baseline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1800" b="0" i="1" baseline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9E0C4167-4E17-81E6-9C8E-C385D22452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947154"/>
                <a:ext cx="4572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1F28C491-DA99-FB5A-22F2-042ADAC26438}"/>
                  </a:ext>
                </a:extLst>
              </p:cNvPr>
              <p:cNvSpPr txBox="1"/>
              <p:nvPr/>
            </p:nvSpPr>
            <p:spPr>
              <a:xfrm>
                <a:off x="3568240" y="94715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800" b="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800" b="0" i="1" baseline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1800" b="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1800" b="0" i="1" baseline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fr-FR" sz="1800" b="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1F28C491-DA99-FB5A-22F2-042ADAC26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240" y="947154"/>
                <a:ext cx="4572000" cy="369332"/>
              </a:xfrm>
              <a:prstGeom prst="rect">
                <a:avLst/>
              </a:prstGeom>
              <a:blipFill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ZoneTexte 19">
            <a:extLst>
              <a:ext uri="{FF2B5EF4-FFF2-40B4-BE49-F238E27FC236}">
                <a16:creationId xmlns:a16="http://schemas.microsoft.com/office/drawing/2014/main" id="{A7D1B27B-9D2C-1AB9-D724-ABDD00FC9F2E}"/>
              </a:ext>
            </a:extLst>
          </p:cNvPr>
          <p:cNvSpPr txBox="1"/>
          <p:nvPr/>
        </p:nvSpPr>
        <p:spPr>
          <a:xfrm>
            <a:off x="1849593" y="3761765"/>
            <a:ext cx="3146291" cy="781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73038" algn="ctr" defTabSz="407988" eaLnBrk="0" hangingPunct="0">
              <a:spcBef>
                <a:spcPct val="20000"/>
              </a:spcBef>
            </a:pPr>
            <a:r>
              <a:rPr lang="fr-FR" sz="1400" dirty="0">
                <a:latin typeface="Calibri" charset="0"/>
              </a:rPr>
              <a:t> </a:t>
            </a:r>
          </a:p>
          <a:p>
            <a:pPr indent="-173038" algn="ctr" defTabSz="407988" eaLnBrk="0" hangingPunct="0">
              <a:spcBef>
                <a:spcPct val="20000"/>
              </a:spcBef>
            </a:pPr>
            <a:r>
              <a:rPr lang="fr-FR" sz="1400" dirty="0">
                <a:latin typeface="Calibri" charset="0"/>
              </a:rPr>
              <a:t>Rapport dimension sur distance et nature électrique de l’objet</a:t>
            </a:r>
            <a:endParaRPr lang="en-US" sz="1400" dirty="0">
              <a:latin typeface="Calibri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9932F076-F3D4-50C6-236C-996A15AB2FDA}"/>
              </a:ext>
            </a:extLst>
          </p:cNvPr>
          <p:cNvSpPr txBox="1"/>
          <p:nvPr/>
        </p:nvSpPr>
        <p:spPr>
          <a:xfrm>
            <a:off x="4739742" y="3783898"/>
            <a:ext cx="3146291" cy="781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73038" algn="ctr" defTabSz="407988" eaLnBrk="0" hangingPunct="0">
              <a:spcBef>
                <a:spcPct val="20000"/>
              </a:spcBef>
            </a:pPr>
            <a:r>
              <a:rPr lang="fr-FR" sz="1400" dirty="0">
                <a:latin typeface="Calibri" charset="0"/>
              </a:rPr>
              <a:t> </a:t>
            </a:r>
          </a:p>
          <a:p>
            <a:pPr indent="-173038" algn="ctr" defTabSz="407988" eaLnBrk="0" hangingPunct="0">
              <a:spcBef>
                <a:spcPct val="20000"/>
              </a:spcBef>
            </a:pPr>
            <a:r>
              <a:rPr lang="fr-FR" sz="1400" dirty="0">
                <a:latin typeface="Calibri" charset="0"/>
              </a:rPr>
              <a:t>Azimut de l’objet dans le repère du capteur</a:t>
            </a:r>
            <a:endParaRPr lang="en-US" sz="14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34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D3307-1DAE-B651-8F77-E91612785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3B535149-F34C-9119-665D-C8F3CD7AF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34DF5620-FC2B-B546-CADB-4B5219E96CB4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</p:spPr>
            <p:txBody>
              <a:bodyPr vert="horz" lIns="0" tIns="0" rIns="0" bIns="0" rtlCol="0" anchor="t" anchorCtr="0">
                <a:norm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fr-FR" b="0" kern="1200" cap="none" baseline="0" dirty="0">
                    <a:latin typeface="+mn-lt"/>
                    <a:ea typeface="+mn-ea"/>
                    <a:cs typeface="+mn-cs"/>
                  </a:rPr>
                  <a:t>Illustration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sz="16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sub>
                    </m:sSub>
                  </m:oMath>
                </a14:m>
                <a:endParaRPr lang="fr-FR" b="0" kern="1200" cap="none" baseline="0" dirty="0"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34DF5620-FC2B-B546-CADB-4B5219E96C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  <a:blipFill>
                <a:blip r:embed="rId2"/>
                <a:stretch>
                  <a:fillRect l="-1771" t="-24444" b="-3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A361D756-09DE-65E5-EB43-E020B45A64EA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B60BF04-C749-C768-98B7-13F08742803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4EA09B9-E24B-DFE5-75E5-1D8F60B2673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fr-FR" sz="2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4613FE01-8D8F-7508-4236-9CA98BADF770}"/>
                  </a:ext>
                </a:extLst>
              </p:cNvPr>
              <p:cNvSpPr txBox="1"/>
              <p:nvPr/>
            </p:nvSpPr>
            <p:spPr>
              <a:xfrm>
                <a:off x="472406" y="2571750"/>
                <a:ext cx="4087079" cy="2427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On éloigne une sphère isolante du capteur 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fr-FR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fr-FR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=50 </m:t>
                    </m:r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fr-FR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1400" dirty="0"/>
              </a:p>
              <a:p>
                <a:r>
                  <a:rPr lang="fr-FR" sz="1400" dirty="0"/>
                  <a:t>La polarisation se fait ainsi : </a:t>
                </a:r>
                <a14:m>
                  <m:oMath xmlns:m="http://schemas.openxmlformats.org/officeDocument/2006/math">
                    <m:r>
                      <a:rPr lang="fr-FR" sz="14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fr-FR" sz="1400" i="1" dirty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ctrlPr>
                          <a:rPr lang="fr-FR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  <m:t>34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fr-FR" sz="1400" b="0" i="1" dirty="0" smtClean="0">
                                      <a:latin typeface="Cambria Math" panose="02040503050406030204" pitchFamily="18" charset="0"/>
                                    </a:rPr>
                                    <m:t>56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fr-FR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fr-FR" sz="14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fr-FR" sz="1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fr-FR" sz="14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fr-FR" sz="1400" b="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fr-FR" sz="1400" dirty="0"/>
              </a:p>
              <a:p>
                <a:endParaRPr lang="fr-FR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1400" dirty="0"/>
              </a:p>
              <a:p>
                <a:endParaRPr lang="fr-FR" sz="14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4613FE01-8D8F-7508-4236-9CA98BADF7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06" y="2571750"/>
                <a:ext cx="4087079" cy="2427909"/>
              </a:xfrm>
              <a:prstGeom prst="rect">
                <a:avLst/>
              </a:prstGeom>
              <a:blipFill>
                <a:blip r:embed="rId3"/>
                <a:stretch>
                  <a:fillRect l="-447" t="-5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e 14">
            <a:extLst>
              <a:ext uri="{FF2B5EF4-FFF2-40B4-BE49-F238E27FC236}">
                <a16:creationId xmlns:a16="http://schemas.microsoft.com/office/drawing/2014/main" id="{EE839719-48F9-5453-49BB-700C001DDFED}"/>
              </a:ext>
            </a:extLst>
          </p:cNvPr>
          <p:cNvGrpSpPr/>
          <p:nvPr/>
        </p:nvGrpSpPr>
        <p:grpSpPr>
          <a:xfrm>
            <a:off x="1475656" y="848930"/>
            <a:ext cx="5736395" cy="1678950"/>
            <a:chOff x="171164" y="862657"/>
            <a:chExt cx="5736395" cy="1678950"/>
          </a:xfrm>
        </p:grpSpPr>
        <p:pic>
          <p:nvPicPr>
            <p:cNvPr id="4" name="Image 3" descr="Une image contenant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4542FD13-8ACD-B22B-0F4C-14DAA0E4B0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862657"/>
              <a:ext cx="5656039" cy="167895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ZoneTexte 10">
                  <a:extLst>
                    <a:ext uri="{FF2B5EF4-FFF2-40B4-BE49-F238E27FC236}">
                      <a16:creationId xmlns:a16="http://schemas.microsoft.com/office/drawing/2014/main" id="{5FD1612B-3B83-3FF1-3778-D236C17D3CCF}"/>
                    </a:ext>
                  </a:extLst>
                </p:cNvPr>
                <p:cNvSpPr txBox="1"/>
                <p:nvPr/>
              </p:nvSpPr>
              <p:spPr>
                <a:xfrm>
                  <a:off x="2777084" y="1878700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11" name="ZoneTexte 10">
                  <a:extLst>
                    <a:ext uri="{FF2B5EF4-FFF2-40B4-BE49-F238E27FC236}">
                      <a16:creationId xmlns:a16="http://schemas.microsoft.com/office/drawing/2014/main" id="{5FD1612B-3B83-3FF1-3778-D236C17D3C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7084" y="1878700"/>
                  <a:ext cx="43204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ZoneTexte 11">
                  <a:extLst>
                    <a:ext uri="{FF2B5EF4-FFF2-40B4-BE49-F238E27FC236}">
                      <a16:creationId xmlns:a16="http://schemas.microsoft.com/office/drawing/2014/main" id="{39523437-8700-F195-0F98-06E236594016}"/>
                    </a:ext>
                  </a:extLst>
                </p:cNvPr>
                <p:cNvSpPr txBox="1"/>
                <p:nvPr/>
              </p:nvSpPr>
              <p:spPr>
                <a:xfrm>
                  <a:off x="1474124" y="1878699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34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12" name="ZoneTexte 11">
                  <a:extLst>
                    <a:ext uri="{FF2B5EF4-FFF2-40B4-BE49-F238E27FC236}">
                      <a16:creationId xmlns:a16="http://schemas.microsoft.com/office/drawing/2014/main" id="{39523437-8700-F195-0F98-06E2365940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4124" y="1878699"/>
                  <a:ext cx="43204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ZoneTexte 12">
                  <a:extLst>
                    <a:ext uri="{FF2B5EF4-FFF2-40B4-BE49-F238E27FC236}">
                      <a16:creationId xmlns:a16="http://schemas.microsoft.com/office/drawing/2014/main" id="{FBF528EE-68B1-C69B-7679-B7C34CB81B24}"/>
                    </a:ext>
                  </a:extLst>
                </p:cNvPr>
                <p:cNvSpPr txBox="1"/>
                <p:nvPr/>
              </p:nvSpPr>
              <p:spPr>
                <a:xfrm>
                  <a:off x="171164" y="1878979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56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13" name="ZoneTexte 12">
                  <a:extLst>
                    <a:ext uri="{FF2B5EF4-FFF2-40B4-BE49-F238E27FC236}">
                      <a16:creationId xmlns:a16="http://schemas.microsoft.com/office/drawing/2014/main" id="{FBF528EE-68B1-C69B-7679-B7C34CB81B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1164" y="1878979"/>
                  <a:ext cx="43204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25537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77380-6F09-3CDF-0D66-7F8F83C67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280D6D91-0F0B-30A4-CB4D-76E083F34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7BA48011-04D7-18C3-B548-76B36A0F70AA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</p:spPr>
            <p:txBody>
              <a:bodyPr vert="horz" lIns="0" tIns="0" rIns="0" bIns="0" rtlCol="0" anchor="t" anchorCtr="0">
                <a:norm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fr-FR" b="0" kern="1200" cap="none" baseline="0" dirty="0">
                    <a:latin typeface="+mn-lt"/>
                    <a:ea typeface="+mn-ea"/>
                    <a:cs typeface="+mn-cs"/>
                  </a:rPr>
                  <a:t>Illustration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sz="16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sub>
                    </m:sSub>
                  </m:oMath>
                </a14:m>
                <a:endParaRPr lang="fr-FR" b="0" kern="1200" cap="none" baseline="0" dirty="0"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7BA48011-04D7-18C3-B548-76B36A0F70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  <a:blipFill>
                <a:blip r:embed="rId2"/>
                <a:stretch>
                  <a:fillRect l="-1771" t="-24444" b="-3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6D387852-BB8E-5768-206B-A85965027509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9D1F3394-10E8-B749-3022-82D5BC5EE28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AD03348-A110-43F3-3AFB-12EFE7B9378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fr-FR" sz="2200"/>
          </a:p>
        </p:txBody>
      </p:sp>
      <p:pic>
        <p:nvPicPr>
          <p:cNvPr id="11" name="Image 10" descr="Une image contenant texte, ligne, diagramme, Parallèle&#10;&#10;Description générée automatiquement">
            <a:extLst>
              <a:ext uri="{FF2B5EF4-FFF2-40B4-BE49-F238E27FC236}">
                <a16:creationId xmlns:a16="http://schemas.microsoft.com/office/drawing/2014/main" id="{9B266095-6996-D534-DE1D-3C0A8116D5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44" y="1085696"/>
            <a:ext cx="3962811" cy="2972108"/>
          </a:xfrm>
          <a:prstGeom prst="rect">
            <a:avLst/>
          </a:prstGeom>
        </p:spPr>
      </p:pic>
      <p:pic>
        <p:nvPicPr>
          <p:cNvPr id="12" name="Image 11" descr="Une image contenant texte, ligne, diagramme, Parallèle&#10;&#10;Description générée automatiquement">
            <a:extLst>
              <a:ext uri="{FF2B5EF4-FFF2-40B4-BE49-F238E27FC236}">
                <a16:creationId xmlns:a16="http://schemas.microsoft.com/office/drawing/2014/main" id="{BD739D89-043C-EF6E-C42B-1EA654DD3B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85696"/>
            <a:ext cx="3962811" cy="297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87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2F8EBB-D81A-D4F7-AC68-2142A5CF5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8EA7D988-2245-ED4E-C322-49650A474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B6FDBDA1-7CE8-1094-DAD3-524E81272699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</p:spPr>
            <p:txBody>
              <a:bodyPr vert="horz" lIns="0" tIns="0" rIns="0" bIns="0" rtlCol="0" anchor="t" anchorCtr="0">
                <a:norm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fr-FR" b="0" kern="1200" cap="none" baseline="0" dirty="0">
                    <a:latin typeface="+mn-lt"/>
                    <a:ea typeface="+mn-ea"/>
                    <a:cs typeface="+mn-cs"/>
                  </a:rPr>
                  <a:t>Illustration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0" i="1" baseline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sz="1600" b="0" i="1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𝑙𝑎𝑡</m:t>
                        </m:r>
                      </m:sub>
                    </m:sSub>
                  </m:oMath>
                </a14:m>
                <a:endParaRPr lang="fr-FR" b="0" kern="1200" cap="none" baseline="0" dirty="0"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 Placeholder 2">
                <a:extLst>
                  <a:ext uri="{FF2B5EF4-FFF2-40B4-BE49-F238E27FC236}">
                    <a16:creationId xmlns:a16="http://schemas.microsoft.com/office/drawing/2014/main" id="{B6FDBDA1-7CE8-1094-DAD3-524E812726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396000" y="442800"/>
                <a:ext cx="7232400" cy="276090"/>
              </a:xfrm>
              <a:blipFill>
                <a:blip r:embed="rId2"/>
                <a:stretch>
                  <a:fillRect l="-1771" t="-24444" b="-3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D02E0EB2-93FD-C7DB-49C7-930744E5CE06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04898BB-DE2F-E405-0BDA-C27F9443334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1676060-F275-D573-E601-E74E11C95A4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fr-FR" sz="2200"/>
          </a:p>
        </p:txBody>
      </p:sp>
      <p:pic>
        <p:nvPicPr>
          <p:cNvPr id="11" name="Image 10" descr="Une image contenant diagramme, texte, ligne, Tracé&#10;&#10;Description générée automatiquement">
            <a:extLst>
              <a:ext uri="{FF2B5EF4-FFF2-40B4-BE49-F238E27FC236}">
                <a16:creationId xmlns:a16="http://schemas.microsoft.com/office/drawing/2014/main" id="{547F3097-3CE2-86E2-853A-9BCA3BEC00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58" y="865729"/>
            <a:ext cx="4737442" cy="3553082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CB0F26E0-AC85-40B7-8554-314745CAE121}"/>
              </a:ext>
            </a:extLst>
          </p:cNvPr>
          <p:cNvGrpSpPr/>
          <p:nvPr/>
        </p:nvGrpSpPr>
        <p:grpSpPr>
          <a:xfrm>
            <a:off x="539552" y="931795"/>
            <a:ext cx="2947657" cy="2821165"/>
            <a:chOff x="167726" y="962797"/>
            <a:chExt cx="2947657" cy="2821165"/>
          </a:xfrm>
        </p:grpSpPr>
        <p:pic>
          <p:nvPicPr>
            <p:cNvPr id="3" name="Image 2" descr="Une image contenant lune, capture d’écran&#10;&#10;Description générée automatiquement">
              <a:extLst>
                <a:ext uri="{FF2B5EF4-FFF2-40B4-BE49-F238E27FC236}">
                  <a16:creationId xmlns:a16="http://schemas.microsoft.com/office/drawing/2014/main" id="{28B41850-0E70-7911-1DFA-537A1E677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0972" y="899551"/>
              <a:ext cx="2821165" cy="2947657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ZoneTexte 11">
                  <a:extLst>
                    <a:ext uri="{FF2B5EF4-FFF2-40B4-BE49-F238E27FC236}">
                      <a16:creationId xmlns:a16="http://schemas.microsoft.com/office/drawing/2014/main" id="{FD0020D2-CB13-1BFE-3D21-D6359E73376A}"/>
                    </a:ext>
                  </a:extLst>
                </p:cNvPr>
                <p:cNvSpPr txBox="1"/>
                <p:nvPr/>
              </p:nvSpPr>
              <p:spPr>
                <a:xfrm>
                  <a:off x="2195736" y="2242487"/>
                  <a:ext cx="42523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fr-FR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oMath>
                    </m:oMathPara>
                  </a14:m>
                  <a:endParaRPr lang="fr-FR" sz="900" dirty="0"/>
                </a:p>
              </p:txBody>
            </p:sp>
          </mc:Choice>
          <mc:Fallback xmlns="">
            <p:sp>
              <p:nvSpPr>
                <p:cNvPr id="12" name="ZoneTexte 11">
                  <a:extLst>
                    <a:ext uri="{FF2B5EF4-FFF2-40B4-BE49-F238E27FC236}">
                      <a16:creationId xmlns:a16="http://schemas.microsoft.com/office/drawing/2014/main" id="{FD0020D2-CB13-1BFE-3D21-D6359E7337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5736" y="2242487"/>
                  <a:ext cx="425232" cy="2308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ZoneTexte 12">
                  <a:extLst>
                    <a:ext uri="{FF2B5EF4-FFF2-40B4-BE49-F238E27FC236}">
                      <a16:creationId xmlns:a16="http://schemas.microsoft.com/office/drawing/2014/main" id="{B8A410F7-72CF-20A9-77DE-997CD0C37DA3}"/>
                    </a:ext>
                  </a:extLst>
                </p:cNvPr>
                <p:cNvSpPr txBox="1"/>
                <p:nvPr/>
              </p:nvSpPr>
              <p:spPr>
                <a:xfrm>
                  <a:off x="1370392" y="2211709"/>
                  <a:ext cx="42523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fr-FR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34</m:t>
                            </m:r>
                          </m:sub>
                        </m:sSub>
                      </m:oMath>
                    </m:oMathPara>
                  </a14:m>
                  <a:endParaRPr lang="fr-FR" sz="1100" dirty="0"/>
                </a:p>
              </p:txBody>
            </p:sp>
          </mc:Choice>
          <mc:Fallback xmlns="">
            <p:sp>
              <p:nvSpPr>
                <p:cNvPr id="13" name="ZoneTexte 12">
                  <a:extLst>
                    <a:ext uri="{FF2B5EF4-FFF2-40B4-BE49-F238E27FC236}">
                      <a16:creationId xmlns:a16="http://schemas.microsoft.com/office/drawing/2014/main" id="{B8A410F7-72CF-20A9-77DE-997CD0C37D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0392" y="2211709"/>
                  <a:ext cx="425232" cy="2616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ZoneTexte 13">
                  <a:extLst>
                    <a:ext uri="{FF2B5EF4-FFF2-40B4-BE49-F238E27FC236}">
                      <a16:creationId xmlns:a16="http://schemas.microsoft.com/office/drawing/2014/main" id="{96E899EE-23CF-79FE-F87B-4AA31FB04FF1}"/>
                    </a:ext>
                  </a:extLst>
                </p:cNvPr>
                <p:cNvSpPr txBox="1"/>
                <p:nvPr/>
              </p:nvSpPr>
              <p:spPr>
                <a:xfrm>
                  <a:off x="542243" y="2211709"/>
                  <a:ext cx="42523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fr-FR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56</m:t>
                            </m:r>
                          </m:sub>
                        </m:sSub>
                      </m:oMath>
                    </m:oMathPara>
                  </a14:m>
                  <a:endParaRPr lang="fr-FR" sz="1100" dirty="0"/>
                </a:p>
              </p:txBody>
            </p:sp>
          </mc:Choice>
          <mc:Fallback xmlns="">
            <p:sp>
              <p:nvSpPr>
                <p:cNvPr id="14" name="ZoneTexte 13">
                  <a:extLst>
                    <a:ext uri="{FF2B5EF4-FFF2-40B4-BE49-F238E27FC236}">
                      <a16:creationId xmlns:a16="http://schemas.microsoft.com/office/drawing/2014/main" id="{96E899EE-23CF-79FE-F87B-4AA31FB04F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243" y="2211709"/>
                  <a:ext cx="425232" cy="2616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91461197-FBB8-0808-5A1A-C19398BA91AE}"/>
              </a:ext>
            </a:extLst>
          </p:cNvPr>
          <p:cNvSpPr txBox="1"/>
          <p:nvPr/>
        </p:nvSpPr>
        <p:spPr>
          <a:xfrm>
            <a:off x="29574" y="3826639"/>
            <a:ext cx="4603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On fait tourner cette même sphère autour du capteur</a:t>
            </a:r>
          </a:p>
          <a:p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2336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E29D6-35D3-2BFB-04AE-FFDDEE4C1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>
            <a:extLst>
              <a:ext uri="{FF2B5EF4-FFF2-40B4-BE49-F238E27FC236}">
                <a16:creationId xmlns:a16="http://schemas.microsoft.com/office/drawing/2014/main" id="{564FD4B2-E48C-196E-524E-96FC4275C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0"/>
            <a:ext cx="7231938" cy="4500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Cartes 2D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BB4A5815-2A59-AA1A-A7B5-3D2036D67E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6000" y="442800"/>
            <a:ext cx="7232400" cy="27609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b="0" kern="1200" cap="none" baseline="0" dirty="0">
                <a:latin typeface="+mn-lt"/>
                <a:ea typeface="+mn-ea"/>
                <a:cs typeface="+mn-cs"/>
              </a:rPr>
              <a:t>Commande réflexe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F4C38BEE-AC74-8F9D-FC1A-72FBBE3A8163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322888" y="4565650"/>
            <a:ext cx="1980000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42CAE21B-33CE-4FA5-B421-401FE00FDC8B}" type="datetime1">
              <a:rPr lang="fr-FR" smtClean="0"/>
              <a:pPr>
                <a:spcAft>
                  <a:spcPts val="600"/>
                </a:spcAft>
              </a:pPr>
              <a:t>13/03/2024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9C8626E-B9A8-CC38-58BC-13FA06B07CB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279650" y="4565650"/>
            <a:ext cx="2652126" cy="288256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r-FR" kern="1200" cap="all" baseline="0">
                <a:latin typeface="+mn-lt"/>
                <a:ea typeface="+mn-ea"/>
                <a:cs typeface="+mn-cs"/>
              </a:rPr>
              <a:t>Electrokarst : sens électrique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B393CC2-C745-DD37-697C-BC0A9054A79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627938" y="214536"/>
            <a:ext cx="1127125" cy="303609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C140CD-8AED-46FF-A9A2-77308F3F39AE}" type="slidenum">
              <a:rPr lang="fr-FR" sz="2200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fr-FR" sz="220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77B70AAD-A299-E132-15C5-7EB0C74DB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3" y="794831"/>
            <a:ext cx="5255176" cy="2944445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F824FDBC-0E1D-7BCD-04A2-D006205E70D5}"/>
              </a:ext>
            </a:extLst>
          </p:cNvPr>
          <p:cNvSpPr txBox="1"/>
          <p:nvPr/>
        </p:nvSpPr>
        <p:spPr>
          <a:xfrm>
            <a:off x="359532" y="3796345"/>
            <a:ext cx="84249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F. Boyer, V. 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Lebastard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, C. 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Chevallereau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 and N. 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Servagent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, "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Underwater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 Reflex Navigation in 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Confined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 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Environment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 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Based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 on Electric 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Sense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," in </a:t>
            </a:r>
            <a:r>
              <a:rPr lang="fr-FR" sz="1050" b="0" i="1" dirty="0">
                <a:solidFill>
                  <a:schemeClr val="accent4"/>
                </a:solidFill>
                <a:effectLst/>
                <a:latin typeface="HelveticaNeue Regular"/>
              </a:rPr>
              <a:t>IEEE Transactions on </a:t>
            </a:r>
            <a:r>
              <a:rPr lang="fr-FR" sz="1050" b="0" i="1" dirty="0" err="1">
                <a:solidFill>
                  <a:schemeClr val="accent4"/>
                </a:solidFill>
                <a:effectLst/>
                <a:latin typeface="HelveticaNeue Regular"/>
              </a:rPr>
              <a:t>Robotics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, vol. 29, no. 4, pp. 945-956, Aug. 2013, </a:t>
            </a:r>
            <a:r>
              <a:rPr lang="fr-FR" sz="1050" b="0" i="0" dirty="0" err="1">
                <a:solidFill>
                  <a:schemeClr val="accent4"/>
                </a:solidFill>
                <a:effectLst/>
                <a:latin typeface="HelveticaNeue Regular"/>
              </a:rPr>
              <a:t>doi</a:t>
            </a:r>
            <a:r>
              <a:rPr lang="fr-FR" sz="1050" b="0" i="0" dirty="0">
                <a:solidFill>
                  <a:schemeClr val="accent4"/>
                </a:solidFill>
                <a:effectLst/>
                <a:latin typeface="HelveticaNeue Regular"/>
              </a:rPr>
              <a:t>: 10.1109/TRO.2013.2255451. </a:t>
            </a:r>
            <a:endParaRPr lang="fr-FR" sz="1050" dirty="0">
              <a:solidFill>
                <a:schemeClr val="accent4"/>
              </a:solidFill>
            </a:endParaRPr>
          </a:p>
        </p:txBody>
      </p:sp>
      <p:graphicFrame>
        <p:nvGraphicFramePr>
          <p:cNvPr id="19" name="Object 1">
            <a:extLst>
              <a:ext uri="{FF2B5EF4-FFF2-40B4-BE49-F238E27FC236}">
                <a16:creationId xmlns:a16="http://schemas.microsoft.com/office/drawing/2014/main" id="{45FC7093-92E3-036B-EB88-A2DBE6386A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11597"/>
              </p:ext>
            </p:extLst>
          </p:nvPr>
        </p:nvGraphicFramePr>
        <p:xfrm>
          <a:off x="6780600" y="1940490"/>
          <a:ext cx="1044575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3" imgW="634680" imgH="177480" progId="">
                  <p:embed/>
                </p:oleObj>
              </mc:Choice>
              <mc:Fallback>
                <p:oleObj name="Équation" r:id="rId3" imgW="634680" imgH="177480" progId="">
                  <p:embed/>
                  <p:pic>
                    <p:nvPicPr>
                      <p:cNvPr id="12" name="Object 1">
                        <a:extLst>
                          <a:ext uri="{FF2B5EF4-FFF2-40B4-BE49-F238E27FC236}">
                            <a16:creationId xmlns:a16="http://schemas.microsoft.com/office/drawing/2014/main" id="{043C87B0-59F8-CE71-38CE-F8FFDCD762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600" y="1940490"/>
                        <a:ext cx="1044575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>
            <a:extLst>
              <a:ext uri="{FF2B5EF4-FFF2-40B4-BE49-F238E27FC236}">
                <a16:creationId xmlns:a16="http://schemas.microsoft.com/office/drawing/2014/main" id="{DFA0B01A-9921-63F1-0EE3-9384E6DAC9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796098"/>
              </p:ext>
            </p:extLst>
          </p:nvPr>
        </p:nvGraphicFramePr>
        <p:xfrm>
          <a:off x="6749029" y="2227922"/>
          <a:ext cx="1107716" cy="347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5" imgW="596880" imgH="228600" progId="">
                  <p:embed/>
                </p:oleObj>
              </mc:Choice>
              <mc:Fallback>
                <p:oleObj name="Équation" r:id="rId5" imgW="596880" imgH="228600" progId="">
                  <p:embed/>
                  <p:pic>
                    <p:nvPicPr>
                      <p:cNvPr id="13" name="Object 2">
                        <a:extLst>
                          <a:ext uri="{FF2B5EF4-FFF2-40B4-BE49-F238E27FC236}">
                            <a16:creationId xmlns:a16="http://schemas.microsoft.com/office/drawing/2014/main" id="{E48DAA03-9FE6-7E7A-78DD-9710510A2A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9029" y="2227922"/>
                        <a:ext cx="1107716" cy="347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>
            <a:extLst>
              <a:ext uri="{FF2B5EF4-FFF2-40B4-BE49-F238E27FC236}">
                <a16:creationId xmlns:a16="http://schemas.microsoft.com/office/drawing/2014/main" id="{E3DDDD5F-64E4-1E0C-0856-2506132E52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067889"/>
              </p:ext>
            </p:extLst>
          </p:nvPr>
        </p:nvGraphicFramePr>
        <p:xfrm>
          <a:off x="7287509" y="2709222"/>
          <a:ext cx="129698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7" imgW="698400" imgH="228600" progId="">
                  <p:embed/>
                </p:oleObj>
              </mc:Choice>
              <mc:Fallback>
                <p:oleObj name="Équation" r:id="rId7" imgW="698400" imgH="228600" progId="">
                  <p:embed/>
                  <p:pic>
                    <p:nvPicPr>
                      <p:cNvPr id="17" name="Object 3">
                        <a:extLst>
                          <a:ext uri="{FF2B5EF4-FFF2-40B4-BE49-F238E27FC236}">
                            <a16:creationId xmlns:a16="http://schemas.microsoft.com/office/drawing/2014/main" id="{D3E0EA51-587D-7032-A42D-D2E5FC2552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7509" y="2709222"/>
                        <a:ext cx="1296988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ZoneTexte 21">
            <a:extLst>
              <a:ext uri="{FF2B5EF4-FFF2-40B4-BE49-F238E27FC236}">
                <a16:creationId xmlns:a16="http://schemas.microsoft.com/office/drawing/2014/main" id="{75FF6554-1B7D-172C-6E7E-2CAC01A1DDEA}"/>
              </a:ext>
            </a:extLst>
          </p:cNvPr>
          <p:cNvSpPr txBox="1"/>
          <p:nvPr/>
        </p:nvSpPr>
        <p:spPr>
          <a:xfrm>
            <a:off x="6699320" y="2684650"/>
            <a:ext cx="79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Calibri" pitchFamily="34" charset="0"/>
                <a:sym typeface="Calibri" pitchFamily="34" charset="0"/>
              </a:rPr>
              <a:t>Avec </a:t>
            </a:r>
            <a:endParaRPr lang="fr-FR" dirty="0"/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5CE33793-0736-424C-C462-1B19BCABAC36}"/>
              </a:ext>
            </a:extLst>
          </p:cNvPr>
          <p:cNvSpPr/>
          <p:nvPr/>
        </p:nvSpPr>
        <p:spPr>
          <a:xfrm>
            <a:off x="5508104" y="2499742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E0D9D9A-AEA4-8362-1D0A-E8FBAEC16031}"/>
              </a:ext>
            </a:extLst>
          </p:cNvPr>
          <p:cNvSpPr txBox="1"/>
          <p:nvPr/>
        </p:nvSpPr>
        <p:spPr>
          <a:xfrm>
            <a:off x="6482642" y="1219316"/>
            <a:ext cx="4603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Loi de commande :</a:t>
            </a:r>
          </a:p>
          <a:p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7817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IMT Atlantique">
  <a:themeElements>
    <a:clrScheme name="PPT IMT ATLANTIQUE">
      <a:dk1>
        <a:sysClr val="windowText" lastClr="000000"/>
      </a:dk1>
      <a:lt1>
        <a:sysClr val="window" lastClr="FFFFFF"/>
      </a:lt1>
      <a:dk2>
        <a:srgbClr val="D9E1E2"/>
      </a:dk2>
      <a:lt2>
        <a:srgbClr val="A4D233"/>
      </a:lt2>
      <a:accent1>
        <a:srgbClr val="00B8DE"/>
      </a:accent1>
      <a:accent2>
        <a:srgbClr val="D9E1E2"/>
      </a:accent2>
      <a:accent3>
        <a:srgbClr val="0C2340"/>
      </a:accent3>
      <a:accent4>
        <a:srgbClr val="9B9B9B"/>
      </a:accent4>
      <a:accent5>
        <a:srgbClr val="878787"/>
      </a:accent5>
      <a:accent6>
        <a:srgbClr val="595959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4F938A8A-A27D-4A8B-B09F-E4D776585ACE}" vid="{9783D5C8-951E-41A4-82D0-C2DDEB34D00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IMTA</Template>
  <TotalTime>0</TotalTime>
  <Words>601</Words>
  <Application>Microsoft Office PowerPoint</Application>
  <PresentationFormat>Affichage à l'écran (16:9)</PresentationFormat>
  <Paragraphs>153</Paragraphs>
  <Slides>16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HelveticaNeue Regular</vt:lpstr>
      <vt:lpstr>IMT Atlantique</vt:lpstr>
      <vt:lpstr>Équation</vt:lpstr>
      <vt:lpstr>Présentation PowerPoint</vt:lpstr>
      <vt:lpstr>Problématique</vt:lpstr>
      <vt:lpstr>Cartes 2D</vt:lpstr>
      <vt:lpstr>Cartes 2D</vt:lpstr>
      <vt:lpstr>Cartes 2D</vt:lpstr>
      <vt:lpstr>Cartes 2D</vt:lpstr>
      <vt:lpstr>Cartes 2D</vt:lpstr>
      <vt:lpstr>Cartes 2D</vt:lpstr>
      <vt:lpstr>Cartes 2D</vt:lpstr>
      <vt:lpstr>Cartes 2D</vt:lpstr>
      <vt:lpstr>Cartes 2D</vt:lpstr>
      <vt:lpstr>Cartes 2D</vt:lpstr>
      <vt:lpstr>Cartes 2D</vt:lpstr>
      <vt:lpstr>Cartes 2D</vt:lpstr>
      <vt:lpstr>Cartes 2D</vt:lpstr>
      <vt:lpstr>Perspectives</vt:lpstr>
    </vt:vector>
  </TitlesOfParts>
  <Manager>IMT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IMT</dc:subject>
  <dc:creator>Hugo LAPLAGNE</dc:creator>
  <cp:lastModifiedBy>Hugo LAPLAGNE</cp:lastModifiedBy>
  <cp:revision>22</cp:revision>
  <dcterms:created xsi:type="dcterms:W3CDTF">2023-09-25T09:23:23Z</dcterms:created>
  <dcterms:modified xsi:type="dcterms:W3CDTF">2024-03-13T15:15:51Z</dcterms:modified>
</cp:coreProperties>
</file>