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2"/>
  </p:handoutMasterIdLst>
  <p:sldIdLst>
    <p:sldId id="259" r:id="rId3"/>
    <p:sldId id="261" r:id="rId5"/>
    <p:sldId id="262" r:id="rId6"/>
    <p:sldId id="336" r:id="rId7"/>
    <p:sldId id="265" r:id="rId8"/>
    <p:sldId id="267" r:id="rId9"/>
    <p:sldId id="266" r:id="rId10"/>
    <p:sldId id="268" r:id="rId11"/>
    <p:sldId id="270" r:id="rId12"/>
    <p:sldId id="330" r:id="rId13"/>
    <p:sldId id="272" r:id="rId14"/>
    <p:sldId id="385" r:id="rId15"/>
    <p:sldId id="277" r:id="rId16"/>
    <p:sldId id="331" r:id="rId17"/>
    <p:sldId id="335" r:id="rId18"/>
    <p:sldId id="334" r:id="rId19"/>
    <p:sldId id="325" r:id="rId20"/>
    <p:sldId id="320" r:id="rId21"/>
    <p:sldId id="286" r:id="rId22"/>
    <p:sldId id="287" r:id="rId23"/>
    <p:sldId id="324" r:id="rId24"/>
    <p:sldId id="288" r:id="rId25"/>
    <p:sldId id="322" r:id="rId26"/>
    <p:sldId id="289" r:id="rId27"/>
    <p:sldId id="290" r:id="rId28"/>
    <p:sldId id="291" r:id="rId29"/>
    <p:sldId id="293" r:id="rId30"/>
    <p:sldId id="295" r:id="rId31"/>
    <p:sldId id="298" r:id="rId32"/>
    <p:sldId id="326" r:id="rId33"/>
    <p:sldId id="300" r:id="rId34"/>
    <p:sldId id="316" r:id="rId35"/>
    <p:sldId id="303" r:id="rId36"/>
    <p:sldId id="386" r:id="rId37"/>
    <p:sldId id="306" r:id="rId38"/>
    <p:sldId id="328" r:id="rId39"/>
    <p:sldId id="312" r:id="rId40"/>
    <p:sldId id="313" r:id="rId41"/>
    <p:sldId id="308" r:id="rId42"/>
    <p:sldId id="307" r:id="rId43"/>
    <p:sldId id="309" r:id="rId44"/>
    <p:sldId id="310" r:id="rId45"/>
    <p:sldId id="311" r:id="rId46"/>
    <p:sldId id="329" r:id="rId47"/>
    <p:sldId id="390" r:id="rId48"/>
    <p:sldId id="391" r:id="rId49"/>
    <p:sldId id="392" r:id="rId50"/>
    <p:sldId id="393" r:id="rId5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98" autoAdjust="0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234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0D2F0-B2F2-8B4F-9E33-E3D5140895D6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516B-EAD4-D045-A300-CD92DA9BB695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Sécuritée : OA+Inocuitée</a:t>
            </a:r>
            <a:endParaRPr lang="en-US" altLang="en-US"/>
          </a:p>
          <a:p>
            <a:r>
              <a:rPr lang="en-US" altLang="en-US"/>
              <a:t>Energie robot</a:t>
            </a:r>
            <a:endParaRPr lang="en-US" altLang="en-US"/>
          </a:p>
          <a:p>
            <a:r>
              <a:rPr lang="en-US" altLang="en-US"/>
              <a:t>Duree</a:t>
            </a: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Les questions de la localisation</a:t>
            </a:r>
            <a:endParaRPr lang="en-US" altLang="en-US"/>
          </a:p>
          <a:p>
            <a:r>
              <a:rPr lang="en-US" altLang="en-US"/>
              <a:t>Les enjeux : Bonnes action au bon endroit et bonnens ressources (US pour la zone vitrée)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Def localisation (X,Y,theta)</a:t>
            </a: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Litérature très fournie</a:t>
            </a:r>
            <a:endParaRPr lang="en-US" altLang="en-US"/>
          </a:p>
          <a:p>
            <a:r>
              <a:rPr lang="en-US" altLang="en-US"/>
              <a:t>De nombreuses approches mais des critères assez souvent évoqués : Erreur ou sigma de la DISTANCE</a:t>
            </a:r>
            <a:endParaRPr lang="en-US" altLang="en-US"/>
          </a:p>
          <a:p>
            <a:r>
              <a:rPr lang="en-US" altLang="en-US"/>
              <a:t>On vois peut d'information sur l'orientation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Peut de RT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Mesures faites en boucle ouverte. ça pertmet de comparer des méthodes avec des mesures identiques mais on explore jamais la conséquence de l'utilisation de la méthode en boucle fermé.</a:t>
            </a:r>
            <a:endParaRPr lang="en-US" altLang="en-US"/>
          </a:p>
          <a:p>
            <a:r>
              <a:rPr lang="en-US" altLang="en-US"/>
              <a:t>Conditions d'expérimentation très favorable</a:t>
            </a: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Etude préliminaire diagrame cause effet.</a:t>
            </a:r>
            <a:endParaRPr lang="en-US" altLang="en-US"/>
          </a:p>
          <a:p>
            <a:r>
              <a:rPr lang="en-US" altLang="en-US"/>
              <a:t>Analyse des erreur systématique virer les offset.</a:t>
            </a:r>
            <a:endParaRPr lang="en-US" altLang="en-US"/>
          </a:p>
          <a:p>
            <a:r>
              <a:rPr lang="en-US" altLang="en-US"/>
              <a:t>Analyse théorique : quand c'est possible</a:t>
            </a:r>
            <a:endParaRPr lang="en-US" altLang="en-US"/>
          </a:p>
          <a:p>
            <a:r>
              <a:rPr lang="en-US" altLang="en-US"/>
              <a:t>Construction par symulations pour avoire des performances aproximée</a:t>
            </a:r>
            <a:endParaRPr lang="en-US" altLang="en-US"/>
          </a:p>
          <a:p>
            <a:r>
              <a:rPr lang="en-US" altLang="en-US"/>
              <a:t>Construction par expérimentation : Modèle boite noir : approximatif mais plus direct pour des méthodes toujours simple</a:t>
            </a:r>
            <a:endParaRPr lang="en-US" altLang="en-US"/>
          </a:p>
          <a:p>
            <a:r>
              <a:rPr lang="en-US" altLang="en-US"/>
              <a:t>Analyse de validité : Comparaison de relevé expérimentaux aux prédiction du modèle.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C'est des couloirs</a:t>
            </a:r>
            <a:endParaRPr lang="en-US" altLang="en-US"/>
          </a:p>
          <a:p>
            <a:r>
              <a:rPr lang="en-US" altLang="en-US"/>
              <a:t>on met une zone de vitre en particulier</a:t>
            </a:r>
            <a:endParaRPr lang="en-US" altLang="en-US"/>
          </a:p>
          <a:p>
            <a:r>
              <a:rPr lang="en-US" altLang="en-US"/>
              <a:t>les deux vannes</a:t>
            </a:r>
            <a:endParaRPr lang="en-US" altLang="en-US"/>
          </a:p>
          <a:p>
            <a:r>
              <a:rPr lang="en-US" altLang="en-US"/>
              <a:t>un grand nombres de QRCODES ajouté a l'environement pour la localisation.</a:t>
            </a: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Etape 1 prend la forme d'un diagrame cause effet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Estimation des paramètres statique avec la métode UMBARK de BBorenstein fait dans la halle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Mais par rapport aux résultats expériemntaux on ets largement dedan =&gt; L'incertitude et le bruit de la RT a perdurbé l'estimation de ces paramètres qui sont visiblement bien meilleur en réalitée. Ce n'ets pas une problème pour notre recherche de garantie.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3 Courve uniquement ouis in fait apparaitre les erreur</a:t>
            </a: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Pergormance globale mauvaise : un découpage en fonction de la distance de QRCODE permet d'avoire une plage avec de meilleur eprformances</a:t>
            </a:r>
            <a:endParaRPr lang="en-US" altLang="en-US"/>
          </a:p>
          <a:p>
            <a:r>
              <a:rPr lang="en-US" altLang="en-US"/>
              <a:t>L'erreur en thêta affecte grandement l'erreur en Ys de par l'effet de rbas de levier.</a:t>
            </a:r>
            <a:endParaRPr lang="en-US" altLang="en-US"/>
          </a:p>
          <a:p>
            <a:endParaRPr lang="en-US" altLang="en-US"/>
          </a:p>
          <a:p>
            <a:r>
              <a:rPr lang="en-US" altLang="en-US" dirty="0" smtClean="0">
                <a:sym typeface="+mn-ea"/>
              </a:rPr>
              <a:t>Découpage en tronçons de 0.5m</a:t>
            </a:r>
            <a:endParaRPr lang="en-US" altLang="en-US" baseline="-25000" dirty="0" smtClean="0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remarque aussi que nos détection proches sont rares on ne peut donc pas utiliser ces elements là.</a:t>
            </a: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Pour résoudre le thêta on a implémenter un compas laser qui détecte les droites des relevés laser et extrais l'orientation de droite la plus présente. a l'aide d'un algorythme de RANSAC et cerla lpermet une estimation d'otientation.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Mais il faut connaitre l'orientation ud couloir la présence d'aléatoire dans RANSAC empêche d'avoire un model déterministe.</a:t>
            </a:r>
            <a:endParaRPr lang="en-US" altLang="en-US"/>
          </a:p>
          <a:p>
            <a:r>
              <a:rPr lang="en-US" altLang="en-US"/>
              <a:t>PAS de RT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a vu avec Kinect 1 Que les erreur dynamique prène largement le pas sur ce que peut apporter une estimation a partir de relevé statique : on décide donc de simplement passer par une estimation dynamique pour la Kinect 2.</a:t>
            </a: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De par le positionnement de la Kinect et des lasers on ne vois les QRCODES en général qu'entre +0.5 et 0m alors que ce relevé montre que sans les lasers on pourais probabelement allert a 0.5/-0.5</a:t>
            </a: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LZA dévelopé au seons de l'équipe explore méthode globale basé sur les apparence et une carte grille.</a:t>
            </a: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2valuaion en simulation des performances de LZA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PRésence d'espace incertain : objectif de garantie : difficil de faire confiance.</a:t>
            </a: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a vu des limite de détection QRCODES =&gt; Deix chois sois + de QRCODE sois découpage de la mission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LZA incertain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9a ne vas pas</a:t>
            </a: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Le problème commun c'est qu'on ne peut pas garantie une estimation util a chaque instant sauf pour l'odométrie.</a:t>
            </a:r>
            <a:endParaRPr lang="en-US" altLang="en-US"/>
          </a:p>
          <a:p>
            <a:r>
              <a:rPr lang="en-US" altLang="en-US"/>
              <a:t>On l'utilisera donc</a:t>
            </a: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a des méthodes qui utilise a la foie l'odométrie et autrechose mais elles hérites donc du prioblème d'odométrie : rien ne dit qu'a T0 on ais une bonne sstimation. hors on a besoin d'une bonne estimation en début d'activitée si la contrainte ressert l'incertitude permise.</a:t>
            </a: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Initialisation a deux pan : Capreur et méthodes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Capteur simple méthode....</a:t>
            </a: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Qu'est ce que cela fais pour le scénario de la mission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Création d'activitées en fin de choix : elles n'ont aucune effet sur les décision précédentes.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Présence d'un lien notement de consommation énergétique.</a:t>
            </a: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passe d'une description ou chaque choix était indépendant et semblable</a:t>
            </a:r>
            <a:endParaRPr lang="en-US" altLang="en-US"/>
          </a:p>
          <a:p>
            <a:r>
              <a:rPr lang="en-US" altLang="en-US"/>
              <a:t>A une description ou le passage d'une aproche a l'autre a un coût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Décider de la marche a suivre pour accomplir des objectif.</a:t>
            </a:r>
            <a:endParaRPr lang="en-US"/>
          </a:p>
          <a:p>
            <a:r>
              <a:rPr lang="en-US"/>
              <a:t>Autonomie décisionel =&gt; Chemin d'acomplissement</a:t>
            </a:r>
            <a:endParaRPr lang="en-US"/>
          </a:p>
          <a:p>
            <a:r>
              <a:rPr lang="en-US"/>
              <a:t>Autonomie comportemental =&gt; Quels outils employer</a:t>
            </a:r>
            <a:endParaRPr lang="en-US"/>
          </a:p>
          <a:p>
            <a:endParaRPr lang="en-US"/>
          </a:p>
          <a:p>
            <a:r>
              <a:rPr lang="en-US"/>
              <a:t>PRésences de performances utilisé pour influencer la capacitée de décision.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Rappel mission</a:t>
            </a: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Des contraintes de localisation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Virer les 2 premières colontes patch Valeur =&gt; contrainte</a:t>
            </a: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Performances obtenu a l'aide de panorama SELD normal et SLED Vitervi</a:t>
            </a:r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L'expérimentation a été répété une quinzaine de fois avec unc ertain succes.</a:t>
            </a:r>
            <a:endParaRPr lang="en-US" altLang="en-US"/>
          </a:p>
          <a:p>
            <a:r>
              <a:rPr lang="en-US" altLang="en-US"/>
              <a:t>Echec physique : Perte de communication avec capteur =&gt; Echec critique</a:t>
            </a:r>
            <a:endParaRPr lang="en-US" altLang="en-US"/>
          </a:p>
          <a:p>
            <a:r>
              <a:rPr lang="en-US" altLang="en-US"/>
              <a:t>Crash logiciel.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Robot perdu : Limite de nos modèles.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La manip est parfois finit mais au cours de la mission la garantie de localisation est violée.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LEs marges finales sont asses consistantes.</a:t>
            </a: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Ce que vois le robot</a:t>
            </a:r>
            <a:endParaRPr lang="en-US" altLang="en-US"/>
          </a:p>
          <a:p>
            <a:r>
              <a:rPr lang="en-US" altLang="en-US"/>
              <a:t>La kinect 1 tourne en prermanence même sans être utilisé pour donner une source d'observation externe quand on apperçois un QRCODE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On exécute la mission dans intéruption par violation de garantie : donée traitée a postériori.</a:t>
            </a:r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Baisse régulière de la marge énergie due sois a une erreur de modèle sois au non suivit parfait de la trajectoire</a:t>
            </a:r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Baisse régulière de la marge de temps due a un non respect de la trajectoire et des consignes de vitesses donné</a:t>
            </a:r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peut lire sur les courbes les diférentes sources de localisation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L'incertitude odométrique est juste a cause de la prise de l'angle du couloir</a:t>
            </a:r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peut voire que lorsque l'on a une estimation externe d'estimation l'incertitude de cette estimation contiens l'incertitude du robot ce qui indique que les estimations sont proches on peut envisager une garantie de localisation</a:t>
            </a:r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s'inéteresse uniquement a  : Autonomie comportemental </a:t>
            </a:r>
            <a:endParaRPr lang="en-US" altLang="en-US"/>
          </a:p>
          <a:p>
            <a:r>
              <a:rPr lang="en-US" altLang="en-US"/>
              <a:t>Le choix d'une approche implique une gestion de ressource.</a:t>
            </a:r>
            <a:endParaRPr lang="en-US" altLang="en-US"/>
          </a:p>
          <a:p>
            <a:r>
              <a:rPr lang="en-US" altLang="en-US"/>
              <a:t>Pour qu'un choix sois possible il faut une redondance fonctionnel.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LA performance permet de faire émerger un critère de choix sans le quel toutes les options sont égale</a:t>
            </a:r>
            <a:endParaRPr lang="en-US" altLang="en-US"/>
          </a:p>
          <a:p>
            <a:r>
              <a:rPr lang="en-US" altLang="en-US"/>
              <a:t>MAis pour choisir il faut poufoire le contrôler et vérifier que le choix est bon.</a:t>
            </a:r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PANORAMA cherche a répondre a ces problématique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La mission est dictée et on essaye de répondre a cette demaince </a:t>
            </a:r>
            <a:endParaRPr lang="en-US" altLang="en-US"/>
          </a:p>
          <a:p>
            <a:r>
              <a:rPr lang="en-US" altLang="en-US"/>
              <a:t>l'environement parcourue doit être connu pourquoi? =&gt; Pour garantire la performance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Afin de garantire ces performances on doit pouvoire jouer sur les ressources et on a besoin de model prédictif si non on ne garantie que l'instant présent. =&gt; pas de planification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LEs Performances dans panorama.</a:t>
            </a:r>
            <a:endParaRPr lang="en-US" altLang="en-US"/>
          </a:p>
          <a:p>
            <a:r>
              <a:rPr lang="en-US" altLang="en-US"/>
              <a:t>Coeur de mission : Toujours satisfaites et peuvent varier au cours de la mission.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Fin de mission a la fin =&gt; Marge = diférence entre l'objectif de performance de fin de mission et la persormance projeté par la série d'alternative d'implémentation choisit.</a:t>
            </a:r>
            <a:endParaRPr lang="en-US" altLang="en-US"/>
          </a:p>
          <a:p>
            <a:r>
              <a:rPr lang="en-US" altLang="en-US"/>
              <a:t>Tout au long de la mission les performances de fin de mission sont resimulé.</a:t>
            </a: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Panorama vas découper la description donnée de la mission en activitées plus courtes pour avoire des activitées a contraintes constantes Permetant déja de filtrer les solutions ne satisfaisant pas les contraintes locales.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Les cominaison restantes nous donnes les Alternatives d'Implémentation</a:t>
            </a: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On projette ensuite sur toute la mission les performances obtenue pour chaque activitée de l'enssembles des alternatives d'implémentation restantes.</a:t>
            </a:r>
            <a:endParaRPr lang="en-US" altLang="en-US"/>
          </a:p>
          <a:p>
            <a:r>
              <a:rPr lang="en-US" altLang="en-US"/>
              <a:t>De cette projection on vas ensuite aller rechercher un enchainement d'alternaive d'implémentation satisfaisant l'enssembles des contrainters en fin de mission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en-US"/>
              <a:t>Un axe de performance peut contenir plutieurs contraintes (Innocuitée et evitement d'obstacle)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On vois donc besoin que pour planifier la mission on a besoin de modèle prédictif et pour assurer le fonctionnement on a besoin de suivre les indicateurs en ligne.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3B4F-E8AC-AC43-8B9C-19A42393B8AB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1223" y="-104644"/>
            <a:ext cx="6321075" cy="6858000"/>
          </a:xfrm>
          <a:prstGeom prst="rect">
            <a:avLst/>
          </a:prstGeom>
        </p:spPr>
      </p:pic>
      <p:pic>
        <p:nvPicPr>
          <p:cNvPr id="8" name="Image 7" descr="LogoLIRMMcourt2.eps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45711" y="222250"/>
            <a:ext cx="1178976" cy="1471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/>
          <p:cNvSpPr>
            <a:spLocks noGrp="1"/>
          </p:cNvSpPr>
          <p:nvPr>
            <p:ph sz="quarter" idx="1" hasCustomPrompt="1"/>
          </p:nvPr>
        </p:nvSpPr>
        <p:spPr>
          <a:xfrm>
            <a:off x="457199" y="1600200"/>
            <a:ext cx="7972425" cy="4873752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79525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4"/>
            <a:r>
              <a:rPr lang="fr-FR" dirty="0" smtClean="0"/>
              <a:t>Texte</a:t>
            </a:r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1056992" y="0"/>
            <a:ext cx="7467600" cy="78579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fr-FR" sz="2800" dirty="0" smtClean="0"/>
              <a:t>Cliquez et modifiez le titre</a:t>
            </a:r>
            <a:endParaRPr lang="fr-FR" sz="2800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429625" y="6473857"/>
            <a:ext cx="67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6207CA6-2EE5-4601-89D0-58076BDD4234}" type="slidenum">
              <a:rPr lang="fr-FR" sz="16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fld>
            <a:endParaRPr lang="fr-FR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8890" y="6473825"/>
            <a:ext cx="91116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78" y="1588"/>
            <a:ext cx="1566305" cy="13436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374993" y="274816"/>
            <a:ext cx="1376648" cy="457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B92E-7A49-B24C-A9A8-F467A9621D70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6C293-EE78-E141-A64D-EE07FE3AA86A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0.png"/><Relationship Id="rId3" Type="http://schemas.openxmlformats.org/officeDocument/2006/relationships/image" Target="../media/image22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5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6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30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1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8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9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3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9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0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1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2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3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0010" y="6354445"/>
            <a:ext cx="9250045" cy="1765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6215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5" y="106045"/>
            <a:ext cx="827405" cy="10267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13" y="5273210"/>
            <a:ext cx="787627" cy="7876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3" y="5272813"/>
            <a:ext cx="2157297" cy="787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760" y="433070"/>
            <a:ext cx="6320790" cy="2019935"/>
          </a:xfrm>
          <a:solidFill>
            <a:schemeClr val="bg1"/>
          </a:solidFill>
        </p:spPr>
        <p:txBody>
          <a:bodyPr>
            <a:normAutofit fontScale="90000"/>
          </a:bodyPr>
          <a:p>
            <a:r>
              <a:rPr lang="en-US" altLang="en-US" sz="2800" b="1">
                <a:solidFill>
                  <a:schemeClr val="tx1"/>
                </a:solidFill>
              </a:rPr>
              <a:t>Contribution à l'autonomie des robots : Vers des missions Autonomes à Garantie de Performances</a:t>
            </a:r>
            <a:br>
              <a:rPr lang="en-US" altLang="en-US" sz="2800" b="1">
                <a:solidFill>
                  <a:schemeClr val="tx1"/>
                </a:solidFill>
              </a:rPr>
            </a:br>
            <a:r>
              <a:rPr lang="en-US" altLang="en-US" sz="2800" b="1">
                <a:solidFill>
                  <a:schemeClr val="tx1"/>
                </a:solidFill>
              </a:rPr>
              <a:t>incluant la Localisation</a:t>
            </a:r>
            <a:br>
              <a:rPr lang="en-US" altLang="en-US" sz="2800" b="1">
                <a:solidFill>
                  <a:schemeClr val="tx1"/>
                </a:solidFill>
              </a:rPr>
            </a:br>
            <a:r>
              <a:rPr lang="en-US" altLang="en-US" sz="2800" b="1">
                <a:solidFill>
                  <a:schemeClr val="tx1"/>
                </a:solidFill>
              </a:rPr>
              <a:t>en environnement intérieur connu</a:t>
            </a:r>
            <a:endParaRPr lang="en-US" altLang="en-US" sz="2800" b="1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13050" y="2544445"/>
            <a:ext cx="3518535" cy="1254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en-US" altLang="en-US"/>
              <a:t>Présenté par : </a:t>
            </a:r>
            <a:endParaRPr lang="en-US" altLang="en-US"/>
          </a:p>
          <a:p>
            <a:pPr algn="ctr">
              <a:lnSpc>
                <a:spcPct val="110000"/>
              </a:lnSpc>
            </a:pPr>
            <a:r>
              <a:rPr lang="en-US" altLang="en-US"/>
              <a:t>Philippe Lambert</a:t>
            </a:r>
            <a:endParaRPr lang="en-US" altLang="en-US"/>
          </a:p>
          <a:p>
            <a:pPr algn="ctr"/>
            <a:endParaRPr lang="en-US" altLang="en-US"/>
          </a:p>
          <a:p>
            <a:pPr algn="ctr"/>
            <a:r>
              <a:rPr lang="en-US" altLang="en-US"/>
              <a:t>9 juin 2021</a:t>
            </a:r>
            <a:endParaRPr lang="en-US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2827655" y="4482465"/>
            <a:ext cx="34880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400"/>
              <a:t>Jury composé de :</a:t>
            </a:r>
            <a:endParaRPr lang="en-US" altLang="en-US" sz="1400"/>
          </a:p>
          <a:p>
            <a:endParaRPr lang="en-US" altLang="en-US" sz="1400"/>
          </a:p>
          <a:p>
            <a:r>
              <a:rPr lang="en-US" altLang="en-US" sz="1400" b="1">
                <a:sym typeface="+mn-ea"/>
              </a:rPr>
              <a:t>Rapporteur :</a:t>
            </a:r>
            <a:r>
              <a:rPr lang="en-US" altLang="en-US" sz="1400">
                <a:sym typeface="+mn-ea"/>
              </a:rPr>
              <a:t> Jean-Philippe Diguet</a:t>
            </a:r>
            <a:endParaRPr lang="en-US" altLang="en-US" sz="1400">
              <a:sym typeface="+mn-ea"/>
            </a:endParaRPr>
          </a:p>
          <a:p>
            <a:r>
              <a:rPr lang="en-US" altLang="en-US" sz="1400" b="1">
                <a:sym typeface="+mn-ea"/>
              </a:rPr>
              <a:t>Rapporteur : </a:t>
            </a:r>
            <a:r>
              <a:rPr lang="en-US" altLang="en-US" sz="1400">
                <a:sym typeface="+mn-ea"/>
              </a:rPr>
              <a:t>Simon Lacroix</a:t>
            </a:r>
            <a:endParaRPr lang="en-US" altLang="en-US" sz="1400"/>
          </a:p>
          <a:p>
            <a:r>
              <a:rPr lang="en-US" altLang="en-US" sz="1400" b="1"/>
              <a:t>Examinateur :</a:t>
            </a:r>
            <a:r>
              <a:rPr lang="en-US" altLang="en-US" sz="1400"/>
              <a:t> Lotfi Jaiem</a:t>
            </a:r>
            <a:endParaRPr lang="en-US" altLang="en-US" sz="1400"/>
          </a:p>
          <a:p>
            <a:r>
              <a:rPr lang="en-US" altLang="en-US" sz="1400" b="1">
                <a:sym typeface="+mn-ea"/>
              </a:rPr>
              <a:t>Examinateur : </a:t>
            </a:r>
            <a:r>
              <a:rPr lang="en-US" altLang="en-US" sz="1400"/>
              <a:t>Jacques Malenfant</a:t>
            </a:r>
            <a:endParaRPr lang="en-US" altLang="en-US" sz="1400"/>
          </a:p>
          <a:p>
            <a:r>
              <a:rPr lang="en-US" altLang="en-US" sz="1400" b="1">
                <a:sym typeface="+mn-ea"/>
              </a:rPr>
              <a:t>Examinateur : </a:t>
            </a:r>
            <a:r>
              <a:rPr lang="en-US" altLang="en-US" sz="1400"/>
              <a:t>Olivier Parodi</a:t>
            </a:r>
            <a:endParaRPr lang="en-US" altLang="en-US" sz="1400"/>
          </a:p>
          <a:p>
            <a:r>
              <a:rPr lang="en-US" altLang="en-US" sz="1400" b="1">
                <a:sym typeface="+mn-ea"/>
              </a:rPr>
              <a:t>Examinateur : </a:t>
            </a:r>
            <a:r>
              <a:rPr lang="en-US" altLang="en-US" sz="1400"/>
              <a:t>René Zapata</a:t>
            </a:r>
            <a:endParaRPr lang="en-US" altLang="en-US" sz="1400"/>
          </a:p>
          <a:p>
            <a:r>
              <a:rPr lang="en-US" altLang="en-US" sz="1400" b="1">
                <a:sym typeface="+mn-ea"/>
              </a:rPr>
              <a:t>Directeur de thèse : </a:t>
            </a:r>
            <a:r>
              <a:rPr lang="en-US" altLang="en-US" sz="1400">
                <a:sym typeface="+mn-ea"/>
              </a:rPr>
              <a:t>Didier Crestani</a:t>
            </a:r>
            <a:endParaRPr lang="en-US" altLang="en-US" sz="1400"/>
          </a:p>
          <a:p>
            <a:r>
              <a:rPr lang="en-US" altLang="en-US" sz="1400" b="1">
                <a:sym typeface="+mn-ea"/>
              </a:rPr>
              <a:t>Co-Directeur de thèse :</a:t>
            </a:r>
            <a:r>
              <a:rPr lang="en-US" altLang="en-US" sz="1400">
                <a:sym typeface="+mn-ea"/>
              </a:rPr>
              <a:t> Lionel Lapierre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151890"/>
            <a:ext cx="8296275" cy="3113405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Axes de performance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sz="2400" b="1" dirty="0" smtClean="0"/>
              <a:t>S</a:t>
            </a:r>
            <a:r>
              <a:rPr lang="en-US" altLang="en-US" sz="2400" dirty="0" smtClean="0"/>
              <a:t>écurité</a:t>
            </a:r>
            <a:endParaRPr lang="en-US" altLang="en-US" sz="2400" dirty="0" smtClean="0"/>
          </a:p>
          <a:p>
            <a:pPr lvl="1">
              <a:lnSpc>
                <a:spcPct val="130000"/>
              </a:lnSpc>
            </a:pPr>
            <a:r>
              <a:rPr lang="en-US" altLang="en-US" sz="2400" b="1" dirty="0" smtClean="0"/>
              <a:t>E</a:t>
            </a:r>
            <a:r>
              <a:rPr lang="en-US" altLang="en-US" sz="2400" dirty="0" smtClean="0"/>
              <a:t>nergie</a:t>
            </a:r>
            <a:endParaRPr lang="en-US" altLang="en-US" sz="2400" dirty="0" smtClean="0"/>
          </a:p>
          <a:p>
            <a:pPr lvl="1">
              <a:lnSpc>
                <a:spcPct val="130000"/>
              </a:lnSpc>
            </a:pPr>
            <a:r>
              <a:rPr lang="en-US" altLang="en-US" sz="2400" b="1" dirty="0" smtClean="0"/>
              <a:t>D</a:t>
            </a:r>
            <a:r>
              <a:rPr lang="en-US" altLang="en-US" sz="2400" dirty="0" smtClean="0"/>
              <a:t>urée</a:t>
            </a:r>
            <a:endParaRPr lang="en-US" altLang="en-US" sz="2400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Stabilité (</a:t>
            </a:r>
            <a:r>
              <a:rPr lang="en-US" altLang="en-US" dirty="0" smtClean="0"/>
              <a:t>S</a:t>
            </a:r>
            <a:r>
              <a:rPr lang="en-US" dirty="0" smtClean="0"/>
              <a:t>upposé</a:t>
            </a:r>
            <a:r>
              <a:rPr lang="en-US" altLang="en-US" dirty="0" smtClean="0"/>
              <a:t>e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Localisation (Qualitative)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PANORAMA SED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Espace réservé du contenu 2"/>
          <p:cNvSpPr>
            <a:spLocks noGrp="1"/>
          </p:cNvSpPr>
          <p:nvPr/>
        </p:nvSpPr>
        <p:spPr>
          <a:xfrm>
            <a:off x="423545" y="4071620"/>
            <a:ext cx="8296275" cy="257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50000"/>
              </a:lnSpc>
            </a:pPr>
            <a:r>
              <a:rPr lang="en-US" altLang="en-US" dirty="0" smtClean="0"/>
              <a:t>Gestion performance Localisation </a:t>
            </a:r>
            <a:r>
              <a:rPr lang="" altLang="en-US" dirty="0" smtClean="0"/>
              <a:t>(Hypothèses)</a:t>
            </a:r>
            <a:endParaRPr lang="en-US" altLang="en-US" dirty="0" smtClean="0"/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Energie     =</a:t>
            </a:r>
            <a:r>
              <a:rPr lang="" altLang="en-US" dirty="0" smtClean="0"/>
              <a:t>&gt; </a:t>
            </a:r>
            <a:r>
              <a:rPr lang="en-US" altLang="en-US" dirty="0" smtClean="0"/>
              <a:t>Performance de Localisation</a:t>
            </a:r>
            <a:r>
              <a:rPr lang="en-US" altLang="en-US" dirty="0" smtClean="0">
                <a:sym typeface="+mn-ea"/>
              </a:rPr>
              <a:t>  </a:t>
            </a:r>
            <a:endParaRPr lang="en-US" altLang="en-US" dirty="0" smtClean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ym typeface="+mn-ea"/>
              </a:rPr>
              <a:t>Limiter l'u</a:t>
            </a:r>
            <a:r>
              <a:rPr lang="" altLang="en-US" dirty="0" smtClean="0">
                <a:sym typeface="+mn-ea"/>
              </a:rPr>
              <a:t>t</a:t>
            </a:r>
            <a:r>
              <a:rPr lang="en-US" altLang="en-US" dirty="0" smtClean="0">
                <a:sym typeface="+mn-ea"/>
              </a:rPr>
              <a:t>ilisation de l'odométrie</a:t>
            </a:r>
            <a:endParaRPr lang="en-US" altLang="en-US" dirty="0" smtClean="0"/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L'information de localisation seule suffit (confiance)</a:t>
            </a:r>
            <a:endParaRPr lang="en-US" altLang="en-US" dirty="0" smtClean="0"/>
          </a:p>
        </p:txBody>
      </p:sp>
      <p:sp>
        <p:nvSpPr>
          <p:cNvPr id="8" name="Text Box 7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PANORAMA</a:t>
            </a:r>
            <a:endParaRPr lang="en-US" altLang="en-US"/>
          </a:p>
        </p:txBody>
      </p:sp>
      <p:pic>
        <p:nvPicPr>
          <p:cNvPr id="1024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95" y="1014095"/>
            <a:ext cx="43815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100" y="2503170"/>
            <a:ext cx="29654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550" y="3340100"/>
            <a:ext cx="1106170" cy="668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474720"/>
            <a:ext cx="1047750" cy="554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700" y="2360295"/>
            <a:ext cx="350520" cy="7397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Connecteur droit avec flèche 2"/>
          <p:cNvCxnSpPr/>
          <p:nvPr/>
        </p:nvCxnSpPr>
        <p:spPr>
          <a:xfrm flipV="1">
            <a:off x="6786245" y="1537970"/>
            <a:ext cx="0" cy="126047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786245" y="2807970"/>
            <a:ext cx="1587500" cy="9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6794500" y="2806700"/>
            <a:ext cx="935355" cy="8210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5890895" y="2797175"/>
            <a:ext cx="913130" cy="733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5592445" y="2804795"/>
            <a:ext cx="1200150" cy="12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7661275" y="1882775"/>
            <a:ext cx="1905" cy="906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7386320" y="2406650"/>
            <a:ext cx="1905" cy="906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6151245" y="2411095"/>
            <a:ext cx="3175" cy="906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5979795" y="1889125"/>
            <a:ext cx="1905" cy="906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973445" y="1890395"/>
            <a:ext cx="177800" cy="517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6157595" y="2403475"/>
            <a:ext cx="1228725" cy="11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7386320" y="1885950"/>
            <a:ext cx="269875" cy="528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5973445" y="1890395"/>
            <a:ext cx="16764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endCxn id="44" idx="2"/>
          </p:cNvCxnSpPr>
          <p:nvPr/>
        </p:nvCxnSpPr>
        <p:spPr>
          <a:xfrm flipV="1">
            <a:off x="6137275" y="3315335"/>
            <a:ext cx="12001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44" idx="5"/>
            <a:endCxn id="45" idx="0"/>
          </p:cNvCxnSpPr>
          <p:nvPr/>
        </p:nvCxnSpPr>
        <p:spPr>
          <a:xfrm flipV="1">
            <a:off x="7412355" y="2763520"/>
            <a:ext cx="254000" cy="582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5973445" y="2804795"/>
            <a:ext cx="1662430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42" idx="0"/>
            <a:endCxn id="43" idx="4"/>
          </p:cNvCxnSpPr>
          <p:nvPr/>
        </p:nvCxnSpPr>
        <p:spPr>
          <a:xfrm>
            <a:off x="5974715" y="2763520"/>
            <a:ext cx="177800" cy="60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740525" y="1864995"/>
            <a:ext cx="87630" cy="8763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930900" y="2763520"/>
            <a:ext cx="87630" cy="87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6108700" y="3277870"/>
            <a:ext cx="87630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337425" y="3271520"/>
            <a:ext cx="87630" cy="87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7623175" y="2763520"/>
            <a:ext cx="85725" cy="87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94585" y="4918075"/>
            <a:ext cx="227965" cy="32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48195" y="4918075"/>
            <a:ext cx="227965" cy="32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0670" y="3200400"/>
            <a:ext cx="5541645" cy="2577465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1078230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Gestion quantitative de la Localisation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Contribution PANORAMA : SLED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Espace réservé du contenu 2"/>
          <p:cNvSpPr>
            <a:spLocks noGrp="1"/>
          </p:cNvSpPr>
          <p:nvPr/>
        </p:nvSpPr>
        <p:spPr>
          <a:xfrm>
            <a:off x="457200" y="3200400"/>
            <a:ext cx="5340350" cy="25774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50000"/>
              </a:lnSpc>
            </a:pPr>
            <a:r>
              <a:rPr lang="en-US" altLang="en-US" dirty="0" smtClean="0"/>
              <a:t>Faire les bonnes actions aux bons endroits</a:t>
            </a:r>
            <a:endParaRPr lang="en-US" altLang="en-US" dirty="0" smtClean="0"/>
          </a:p>
          <a:p>
            <a:pPr lvl="0">
              <a:lnSpc>
                <a:spcPct val="150000"/>
              </a:lnSpc>
            </a:pPr>
            <a:r>
              <a:rPr lang="en-US" altLang="en-US" dirty="0" smtClean="0"/>
              <a:t>Utiliser les bonnes ressources aux bons endroits</a:t>
            </a:r>
            <a:endParaRPr lang="en-US" altLang="en-US" dirty="0" smtClean="0"/>
          </a:p>
        </p:txBody>
      </p:sp>
      <p:pic>
        <p:nvPicPr>
          <p:cNvPr id="3" name="Picture 2" descr="Rob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35" y="2515235"/>
            <a:ext cx="2134870" cy="3625215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5822315" y="1864995"/>
            <a:ext cx="1961515" cy="6502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altLang="en-US"/>
              <a:t>Où suis-je?</a:t>
            </a:r>
            <a:endParaRPr lang="en-US" altLang="en-US"/>
          </a:p>
        </p:txBody>
      </p:sp>
      <p:sp>
        <p:nvSpPr>
          <p:cNvPr id="9" name="Cloud 8"/>
          <p:cNvSpPr/>
          <p:nvPr/>
        </p:nvSpPr>
        <p:spPr>
          <a:xfrm>
            <a:off x="7672705" y="2228850"/>
            <a:ext cx="1417320" cy="9715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altLang="en-US"/>
              <a:t>Suis-je bien là?</a:t>
            </a:r>
            <a:endParaRPr lang="en-US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PANORAMA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1341755" y="0"/>
            <a:ext cx="718312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Etat de l'art : Positionnement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734945" y="6377940"/>
            <a:ext cx="367411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Problématique de localisation</a:t>
            </a:r>
            <a:endParaRPr lang="en-US" altLang="en-US"/>
          </a:p>
        </p:txBody>
      </p:sp>
      <p:graphicFrame>
        <p:nvGraphicFramePr>
          <p:cNvPr id="3" name="Table 2"/>
          <p:cNvGraphicFramePr/>
          <p:nvPr/>
        </p:nvGraphicFramePr>
        <p:xfrm>
          <a:off x="308610" y="1253490"/>
          <a:ext cx="8636000" cy="502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/>
                <a:gridCol w="4318000"/>
              </a:tblGrid>
              <a:tr h="713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800"/>
                        <a:t>Constats</a:t>
                      </a:r>
                      <a:endParaRPr lang="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800"/>
                        <a:t>Notre approche</a:t>
                      </a:r>
                      <a:endParaRPr lang="" altLang="en-US" sz="2800"/>
                    </a:p>
                  </a:txBody>
                  <a:tcPr anchor="ctr" anchorCtr="0"/>
                </a:tc>
              </a:tr>
              <a:tr h="1198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Conditions d'évaluation souvent Favorables</a:t>
                      </a:r>
                      <a:endParaRPr lang="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Considération des limites d'applications</a:t>
                      </a:r>
                      <a:endParaRPr lang="" altLang="en-US" sz="2400"/>
                    </a:p>
                  </a:txBody>
                  <a:tcPr anchor="ctr" anchorCtr="0"/>
                </a:tc>
              </a:tr>
              <a:tr h="713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Peu d'études de l'orientation</a:t>
                      </a:r>
                      <a:endParaRPr lang="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Etude de la pose X,Y,</a:t>
                      </a:r>
                      <a:r>
                        <a:rPr lang="" alt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</a:t>
                      </a:r>
                      <a:endParaRPr lang="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1198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Performance estimée à posteriori</a:t>
                      </a:r>
                      <a:endParaRPr lang="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Modèle prédictif garanti</a:t>
                      </a:r>
                      <a:endParaRPr lang="" altLang="en-US" sz="2400"/>
                    </a:p>
                    <a:p>
                      <a:pPr algn="ctr">
                        <a:buNone/>
                      </a:pPr>
                      <a:r>
                        <a:rPr lang="" altLang="en-US" sz="2400"/>
                        <a:t>(Intervalle)</a:t>
                      </a:r>
                      <a:endParaRPr lang="" altLang="en-US" sz="2400"/>
                    </a:p>
                  </a:txBody>
                  <a:tcPr anchor="ctr" anchorCtr="0"/>
                </a:tc>
              </a:tr>
              <a:tr h="1198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Absence de qualification de la Réalité Terrain</a:t>
                      </a:r>
                      <a:endParaRPr lang="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" altLang="en-US" sz="2400"/>
                        <a:t>Considération explicite de la Réalité Terrain</a:t>
                      </a:r>
                      <a:endParaRPr lang="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631690" y="1202055"/>
            <a:ext cx="4323080" cy="5124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8610" y="5082540"/>
            <a:ext cx="432308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1121410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Modèles d'incertitude 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: Méthodologie</a:t>
            </a:r>
            <a:endParaRPr lang="en-US" altLang="en-US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2" name="Picture 1" descr="Procedure_Modele_Erreu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" y="1188085"/>
            <a:ext cx="7894320" cy="49815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734945" y="6377940"/>
            <a:ext cx="367411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Problématique de localisation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Environnement 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Contexte applicatif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Carte_refer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05000"/>
            <a:ext cx="7569835" cy="4349115"/>
          </a:xfrm>
          <a:prstGeom prst="rect">
            <a:avLst/>
          </a:prstGeom>
        </p:spPr>
      </p:pic>
      <p:pic>
        <p:nvPicPr>
          <p:cNvPr id="30" name="Picture 29" descr="Rob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285" y="2551430"/>
            <a:ext cx="2180590" cy="3702685"/>
          </a:xfrm>
          <a:prstGeom prst="rect">
            <a:avLst/>
          </a:prstGeom>
        </p:spPr>
      </p:pic>
      <p:pic>
        <p:nvPicPr>
          <p:cNvPr id="31" name="Picture 30" descr="Carte_refer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1905000"/>
            <a:ext cx="3997325" cy="229679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407785" y="1536700"/>
            <a:ext cx="2076450" cy="1746250"/>
            <a:chOff x="10091" y="2420"/>
            <a:chExt cx="3270" cy="2750"/>
          </a:xfrm>
        </p:grpSpPr>
        <p:sp>
          <p:nvSpPr>
            <p:cNvPr id="32" name="Text Box 31"/>
            <p:cNvSpPr txBox="1"/>
            <p:nvPr/>
          </p:nvSpPr>
          <p:spPr>
            <a:xfrm>
              <a:off x="10091" y="2420"/>
              <a:ext cx="3270" cy="580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en-US"/>
                <a:t>Lasers : 1-2</a:t>
              </a:r>
              <a:endParaRPr lang="en-US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074" y="3888"/>
              <a:ext cx="716" cy="1282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cxnSp>
          <p:nvCxnSpPr>
            <p:cNvPr id="34" name="Straight Arrow Connector 33"/>
            <p:cNvCxnSpPr>
              <a:stCxn id="32" idx="2"/>
              <a:endCxn id="33" idx="0"/>
            </p:cNvCxnSpPr>
            <p:nvPr/>
          </p:nvCxnSpPr>
          <p:spPr>
            <a:xfrm flipH="1">
              <a:off x="11432" y="3000"/>
              <a:ext cx="294" cy="8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669790" y="2391410"/>
            <a:ext cx="3092450" cy="1111250"/>
            <a:chOff x="7354" y="3766"/>
            <a:chExt cx="4870" cy="1750"/>
          </a:xfrm>
        </p:grpSpPr>
        <p:sp>
          <p:nvSpPr>
            <p:cNvPr id="36" name="Text Box 35"/>
            <p:cNvSpPr txBox="1"/>
            <p:nvPr/>
          </p:nvSpPr>
          <p:spPr>
            <a:xfrm>
              <a:off x="7354" y="3766"/>
              <a:ext cx="2582" cy="580"/>
            </a:xfrm>
            <a:prstGeom prst="rect">
              <a:avLst/>
            </a:prstGeom>
            <a:noFill/>
            <a:ln w="28575" cmpd="sng">
              <a:solidFill>
                <a:schemeClr val="accent3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en-US"/>
                <a:t>Kinect</a:t>
              </a:r>
              <a:r>
                <a:rPr lang="" altLang="en-US"/>
                <a:t>2</a:t>
              </a:r>
              <a:r>
                <a:rPr lang="en-US" altLang="en-US"/>
                <a:t> </a:t>
              </a:r>
              <a:r>
                <a:rPr lang="" altLang="en-US"/>
                <a:t>(V</a:t>
              </a:r>
              <a:r>
                <a:rPr lang="en-US" altLang="en-US"/>
                <a:t>2</a:t>
              </a:r>
              <a:r>
                <a:rPr lang="" altLang="en-US"/>
                <a:t>)</a:t>
              </a:r>
              <a:endParaRPr lang="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591" y="5070"/>
              <a:ext cx="1633" cy="446"/>
            </a:xfrm>
            <a:prstGeom prst="ellipse">
              <a:avLst/>
            </a:prstGeom>
            <a:noFill/>
            <a:ln w="28575" cmpd="sng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cxnSp>
          <p:nvCxnSpPr>
            <p:cNvPr id="38" name="Straight Arrow Connector 37"/>
            <p:cNvCxnSpPr>
              <a:stCxn id="36" idx="2"/>
              <a:endCxn id="37" idx="1"/>
            </p:cNvCxnSpPr>
            <p:nvPr/>
          </p:nvCxnSpPr>
          <p:spPr>
            <a:xfrm>
              <a:off x="8645" y="4346"/>
              <a:ext cx="2185" cy="78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69790" y="3329940"/>
            <a:ext cx="2934335" cy="368300"/>
            <a:chOff x="7354" y="5244"/>
            <a:chExt cx="4621" cy="580"/>
          </a:xfrm>
        </p:grpSpPr>
        <p:sp>
          <p:nvSpPr>
            <p:cNvPr id="40" name="Text Box 39"/>
            <p:cNvSpPr txBox="1"/>
            <p:nvPr/>
          </p:nvSpPr>
          <p:spPr>
            <a:xfrm>
              <a:off x="7354" y="5244"/>
              <a:ext cx="2582" cy="58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en-US"/>
                <a:t>Kinect</a:t>
              </a:r>
              <a:r>
                <a:rPr lang="" altLang="en-US"/>
                <a:t>1</a:t>
              </a:r>
              <a:r>
                <a:rPr lang="en-US" altLang="en-US"/>
                <a:t> </a:t>
              </a:r>
              <a:r>
                <a:rPr lang="" altLang="en-US"/>
                <a:t>(V</a:t>
              </a:r>
              <a:r>
                <a:rPr lang="en-US" altLang="en-US"/>
                <a:t>1</a:t>
              </a:r>
              <a:r>
                <a:rPr lang="" altLang="en-US"/>
                <a:t>)</a:t>
              </a:r>
              <a:endParaRPr lang="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0307" y="5304"/>
              <a:ext cx="1668" cy="45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cxnSp>
          <p:nvCxnSpPr>
            <p:cNvPr id="42" name="Straight Arrow Connector 41"/>
            <p:cNvCxnSpPr>
              <a:stCxn id="40" idx="3"/>
              <a:endCxn id="41" idx="2"/>
            </p:cNvCxnSpPr>
            <p:nvPr/>
          </p:nvCxnSpPr>
          <p:spPr>
            <a:xfrm>
              <a:off x="9936" y="5534"/>
              <a:ext cx="3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9790" y="4218940"/>
            <a:ext cx="3411220" cy="1638300"/>
            <a:chOff x="7354" y="6644"/>
            <a:chExt cx="5372" cy="2580"/>
          </a:xfrm>
        </p:grpSpPr>
        <p:sp>
          <p:nvSpPr>
            <p:cNvPr id="44" name="Text Box 43"/>
            <p:cNvSpPr txBox="1"/>
            <p:nvPr/>
          </p:nvSpPr>
          <p:spPr>
            <a:xfrm>
              <a:off x="7354" y="6644"/>
              <a:ext cx="2341" cy="580"/>
            </a:xfrm>
            <a:prstGeom prst="rect">
              <a:avLst/>
            </a:prstGeom>
            <a:noFill/>
            <a:ln w="28575" cmpd="sng">
              <a:solidFill>
                <a:srgbClr val="FFC000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en-US"/>
                <a:t>Odomètres</a:t>
              </a:r>
              <a:endParaRPr lang="en-US" altLang="en-US"/>
            </a:p>
          </p:txBody>
        </p:sp>
        <p:sp>
          <p:nvSpPr>
            <p:cNvPr id="45" name="Oval 44"/>
            <p:cNvSpPr/>
            <p:nvPr/>
          </p:nvSpPr>
          <p:spPr>
            <a:xfrm rot="1200000">
              <a:off x="10684" y="8323"/>
              <a:ext cx="2042" cy="901"/>
            </a:xfrm>
            <a:prstGeom prst="ellipse">
              <a:avLst/>
            </a:prstGeom>
            <a:noFill/>
            <a:ln w="28575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cxnSp>
          <p:nvCxnSpPr>
            <p:cNvPr id="46" name="Straight Arrow Connector 45"/>
            <p:cNvCxnSpPr>
              <a:stCxn id="44" idx="3"/>
              <a:endCxn id="45" idx="2"/>
            </p:cNvCxnSpPr>
            <p:nvPr/>
          </p:nvCxnSpPr>
          <p:spPr>
            <a:xfrm>
              <a:off x="9695" y="6934"/>
              <a:ext cx="1050" cy="1491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47"/>
          <p:cNvSpPr txBox="1"/>
          <p:nvPr/>
        </p:nvSpPr>
        <p:spPr>
          <a:xfrm>
            <a:off x="1094740" y="4825365"/>
            <a:ext cx="38735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olidFill>
                  <a:schemeClr val="tx1"/>
                </a:solidFill>
              </a:rPr>
              <a:t>Méthodes de localisations</a:t>
            </a:r>
            <a:r>
              <a:rPr lang="en-US" altLang="en-US">
                <a:solidFill>
                  <a:srgbClr val="FFC000"/>
                </a:solidFill>
              </a:rPr>
              <a:t> </a:t>
            </a:r>
            <a:endParaRPr lang="en-US" altLang="en-US">
              <a:solidFill>
                <a:srgbClr val="FFC000"/>
              </a:solidFill>
            </a:endParaRPr>
          </a:p>
          <a:p>
            <a:r>
              <a:rPr lang="en-US" altLang="en-US">
                <a:solidFill>
                  <a:srgbClr val="FFC000"/>
                </a:solidFill>
              </a:rPr>
              <a:t>ODO</a:t>
            </a:r>
            <a:r>
              <a:rPr lang="en-US" altLang="en-US"/>
              <a:t>			</a:t>
            </a:r>
            <a:r>
              <a:rPr lang="en-US" altLang="en-US">
                <a:solidFill>
                  <a:srgbClr val="FF0000"/>
                </a:solidFill>
              </a:rPr>
              <a:t>KIN-ARUCO</a:t>
            </a:r>
            <a:endParaRPr lang="en-US" altLang="en-US"/>
          </a:p>
          <a:p>
            <a:r>
              <a:rPr lang="en-US" altLang="en-US">
                <a:solidFill>
                  <a:schemeClr val="accent3"/>
                </a:solidFill>
              </a:rPr>
              <a:t>KIN2-ARUCO</a:t>
            </a:r>
            <a:r>
              <a:rPr lang="en-US" altLang="en-US"/>
              <a:t>	</a:t>
            </a:r>
            <a:r>
              <a:rPr lang="en-US" altLang="en-US">
                <a:solidFill>
                  <a:schemeClr val="tx2"/>
                </a:solidFill>
              </a:rPr>
              <a:t>LZA</a:t>
            </a:r>
            <a:endParaRPr lang="en-US" altLang="en-US"/>
          </a:p>
          <a:p>
            <a:r>
              <a:rPr lang="en-US" altLang="en-US">
                <a:solidFill>
                  <a:schemeClr val="tx2"/>
                </a:solidFill>
              </a:rPr>
              <a:t>CCOMPAS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734945" y="6377940"/>
            <a:ext cx="367411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Problématique de localisation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hikawa_Odometr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" y="2341245"/>
            <a:ext cx="8218805" cy="3096260"/>
          </a:xfrm>
          <a:prstGeom prst="rect">
            <a:avLst/>
          </a:prstGeom>
        </p:spPr>
      </p:pic>
      <p:pic>
        <p:nvPicPr>
          <p:cNvPr id="10" name="Picture 9" descr="Ishikawa_Odometr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4120"/>
            <a:ext cx="5626100" cy="21196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Odométrie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Calibration_Borenste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00" y="2416810"/>
            <a:ext cx="3270250" cy="31686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871845" y="5666105"/>
            <a:ext cx="2778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Méthode UMBmark Borenstein</a:t>
            </a:r>
            <a:r>
              <a:rPr lang="" altLang="en-US" baseline="30000"/>
              <a:t>1</a:t>
            </a:r>
            <a:endParaRPr lang="" altLang="en-US" baseline="30000"/>
          </a:p>
        </p:txBody>
      </p:sp>
      <p:pic>
        <p:nvPicPr>
          <p:cNvPr id="9" name="Picture 8" descr="Procedure_Modele_Erreu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285" y="1151890"/>
            <a:ext cx="1528445" cy="9645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47915" y="112141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42835" y="135001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9" name="Rectangle 18"/>
          <p:cNvSpPr/>
          <p:nvPr/>
        </p:nvSpPr>
        <p:spPr>
          <a:xfrm>
            <a:off x="6990715" y="168021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20" name="Rectangle 19"/>
          <p:cNvSpPr/>
          <p:nvPr/>
        </p:nvSpPr>
        <p:spPr>
          <a:xfrm>
            <a:off x="5626735" y="2416175"/>
            <a:ext cx="3268980" cy="38957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21" name="Text Box 20"/>
          <p:cNvSpPr txBox="1"/>
          <p:nvPr/>
        </p:nvSpPr>
        <p:spPr>
          <a:xfrm>
            <a:off x="451485" y="4394835"/>
            <a:ext cx="4505960" cy="1476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en-US"/>
              <a:t> - Modèle de dérive odométrique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 </a:t>
            </a:r>
            <a:r>
              <a:rPr lang="" altLang="en-US"/>
              <a:t>- Ajout modèle d'erreur d'orientation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 - Paramètres estimés expérimentalement</a:t>
            </a:r>
            <a:endParaRPr lang="en-US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91440" y="6089650"/>
            <a:ext cx="553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 sz="1000"/>
              <a:t>[1] Borenstein,J and Feng,L. Measurement and correction of a systematic odometry errors in mobil robots. IEEE Transaction on Robotics and Automation, 12(6) : 869-882,1996.</a:t>
            </a:r>
            <a:endParaRPr lang="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8" grpId="0" bldLvl="0" animBg="1"/>
      <p:bldP spid="19" grpId="0" bldLvl="0" animBg="1"/>
      <p:bldP spid="18" grpId="1" animBg="1"/>
      <p:bldP spid="20" grpId="0" bldLvl="0" animBg="1"/>
      <p:bldP spid="20" grpId="1" bldLvl="0" animBg="1"/>
      <p:bldP spid="21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223520" y="1256030"/>
            <a:ext cx="8296275" cy="4998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Comparaison aux résultats expérimentaux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Odométrie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 descr="Validation_Odometr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25345"/>
            <a:ext cx="7783830" cy="4252595"/>
          </a:xfrm>
          <a:prstGeom prst="rect">
            <a:avLst/>
          </a:prstGeom>
        </p:spPr>
      </p:pic>
      <p:pic>
        <p:nvPicPr>
          <p:cNvPr id="15" name="Picture 14" descr="Procedure_Modele_Erreu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285" y="1125220"/>
            <a:ext cx="1528445" cy="964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19085" y="1901190"/>
            <a:ext cx="655955" cy="2222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Modèles d'incertitude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Kinect1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/>
        </p:nvSpPr>
        <p:spPr>
          <a:xfrm>
            <a:off x="457200" y="5740400"/>
            <a:ext cx="8296275" cy="613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endParaRPr lang="en-US" altLang="en-US" baseline="-25000" dirty="0" smtClean="0"/>
          </a:p>
        </p:txBody>
      </p:sp>
      <p:pic>
        <p:nvPicPr>
          <p:cNvPr id="9" name="Picture 8" descr="Expe_Kinect_Aru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2057400"/>
            <a:ext cx="7715250" cy="4196715"/>
          </a:xfrm>
          <a:prstGeom prst="rect">
            <a:avLst/>
          </a:prstGeom>
        </p:spPr>
      </p:pic>
      <p:pic>
        <p:nvPicPr>
          <p:cNvPr id="15" name="Picture 14" descr="Procedure_Modele_Erreu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445" y="1070610"/>
            <a:ext cx="1528445" cy="9645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54875" y="159893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8189595" y="159893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Distance de détection </a:t>
            </a:r>
            <a:r>
              <a:rPr lang="en-US" altLang="en-US" dirty="0" smtClean="0">
                <a:sym typeface="+mn-ea"/>
              </a:rPr>
              <a:t>(sur X</a:t>
            </a:r>
            <a:r>
              <a:rPr lang="en-US" altLang="en-US" baseline="-25000" dirty="0" smtClean="0">
                <a:sym typeface="+mn-ea"/>
              </a:rPr>
              <a:t>R</a:t>
            </a:r>
            <a:r>
              <a:rPr lang="en-US" altLang="en-US" dirty="0" smtClean="0">
                <a:sym typeface="+mn-ea"/>
              </a:rPr>
              <a:t>)</a:t>
            </a:r>
            <a:endParaRPr lang="en-US" altLang="en-US" baseline="-25000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Kinect1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Histogramme_Recal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55" y="1927225"/>
            <a:ext cx="6536055" cy="3494405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/>
        </p:nvSpPr>
        <p:spPr>
          <a:xfrm>
            <a:off x="457200" y="5740400"/>
            <a:ext cx="8296275" cy="613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Espace de détection : [2 3] m sur X</a:t>
            </a:r>
            <a:r>
              <a:rPr lang="en-US" altLang="en-US" baseline="-25000" dirty="0" smtClean="0"/>
              <a:t>R</a:t>
            </a:r>
            <a:endParaRPr lang="en-US" altLang="en-US" baseline="-25000" dirty="0" smtClean="0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6502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Fonctionnement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/>
        </p:nvSpPr>
        <p:spPr>
          <a:xfrm>
            <a:off x="550545" y="4330065"/>
            <a:ext cx="8296275" cy="1873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Limitations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Connaitre l'orientation du couloir courant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Pas de RT comparable : on observe donc son incertitude propre +/- 0.05 rad</a:t>
            </a:r>
            <a:endParaRPr lang="en-US" altLang="en-US" dirty="0" smtClean="0"/>
          </a:p>
        </p:txBody>
      </p:sp>
      <p:pic>
        <p:nvPicPr>
          <p:cNvPr id="8" name="Picture 7" descr="Figure_RANS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" y="1956435"/>
            <a:ext cx="2138045" cy="2373630"/>
          </a:xfrm>
          <a:prstGeom prst="rect">
            <a:avLst/>
          </a:prstGeom>
        </p:spPr>
      </p:pic>
      <p:pic>
        <p:nvPicPr>
          <p:cNvPr id="9" name="Picture 8" descr="Orientation_RANS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159000"/>
            <a:ext cx="5797550" cy="2102485"/>
          </a:xfrm>
          <a:prstGeom prst="rect">
            <a:avLst/>
          </a:prstGeom>
        </p:spPr>
      </p:pic>
      <p:pic>
        <p:nvPicPr>
          <p:cNvPr id="15" name="Picture 14" descr="Procedure_Modele_Erreu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45" y="1070610"/>
            <a:ext cx="1528445" cy="9645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89595" y="159893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199" y="1638301"/>
            <a:ext cx="8296275" cy="44170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fr-FR" dirty="0" smtClean="0"/>
              <a:t>C</a:t>
            </a:r>
            <a:r>
              <a:rPr lang="en-US" altLang="fr-FR" dirty="0" smtClean="0"/>
              <a:t>ontexte du travail</a:t>
            </a:r>
            <a:endParaRPr lang="en-US" altLang="fr-FR" dirty="0" smtClean="0"/>
          </a:p>
          <a:p>
            <a:pPr lvl="0">
              <a:lnSpc>
                <a:spcPct val="130000"/>
              </a:lnSpc>
            </a:pPr>
            <a:r>
              <a:rPr lang="en-US" altLang="fr-FR" dirty="0" smtClean="0"/>
              <a:t>PANORAMA</a:t>
            </a:r>
            <a:endParaRPr lang="en-US" altLang="fr-FR" dirty="0" smtClean="0"/>
          </a:p>
          <a:p>
            <a:pPr lvl="0">
              <a:lnSpc>
                <a:spcPct val="130000"/>
              </a:lnSpc>
            </a:pPr>
            <a:r>
              <a:rPr lang="en-US" altLang="fr-FR" dirty="0" smtClean="0"/>
              <a:t>Problématique de localisation</a:t>
            </a:r>
            <a:endParaRPr lang="en-US" altLang="fr-FR" dirty="0" smtClean="0"/>
          </a:p>
          <a:p>
            <a:pPr lvl="0">
              <a:lnSpc>
                <a:spcPct val="130000"/>
              </a:lnSpc>
            </a:pPr>
            <a:r>
              <a:rPr lang="en-US" altLang="fr-FR" dirty="0" smtClean="0"/>
              <a:t>Localisation : Modèles d'incertitude </a:t>
            </a:r>
            <a:endParaRPr lang="en-US" altLang="fr-FR" dirty="0" smtClean="0"/>
          </a:p>
          <a:p>
            <a:pPr lvl="0">
              <a:lnSpc>
                <a:spcPct val="130000"/>
              </a:lnSpc>
            </a:pPr>
            <a:r>
              <a:rPr lang="en-US" altLang="fr-FR" dirty="0" smtClean="0"/>
              <a:t>Gestion de l'initialisation : Viterbi</a:t>
            </a:r>
            <a:endParaRPr lang="en-US" altLang="fr-FR" dirty="0" smtClean="0"/>
          </a:p>
          <a:p>
            <a:pPr lvl="0">
              <a:lnSpc>
                <a:spcPct val="130000"/>
              </a:lnSpc>
            </a:pPr>
            <a:r>
              <a:rPr lang="en-US" altLang="fr-FR" dirty="0" smtClean="0"/>
              <a:t>Expérimentations</a:t>
            </a:r>
            <a:endParaRPr lang="en-US" altLang="fr-FR" dirty="0" smtClean="0"/>
          </a:p>
          <a:p>
            <a:pPr lvl="0">
              <a:lnSpc>
                <a:spcPct val="130000"/>
              </a:lnSpc>
            </a:pPr>
            <a:r>
              <a:rPr lang="en-US" altLang="fr-FR" dirty="0" smtClean="0"/>
              <a:t>Conclusion et perspectives</a:t>
            </a:r>
            <a:endParaRPr lang="en-US" altLang="fr-FR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Sommaire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Modèles d'incertitude expérimental</a:t>
            </a:r>
            <a:r>
              <a:rPr lang="" altLang="en-US" dirty="0" smtClean="0"/>
              <a:t>e</a:t>
            </a:r>
            <a:endParaRPr lang="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Kinect2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Erreurs_Ki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" y="2074545"/>
            <a:ext cx="8013065" cy="4339590"/>
          </a:xfrm>
          <a:prstGeom prst="rect">
            <a:avLst/>
          </a:prstGeom>
        </p:spPr>
      </p:pic>
      <p:pic>
        <p:nvPicPr>
          <p:cNvPr id="15" name="Picture 14" descr="Procedure_Modele_Erreu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445" y="1070610"/>
            <a:ext cx="1528445" cy="9645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54875" y="159893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8189595" y="159893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6134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Distance de détection (sur </a:t>
            </a:r>
            <a:r>
              <a:rPr lang="en-US" altLang="en-US" dirty="0" smtClean="0">
                <a:sym typeface="+mn-ea"/>
              </a:rPr>
              <a:t>X</a:t>
            </a:r>
            <a:r>
              <a:rPr lang="en-US" altLang="en-US" baseline="-25000" dirty="0" smtClean="0">
                <a:sym typeface="+mn-ea"/>
              </a:rPr>
              <a:t>R</a:t>
            </a:r>
            <a:r>
              <a:rPr lang="en-US" altLang="en-US" dirty="0" smtClean="0">
                <a:sym typeface="+mn-ea"/>
              </a:rPr>
              <a:t>)</a:t>
            </a:r>
            <a:endParaRPr lang="en-US" altLang="en-US" baseline="-25000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Kinect2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Kinect_V2_Detec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20" y="1868805"/>
            <a:ext cx="6944360" cy="377317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/>
        </p:nvSpPr>
        <p:spPr>
          <a:xfrm>
            <a:off x="457200" y="5740400"/>
            <a:ext cx="8296275" cy="613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Espace de détection : [0 0.5] m sur X</a:t>
            </a:r>
            <a:r>
              <a:rPr lang="en-US" altLang="en-US" baseline="-25000" dirty="0" smtClean="0"/>
              <a:t>R</a:t>
            </a:r>
            <a:endParaRPr lang="en-US" altLang="en-US" baseline="-25000" dirty="0" smtClean="0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3815" y="1265555"/>
            <a:ext cx="5206365" cy="4198620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" altLang="en-US" dirty="0" smtClean="0"/>
              <a:t>Développée par EXPLORE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Localisation globale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Basée sur les apparences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Occupation de l'espace de détection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Télémétrie 360°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Intervalle de mesure constant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Apprentissage long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LZA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EP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80" y="1854200"/>
            <a:ext cx="3327400" cy="314960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4953000"/>
            <a:ext cx="5184140" cy="13011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dirty="0" smtClean="0"/>
              <a:t>Estimation au centre de case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Estimation discrète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LZA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Environnement_LZ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51890"/>
            <a:ext cx="3321050" cy="3361055"/>
          </a:xfrm>
          <a:prstGeom prst="rect">
            <a:avLst/>
          </a:prstGeom>
        </p:spPr>
      </p:pic>
      <p:pic>
        <p:nvPicPr>
          <p:cNvPr id="3" name="Picture 2" descr="Correl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015" y="1151890"/>
            <a:ext cx="4442460" cy="2390140"/>
          </a:xfrm>
          <a:prstGeom prst="rect">
            <a:avLst/>
          </a:prstGeom>
        </p:spPr>
      </p:pic>
      <p:pic>
        <p:nvPicPr>
          <p:cNvPr id="8" name="Picture 7" descr="Erreur_Intuitive_LZ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425" y="3954145"/>
            <a:ext cx="2710815" cy="216281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81915" y="1133475"/>
            <a:ext cx="8442960" cy="29279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100 positions simulées par case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Pas de bruit capteur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LZA : Performances brutes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12900" y="2338070"/>
            <a:ext cx="6640830" cy="4062730"/>
            <a:chOff x="2540" y="4186"/>
            <a:chExt cx="10458" cy="6398"/>
          </a:xfrm>
        </p:grpSpPr>
        <p:pic>
          <p:nvPicPr>
            <p:cNvPr id="15" name="Picture 14" descr="RAMI_LZA_Brute_globa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0" y="4186"/>
              <a:ext cx="10458" cy="5818"/>
            </a:xfrm>
            <a:prstGeom prst="rect">
              <a:avLst/>
            </a:prstGeom>
          </p:spPr>
        </p:pic>
        <p:sp>
          <p:nvSpPr>
            <p:cNvPr id="16" name="Text Box 15"/>
            <p:cNvSpPr txBox="1"/>
            <p:nvPr/>
          </p:nvSpPr>
          <p:spPr>
            <a:xfrm>
              <a:off x="4879" y="10004"/>
              <a:ext cx="57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en-US"/>
                <a:t>Performance Statique Globale</a:t>
              </a:r>
              <a:endParaRPr lang="en-US" altLang="en-US"/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2576195" y="6029325"/>
            <a:ext cx="4714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Performance Statique Fenêtre locale 4x4m</a:t>
            </a:r>
            <a:endParaRPr lang="en-US" altLang="en-US"/>
          </a:p>
        </p:txBody>
      </p:sp>
      <p:pic>
        <p:nvPicPr>
          <p:cNvPr id="19" name="Picture 18" descr="RAMI_LZA_Brute_loca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" y="2305685"/>
            <a:ext cx="6775450" cy="3759200"/>
          </a:xfrm>
          <a:prstGeom prst="rect">
            <a:avLst/>
          </a:prstGeom>
        </p:spPr>
      </p:pic>
      <p:pic>
        <p:nvPicPr>
          <p:cNvPr id="21" name="Picture 20" descr="Procedure_Modele_Erreu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45" y="1070610"/>
            <a:ext cx="1528445" cy="9645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32395" y="1609090"/>
            <a:ext cx="582295" cy="1917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Multiplication des activités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LZA ~ inutilisable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Résultats valides et invalides non distinguables</a:t>
            </a:r>
            <a:endParaRPr lang="en-US" altLang="en-US" dirty="0" smtClean="0"/>
          </a:p>
          <a:p>
            <a:pPr marL="0" lvl="0" indent="0">
              <a:lnSpc>
                <a:spcPct val="130000"/>
              </a:lnSpc>
              <a:buNone/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La mission n'est pas réalisable telle quelle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PANORAMA avec ces modèles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834390" y="2348230"/>
            <a:ext cx="69380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503805" y="2115820"/>
            <a:ext cx="0" cy="44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48710" y="2115820"/>
            <a:ext cx="0" cy="446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03395" y="2115820"/>
            <a:ext cx="0" cy="446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05220" y="2115820"/>
            <a:ext cx="0" cy="44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7260" y="2115820"/>
            <a:ext cx="0" cy="446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71945" y="2115820"/>
            <a:ext cx="0" cy="446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120140" y="1838960"/>
            <a:ext cx="624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A</a:t>
            </a:r>
            <a:r>
              <a:rPr lang="en-US" altLang="en-US" baseline="-25000"/>
              <a:t>i</a:t>
            </a:r>
            <a:endParaRPr lang="en-US" altLang="en-US" baseline="-25000"/>
          </a:p>
        </p:txBody>
      </p:sp>
      <p:sp>
        <p:nvSpPr>
          <p:cNvPr id="16" name="Text Box 15"/>
          <p:cNvSpPr txBox="1"/>
          <p:nvPr/>
        </p:nvSpPr>
        <p:spPr>
          <a:xfrm>
            <a:off x="4096385" y="1838960"/>
            <a:ext cx="624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A</a:t>
            </a:r>
            <a:r>
              <a:rPr lang="en-US" altLang="en-US" baseline="-25000"/>
              <a:t>i+1</a:t>
            </a:r>
            <a:endParaRPr lang="en-US" altLang="en-US" baseline="-25000"/>
          </a:p>
        </p:txBody>
      </p:sp>
      <p:sp>
        <p:nvSpPr>
          <p:cNvPr id="17" name="Text Box 16"/>
          <p:cNvSpPr txBox="1"/>
          <p:nvPr/>
        </p:nvSpPr>
        <p:spPr>
          <a:xfrm>
            <a:off x="6671945" y="1838960"/>
            <a:ext cx="624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A</a:t>
            </a:r>
            <a:r>
              <a:rPr lang="en-US" altLang="en-US" baseline="-25000"/>
              <a:t>i+1</a:t>
            </a:r>
            <a:endParaRPr lang="en-US" altLang="en-US" baseline="-2500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6930" y="2857500"/>
            <a:ext cx="69380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06345" y="2625090"/>
            <a:ext cx="0" cy="44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1250" y="2625090"/>
            <a:ext cx="0" cy="4464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05935" y="2625090"/>
            <a:ext cx="0" cy="4464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07760" y="2625090"/>
            <a:ext cx="0" cy="44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9800" y="2625090"/>
            <a:ext cx="0" cy="4464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74485" y="2625090"/>
            <a:ext cx="0" cy="4464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651250" y="2278380"/>
            <a:ext cx="652145" cy="14097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22340" y="2278380"/>
            <a:ext cx="652145" cy="14097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4096385" y="3173730"/>
            <a:ext cx="2258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Détection QRCode</a:t>
            </a:r>
            <a:endParaRPr lang="en-US" altLang="en-US"/>
          </a:p>
        </p:txBody>
      </p:sp>
      <p:cxnSp>
        <p:nvCxnSpPr>
          <p:cNvPr id="29" name="Straight Arrow Connector 28"/>
          <p:cNvCxnSpPr>
            <a:stCxn id="28" idx="0"/>
            <a:endCxn id="26" idx="2"/>
          </p:cNvCxnSpPr>
          <p:nvPr/>
        </p:nvCxnSpPr>
        <p:spPr>
          <a:xfrm flipH="1" flipV="1">
            <a:off x="3977640" y="2419350"/>
            <a:ext cx="1247775" cy="75438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0"/>
            <a:endCxn id="27" idx="2"/>
          </p:cNvCxnSpPr>
          <p:nvPr/>
        </p:nvCxnSpPr>
        <p:spPr>
          <a:xfrm flipV="1">
            <a:off x="5225415" y="2419350"/>
            <a:ext cx="1123315" cy="75438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Problème commun</a:t>
            </a:r>
            <a:br>
              <a:rPr lang="en-US" altLang="en-US" dirty="0" smtClean="0"/>
            </a:br>
            <a:r>
              <a:rPr lang="en-US" altLang="en-US" dirty="0" smtClean="0"/>
              <a:t>Pas de garantie d'estimation à chaque instant (sauf l'odométrie) 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Solution proposée</a:t>
            </a:r>
            <a:br>
              <a:rPr lang="en-US" altLang="en-US" dirty="0" smtClean="0"/>
            </a:br>
            <a:r>
              <a:rPr lang="en-US" altLang="en-US" dirty="0" smtClean="0"/>
              <a:t>Association de méthodes avec l'odométrie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PANORAMA avec ces modèles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Simu_Kino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" y="4611370"/>
            <a:ext cx="7960360" cy="144526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Nouveau problème : Estimation à T</a:t>
            </a:r>
            <a:r>
              <a:rPr lang="en-US" altLang="en-US" baseline="-25000" dirty="0" smtClean="0"/>
              <a:t>init</a:t>
            </a:r>
            <a:r>
              <a:rPr lang="en-US" altLang="en-US" dirty="0" smtClean="0"/>
              <a:t> ?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Association de méthodes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Scenario_Localis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" y="2100580"/>
            <a:ext cx="8025765" cy="380936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Initialisation capteur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sz="2400" dirty="0" smtClean="0"/>
              <a:t> Allumage</a:t>
            </a:r>
            <a:endParaRPr lang="en-US" altLang="en-US" sz="2400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 Initialisation de communication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Initialisation méthodes de localisation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Condition d'acquisition d'une estimation in</a:t>
            </a:r>
            <a:r>
              <a:rPr lang="" altLang="en-US" dirty="0" smtClean="0"/>
              <a:t>i</a:t>
            </a:r>
            <a:r>
              <a:rPr lang="en-US" altLang="en-US" dirty="0" smtClean="0"/>
              <a:t>tiale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Kinect 1/2</a:t>
            </a:r>
            <a:endParaRPr lang="en-US" altLang="en-US" dirty="0" smtClean="0"/>
          </a:p>
          <a:p>
            <a:pPr lvl="2">
              <a:lnSpc>
                <a:spcPct val="130000"/>
              </a:lnSpc>
            </a:pPr>
            <a:r>
              <a:rPr lang="en-US" altLang="en-US" sz="2000" dirty="0" smtClean="0"/>
              <a:t>Détection d'un amer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LZA</a:t>
            </a:r>
            <a:endParaRPr lang="en-US" altLang="en-US" dirty="0" smtClean="0"/>
          </a:p>
          <a:p>
            <a:pPr lvl="2">
              <a:lnSpc>
                <a:spcPct val="130000"/>
              </a:lnSpc>
            </a:pPr>
            <a:r>
              <a:rPr lang="en-US" altLang="en-US" dirty="0" smtClean="0"/>
              <a:t>Obtention d'une estimation valide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Problème d'initialisation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Localisation : Modèles d'incertitude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4203065"/>
            <a:ext cx="8296275" cy="2051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Création de nouvelles activités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Corrélation inter-activités : </a:t>
            </a:r>
            <a:r>
              <a:rPr lang="en-US" altLang="en-US" u="sng" dirty="0" smtClean="0">
                <a:solidFill>
                  <a:schemeClr val="tx1"/>
                </a:solidFill>
              </a:rPr>
              <a:t>Contrairement à SED</a:t>
            </a:r>
            <a:endParaRPr lang="en-US" altLang="en-US" u="sng" dirty="0" smtClean="0">
              <a:solidFill>
                <a:schemeClr val="tx1"/>
              </a:solidFill>
            </a:endParaRPr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Conséquence de l'initialisation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Contraintes_prepar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5" y="1983740"/>
            <a:ext cx="6770370" cy="21240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Gestion de l'inititialisation : Viterbi</a:t>
            </a:r>
            <a:endParaRPr lang="en-US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2395220" y="1151890"/>
            <a:ext cx="4352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en-US" sz="2800">
                <a:solidFill>
                  <a:srgbClr val="FF0000"/>
                </a:solidFill>
              </a:rPr>
              <a:t>Changement d'hypothèse</a:t>
            </a:r>
            <a:endParaRPr lang="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Autonomie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Autonom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" y="1010920"/>
            <a:ext cx="8170545" cy="52819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fr-FR" dirty="0" smtClean="0">
                <a:sym typeface="+mn-ea"/>
              </a:rPr>
              <a:t>C</a:t>
            </a:r>
            <a:r>
              <a:rPr lang="en-US" altLang="fr-FR" dirty="0" smtClean="0">
                <a:sym typeface="+mn-ea"/>
              </a:rPr>
              <a:t>ontexte du travail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23545" y="1313815"/>
            <a:ext cx="8296275" cy="2051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Description de la mission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Conséquence de l'initialisation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Treillis_S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2169795"/>
            <a:ext cx="7569200" cy="3873500"/>
          </a:xfrm>
          <a:prstGeom prst="rect">
            <a:avLst/>
          </a:prstGeom>
        </p:spPr>
      </p:pic>
      <p:pic>
        <p:nvPicPr>
          <p:cNvPr id="9" name="Picture 8" descr="Treillis_S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2106295"/>
            <a:ext cx="7480300" cy="393700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Gestion de l'inititialisation : Viterbi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474710" cy="49980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60000"/>
              </a:lnSpc>
            </a:pPr>
            <a:r>
              <a:rPr lang="en-US" altLang="en-US" sz="3200" dirty="0" smtClean="0"/>
              <a:t>Programmation dynamique</a:t>
            </a:r>
            <a:endParaRPr lang="en-US" altLang="en-US" sz="3200" dirty="0" smtClean="0"/>
          </a:p>
          <a:p>
            <a:pPr lvl="1">
              <a:lnSpc>
                <a:spcPct val="160000"/>
              </a:lnSpc>
            </a:pPr>
            <a:r>
              <a:rPr lang="en-US" altLang="en-US" sz="2740" dirty="0" smtClean="0"/>
              <a:t>Problème isomorphe à notre description de mission</a:t>
            </a:r>
            <a:endParaRPr lang="en-US" altLang="en-US" sz="2740" dirty="0" smtClean="0"/>
          </a:p>
          <a:p>
            <a:pPr lvl="0">
              <a:lnSpc>
                <a:spcPct val="160000"/>
              </a:lnSpc>
            </a:pPr>
            <a:r>
              <a:rPr lang="en-US" altLang="en-US" sz="3200" dirty="0" smtClean="0"/>
              <a:t>Temps de calcul linéaire</a:t>
            </a:r>
            <a:endParaRPr lang="en-US" altLang="en-US" sz="3200" dirty="0" smtClean="0"/>
          </a:p>
          <a:p>
            <a:pPr lvl="1">
              <a:lnSpc>
                <a:spcPct val="160000"/>
              </a:lnSpc>
            </a:pPr>
            <a:r>
              <a:rPr lang="en-US" altLang="en-US" sz="2800" dirty="0" smtClean="0"/>
              <a:t>Avantage pour de grands espaces d'états</a:t>
            </a:r>
            <a:endParaRPr lang="en-US" altLang="en-US" sz="2800" dirty="0" smtClean="0"/>
          </a:p>
          <a:p>
            <a:pPr lvl="0">
              <a:lnSpc>
                <a:spcPct val="160000"/>
              </a:lnSpc>
            </a:pPr>
            <a:r>
              <a:rPr lang="en-US" altLang="en-US" sz="3200" dirty="0" smtClean="0"/>
              <a:t>Extremum global sur un critère</a:t>
            </a:r>
            <a:endParaRPr lang="en-US" altLang="en-US" sz="3200" dirty="0" smtClean="0"/>
          </a:p>
          <a:p>
            <a:pPr lvl="1">
              <a:lnSpc>
                <a:spcPct val="160000"/>
              </a:lnSpc>
            </a:pPr>
            <a:r>
              <a:rPr lang="en-US" altLang="en-US" sz="2800" dirty="0" smtClean="0"/>
              <a:t> Choix : Energie</a:t>
            </a:r>
            <a:endParaRPr lang="en-US" altLang="en-US" sz="2800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VITERBI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Gestion de l'inititialisation : Viterbi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721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Objectifs </a:t>
            </a:r>
            <a:endParaRPr lang="en-US" altLang="en-US" dirty="0" smtClean="0"/>
          </a:p>
          <a:p>
            <a:pPr marL="0" lvl="0" indent="0">
              <a:lnSpc>
                <a:spcPct val="130000"/>
              </a:lnSpc>
              <a:buNone/>
            </a:pP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Description de la Mission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Table_Description_Objectif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92630"/>
            <a:ext cx="8272145" cy="29552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/>
        </p:nvSpPr>
        <p:spPr>
          <a:xfrm>
            <a:off x="356870" y="5053330"/>
            <a:ext cx="8296275" cy="13639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Energie à disposition : 3Wh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Temps </a:t>
            </a:r>
            <a:r>
              <a:rPr lang="en-US" altLang="en-US" dirty="0" smtClean="0">
                <a:sym typeface="+mn-ea"/>
              </a:rPr>
              <a:t>à disposition </a:t>
            </a:r>
            <a:r>
              <a:rPr lang="en-US" altLang="en-US" dirty="0" smtClean="0"/>
              <a:t>: 300s</a:t>
            </a:r>
            <a:endParaRPr lang="en-US" altLang="en-US" dirty="0" smtClean="0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Description de la mission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 descr="Environement_v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812290"/>
            <a:ext cx="8877935" cy="4499610"/>
          </a:xfrm>
          <a:prstGeom prst="rect">
            <a:avLst/>
          </a:prstGeom>
        </p:spPr>
      </p:pic>
      <p:pic>
        <p:nvPicPr>
          <p:cNvPr id="8" name="Picture 7" descr="Table_Perf_Lo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505" y="2515235"/>
            <a:ext cx="6552565" cy="161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33185" y="4776470"/>
            <a:ext cx="2091055" cy="1036320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3" name="Trapezoid 12"/>
          <p:cNvSpPr/>
          <p:nvPr/>
        </p:nvSpPr>
        <p:spPr>
          <a:xfrm rot="16200000">
            <a:off x="3531235" y="2954655"/>
            <a:ext cx="1035685" cy="4768215"/>
          </a:xfrm>
          <a:prstGeom prst="trapezoid">
            <a:avLst>
              <a:gd name="adj" fmla="val 38871"/>
            </a:avLst>
          </a:prstGeom>
          <a:solidFill>
            <a:schemeClr val="accent5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1755" y="5223510"/>
            <a:ext cx="323215" cy="258445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1163955" y="3231515"/>
            <a:ext cx="678815" cy="1991995"/>
          </a:xfrm>
          <a:prstGeom prst="trapezoid">
            <a:avLst>
              <a:gd name="adj" fmla="val 21328"/>
            </a:avLst>
          </a:prstGeom>
          <a:solidFill>
            <a:schemeClr val="accent6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4265" y="2514600"/>
            <a:ext cx="908685" cy="716915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4017010" y="5224145"/>
            <a:ext cx="230505" cy="257175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8" name="Rectangle 17"/>
          <p:cNvSpPr/>
          <p:nvPr/>
        </p:nvSpPr>
        <p:spPr>
          <a:xfrm>
            <a:off x="1664970" y="2744470"/>
            <a:ext cx="230505" cy="257175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 altLang="en-US"/>
          </a:p>
        </p:txBody>
      </p:sp>
      <p:sp>
        <p:nvSpPr>
          <p:cNvPr id="19" name="Text Box 18"/>
          <p:cNvSpPr txBox="1"/>
          <p:nvPr/>
        </p:nvSpPr>
        <p:spPr>
          <a:xfrm>
            <a:off x="7103745" y="5154295"/>
            <a:ext cx="749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L1</a:t>
            </a:r>
            <a:endParaRPr lang="en-US" altLang="en-US"/>
          </a:p>
        </p:txBody>
      </p:sp>
      <p:sp>
        <p:nvSpPr>
          <p:cNvPr id="20" name="Text Box 19"/>
          <p:cNvSpPr txBox="1"/>
          <p:nvPr/>
        </p:nvSpPr>
        <p:spPr>
          <a:xfrm>
            <a:off x="5300980" y="5154930"/>
            <a:ext cx="749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L2</a:t>
            </a:r>
            <a:endParaRPr lang="en-US" altLang="en-US"/>
          </a:p>
        </p:txBody>
      </p:sp>
      <p:sp>
        <p:nvSpPr>
          <p:cNvPr id="21" name="Text Box 20"/>
          <p:cNvSpPr txBox="1"/>
          <p:nvPr/>
        </p:nvSpPr>
        <p:spPr>
          <a:xfrm>
            <a:off x="1163955" y="4043680"/>
            <a:ext cx="749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L5</a:t>
            </a:r>
            <a:endParaRPr lang="en-US" altLang="en-US"/>
          </a:p>
        </p:txBody>
      </p:sp>
      <p:sp>
        <p:nvSpPr>
          <p:cNvPr id="22" name="Text Box 21"/>
          <p:cNvSpPr txBox="1"/>
          <p:nvPr/>
        </p:nvSpPr>
        <p:spPr>
          <a:xfrm>
            <a:off x="1128395" y="5168265"/>
            <a:ext cx="749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L4</a:t>
            </a:r>
            <a:endParaRPr lang="en-US" altLang="en-US"/>
          </a:p>
        </p:txBody>
      </p:sp>
      <p:sp>
        <p:nvSpPr>
          <p:cNvPr id="23" name="Text Box 22"/>
          <p:cNvSpPr txBox="1"/>
          <p:nvPr/>
        </p:nvSpPr>
        <p:spPr>
          <a:xfrm>
            <a:off x="1092835" y="2744470"/>
            <a:ext cx="749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L6</a:t>
            </a:r>
            <a:endParaRPr lang="en-US" altLang="en-US"/>
          </a:p>
        </p:txBody>
      </p:sp>
      <p:sp>
        <p:nvSpPr>
          <p:cNvPr id="24" name="Text Box 23"/>
          <p:cNvSpPr txBox="1"/>
          <p:nvPr/>
        </p:nvSpPr>
        <p:spPr>
          <a:xfrm>
            <a:off x="2684145" y="4197350"/>
            <a:ext cx="749935" cy="368300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en-US"/>
              <a:t>L3</a:t>
            </a:r>
            <a:endParaRPr lang="en-US" altLang="en-US"/>
          </a:p>
        </p:txBody>
      </p:sp>
      <p:cxnSp>
        <p:nvCxnSpPr>
          <p:cNvPr id="25" name="Straight Arrow Connector 24"/>
          <p:cNvCxnSpPr>
            <a:stCxn id="24" idx="1"/>
            <a:endCxn id="18" idx="3"/>
          </p:cNvCxnSpPr>
          <p:nvPr/>
        </p:nvCxnSpPr>
        <p:spPr>
          <a:xfrm flipH="1" flipV="1">
            <a:off x="1895475" y="2882265"/>
            <a:ext cx="788670" cy="15081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  <a:endCxn id="17" idx="0"/>
          </p:cNvCxnSpPr>
          <p:nvPr/>
        </p:nvCxnSpPr>
        <p:spPr>
          <a:xfrm>
            <a:off x="3434080" y="4390390"/>
            <a:ext cx="698500" cy="84264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042670"/>
            <a:ext cx="8474710" cy="708025"/>
          </a:xfrm>
          <a:prstGeom prst="rect">
            <a:avLst/>
          </a:prstGeom>
        </p:spPr>
        <p:txBody>
          <a:bodyPr>
            <a:normAutofit fontScale="7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60000"/>
              </a:lnSpc>
            </a:pPr>
            <a:r>
              <a:rPr lang="en-US" altLang="en-US" sz="3200" dirty="0" smtClean="0"/>
              <a:t>Contraintes d'incertitudes de Localisation</a:t>
            </a:r>
            <a:endParaRPr lang="en-US" altLang="en-US" sz="2800" dirty="0" smtClean="0"/>
          </a:p>
        </p:txBody>
      </p:sp>
      <p:sp>
        <p:nvSpPr>
          <p:cNvPr id="11" name="Text Box 10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Scénario obtenu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319405" y="131445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Caractéristiques</a:t>
            </a:r>
            <a:endParaRPr lang="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3001645" y="131445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en-US"/>
              <a:t>SED</a:t>
            </a:r>
            <a:endParaRPr lang="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5842000" y="131445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S</a:t>
            </a:r>
            <a:r>
              <a:rPr lang="" altLang="en-US"/>
              <a:t>L</a:t>
            </a:r>
            <a:r>
              <a:rPr lang="en-US" altLang="en-US"/>
              <a:t>ED</a:t>
            </a:r>
            <a:endParaRPr lang="en-US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319405" y="1895475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Nombre d'activités</a:t>
            </a:r>
            <a:endParaRPr lang="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319405" y="250317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Espace des solutions</a:t>
            </a:r>
            <a:endParaRPr lang="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319405" y="3098165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Marge de temps (s)</a:t>
            </a:r>
            <a:endParaRPr lang="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319405" y="367411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Marge d</a:t>
            </a:r>
            <a:r>
              <a:rPr lang="" altLang="en-US"/>
              <a:t>'énergie (Wh)</a:t>
            </a:r>
            <a:endParaRPr lang="" altLang="en-US"/>
          </a:p>
        </p:txBody>
      </p:sp>
      <p:sp>
        <p:nvSpPr>
          <p:cNvPr id="23" name="Text Box 22"/>
          <p:cNvSpPr txBox="1"/>
          <p:nvPr/>
        </p:nvSpPr>
        <p:spPr>
          <a:xfrm>
            <a:off x="3001645" y="1895475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en-US"/>
              <a:t>37</a:t>
            </a:r>
            <a:endParaRPr lang="" altLang="en-US"/>
          </a:p>
        </p:txBody>
      </p:sp>
      <p:sp>
        <p:nvSpPr>
          <p:cNvPr id="24" name="Text Box 23"/>
          <p:cNvSpPr txBox="1"/>
          <p:nvPr/>
        </p:nvSpPr>
        <p:spPr>
          <a:xfrm>
            <a:off x="5842635" y="1895475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en-US"/>
              <a:t>45</a:t>
            </a:r>
            <a:endParaRPr lang="" altLang="en-US"/>
          </a:p>
        </p:txBody>
      </p:sp>
      <p:sp>
        <p:nvSpPr>
          <p:cNvPr id="25" name="Text Box 24"/>
          <p:cNvSpPr txBox="1"/>
          <p:nvPr/>
        </p:nvSpPr>
        <p:spPr>
          <a:xfrm>
            <a:off x="3001645" y="250317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ctr"/>
            <a:r>
              <a:rPr lang="en-US" altLang="en-US" dirty="0" smtClean="0">
                <a:sym typeface="+mn-ea"/>
              </a:rPr>
              <a:t>2.43 10</a:t>
            </a:r>
            <a:r>
              <a:rPr lang="en-US" altLang="en-US" baseline="30000" dirty="0" smtClean="0">
                <a:sym typeface="+mn-ea"/>
              </a:rPr>
              <a:t>42</a:t>
            </a:r>
            <a:endParaRPr lang="en-US" altLang="en-US"/>
          </a:p>
        </p:txBody>
      </p:sp>
      <p:sp>
        <p:nvSpPr>
          <p:cNvPr id="26" name="Text Box 25"/>
          <p:cNvSpPr txBox="1"/>
          <p:nvPr/>
        </p:nvSpPr>
        <p:spPr>
          <a:xfrm>
            <a:off x="5842635" y="250317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ctr"/>
            <a:r>
              <a:rPr lang="en-US" altLang="en-US" dirty="0" smtClean="0">
                <a:sym typeface="+mn-ea"/>
              </a:rPr>
              <a:t>2.46 10</a:t>
            </a:r>
            <a:r>
              <a:rPr lang="en-US" altLang="en-US" baseline="30000" dirty="0" smtClean="0">
                <a:sym typeface="+mn-ea"/>
              </a:rPr>
              <a:t>51</a:t>
            </a:r>
            <a:endParaRPr lang="en-US" altLang="en-US"/>
          </a:p>
        </p:txBody>
      </p:sp>
      <p:sp>
        <p:nvSpPr>
          <p:cNvPr id="27" name="Text Box 26"/>
          <p:cNvSpPr txBox="1"/>
          <p:nvPr/>
        </p:nvSpPr>
        <p:spPr>
          <a:xfrm>
            <a:off x="3001645" y="3098165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ctr"/>
            <a:r>
              <a:rPr lang="" altLang="en-US" dirty="0" smtClean="0">
                <a:sym typeface="+mn-ea"/>
              </a:rPr>
              <a:t>67.22</a:t>
            </a:r>
            <a:endParaRPr lang="" altLang="en-US"/>
          </a:p>
        </p:txBody>
      </p:sp>
      <p:sp>
        <p:nvSpPr>
          <p:cNvPr id="28" name="Text Box 27"/>
          <p:cNvSpPr txBox="1"/>
          <p:nvPr/>
        </p:nvSpPr>
        <p:spPr>
          <a:xfrm>
            <a:off x="3001645" y="367411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ctr"/>
            <a:r>
              <a:rPr lang="" altLang="en-US"/>
              <a:t>0.023</a:t>
            </a:r>
            <a:endParaRPr lang="" altLang="en-US"/>
          </a:p>
        </p:txBody>
      </p:sp>
      <p:sp>
        <p:nvSpPr>
          <p:cNvPr id="29" name="Text Box 28"/>
          <p:cNvSpPr txBox="1"/>
          <p:nvPr/>
        </p:nvSpPr>
        <p:spPr>
          <a:xfrm>
            <a:off x="5842000" y="3098165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ctr"/>
            <a:r>
              <a:rPr lang="" altLang="en-US"/>
              <a:t>85.8</a:t>
            </a:r>
            <a:endParaRPr lang="" altLang="en-US"/>
          </a:p>
        </p:txBody>
      </p:sp>
      <p:sp>
        <p:nvSpPr>
          <p:cNvPr id="30" name="Text Box 29"/>
          <p:cNvSpPr txBox="1"/>
          <p:nvPr/>
        </p:nvSpPr>
        <p:spPr>
          <a:xfrm>
            <a:off x="5842635" y="367411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ctr"/>
            <a:r>
              <a:rPr lang="" altLang="en-US"/>
              <a:t>0.53</a:t>
            </a:r>
            <a:endParaRPr lang="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001645" y="1004570"/>
            <a:ext cx="0" cy="492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01295" y="1814830"/>
            <a:ext cx="8323580" cy="0"/>
          </a:xfrm>
          <a:prstGeom prst="line">
            <a:avLst/>
          </a:prstGeom>
          <a:effectLst>
            <a:outerShdw blurRad="40000" dist="20000" dir="162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01295" y="2383155"/>
            <a:ext cx="8323580" cy="0"/>
          </a:xfrm>
          <a:prstGeom prst="line">
            <a:avLst/>
          </a:prstGeom>
          <a:effectLst>
            <a:outerShdw blurRad="40000" dist="20000" dir="162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01295" y="2984500"/>
            <a:ext cx="8323580" cy="0"/>
          </a:xfrm>
          <a:prstGeom prst="line">
            <a:avLst/>
          </a:prstGeom>
          <a:effectLst>
            <a:outerShdw blurRad="40000" dist="20000" dir="162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01295" y="3569970"/>
            <a:ext cx="8323580" cy="0"/>
          </a:xfrm>
          <a:prstGeom prst="line">
            <a:avLst/>
          </a:prstGeom>
          <a:effectLst>
            <a:outerShdw blurRad="40000" dist="20000" dir="162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842000" y="1004570"/>
            <a:ext cx="635" cy="492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38"/>
          <p:cNvSpPr txBox="1"/>
          <p:nvPr/>
        </p:nvSpPr>
        <p:spPr>
          <a:xfrm>
            <a:off x="319405" y="503301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Observations</a:t>
            </a:r>
            <a:endParaRPr lang="" alt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01295" y="4241165"/>
            <a:ext cx="8323580" cy="0"/>
          </a:xfrm>
          <a:prstGeom prst="line">
            <a:avLst/>
          </a:prstGeom>
          <a:effectLst>
            <a:outerShdw blurRad="40000" dist="20000" dir="162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40"/>
          <p:cNvSpPr txBox="1"/>
          <p:nvPr/>
        </p:nvSpPr>
        <p:spPr>
          <a:xfrm>
            <a:off x="3069590" y="4478655"/>
            <a:ext cx="26142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Fin de mission à l'odométrie</a:t>
            </a:r>
            <a:endParaRPr lang="" altLang="en-US"/>
          </a:p>
          <a:p>
            <a:endParaRPr lang="" altLang="en-US"/>
          </a:p>
          <a:p>
            <a:r>
              <a:rPr lang="" altLang="en-US"/>
              <a:t>Kin2ODO utilisé partout ailleurs</a:t>
            </a:r>
            <a:endParaRPr lang="" altLang="en-US"/>
          </a:p>
        </p:txBody>
      </p:sp>
      <p:sp>
        <p:nvSpPr>
          <p:cNvPr id="42" name="Text Box 41"/>
          <p:cNvSpPr txBox="1"/>
          <p:nvPr/>
        </p:nvSpPr>
        <p:spPr>
          <a:xfrm>
            <a:off x="5910580" y="4479290"/>
            <a:ext cx="26142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Début à l'odométrie</a:t>
            </a:r>
            <a:endParaRPr lang="" altLang="en-US"/>
          </a:p>
          <a:p>
            <a:endParaRPr lang="" altLang="en-US"/>
          </a:p>
          <a:p>
            <a:endParaRPr lang="" altLang="en-US"/>
          </a:p>
          <a:p>
            <a:r>
              <a:rPr lang="" altLang="en-US"/>
              <a:t>Présence d'activités très courtes.(11cm)</a:t>
            </a:r>
            <a:endParaRPr lang="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1256030"/>
            <a:ext cx="4863465" cy="2651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15 </a:t>
            </a:r>
            <a:r>
              <a:rPr lang="" altLang="en-US" dirty="0" smtClean="0"/>
              <a:t>Répétition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Problème de redondance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Limitations des modèles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Expérimentation</a:t>
            </a:r>
            <a:r>
              <a:rPr lang="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endParaRPr lang="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Bilan_Glob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10" y="1113790"/>
            <a:ext cx="4284345" cy="2726690"/>
          </a:xfrm>
          <a:prstGeom prst="rect">
            <a:avLst/>
          </a:prstGeom>
        </p:spPr>
      </p:pic>
      <p:pic>
        <p:nvPicPr>
          <p:cNvPr id="3" name="Picture 2" descr="MARGE_ENERGIE_EX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5" y="3782695"/>
            <a:ext cx="4367530" cy="2624455"/>
          </a:xfrm>
          <a:prstGeom prst="rect">
            <a:avLst/>
          </a:prstGeom>
        </p:spPr>
      </p:pic>
      <p:pic>
        <p:nvPicPr>
          <p:cNvPr id="8" name="Picture 7" descr="MARGE_TEMPS_EX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25" y="3836035"/>
            <a:ext cx="4290695" cy="25634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847725" y="3844925"/>
            <a:ext cx="31045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" altLang="en-US"/>
              <a:t>Marges d'énergie (Wh)</a:t>
            </a:r>
            <a:endParaRPr lang="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5338445" y="3844925"/>
            <a:ext cx="31045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en-US"/>
              <a:t>Marges d</a:t>
            </a:r>
            <a:r>
              <a:rPr lang="" altLang="en-US"/>
              <a:t>e temps</a:t>
            </a:r>
            <a:r>
              <a:rPr lang="en-US" altLang="en-US"/>
              <a:t> (</a:t>
            </a:r>
            <a:r>
              <a:rPr lang="" altLang="en-US"/>
              <a:t>s</a:t>
            </a:r>
            <a:r>
              <a:rPr lang="en-US" altLang="en-US"/>
              <a:t>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79425" y="1075690"/>
            <a:ext cx="8296275" cy="4961890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/>
              <a:t>Expérimentation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(Animation Matlab)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Exemple d'expérimentation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Marge d'Energie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 descr="MARGE_ENERGIE_QRC1_QRC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1397000"/>
            <a:ext cx="8727440" cy="472630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Marge de Durée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MARGE_TPS_QRC1_QRC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" y="1459230"/>
            <a:ext cx="8570595" cy="465137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Incertitudes de Localisation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EXPE_LOC_QRC1_QRC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" y="1257300"/>
            <a:ext cx="9071610" cy="496252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199" y="1638301"/>
            <a:ext cx="8296275" cy="44170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>
              <a:buNone/>
            </a:pPr>
            <a:endParaRPr lang="en-US" altLang="fr-FR" dirty="0" smtClean="0"/>
          </a:p>
          <a:p>
            <a:pPr lvl="0"/>
            <a:r>
              <a:rPr lang="en-US" altLang="fr-FR" dirty="0" smtClean="0"/>
              <a:t>Comment faire ?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Gestion de</a:t>
            </a:r>
            <a:r>
              <a:rPr lang="en-US" altLang="fr-FR" dirty="0" smtClean="0">
                <a:sym typeface="+mn-ea"/>
              </a:rPr>
              <a:t> </a:t>
            </a:r>
            <a:r>
              <a:rPr lang="en-US" altLang="en-US" dirty="0" smtClean="0">
                <a:sym typeface="+mn-ea"/>
              </a:rPr>
              <a:t>la </a:t>
            </a:r>
            <a:r>
              <a:rPr lang="en-US" altLang="fr-FR" dirty="0" smtClean="0">
                <a:sym typeface="+mn-ea"/>
              </a:rPr>
              <a:t>redondance physique </a:t>
            </a:r>
            <a:r>
              <a:rPr lang="en-US" altLang="en-US" dirty="0" smtClean="0">
                <a:sym typeface="+mn-ea"/>
              </a:rPr>
              <a:t>et fonctionnelle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Allocation de</a:t>
            </a:r>
            <a:r>
              <a:rPr lang="en-US" altLang="en-US" dirty="0" smtClean="0"/>
              <a:t>s</a:t>
            </a:r>
            <a:r>
              <a:rPr lang="en-US" altLang="fr-FR" dirty="0" smtClean="0"/>
              <a:t> ressources </a:t>
            </a:r>
            <a:r>
              <a:rPr lang="en-US" altLang="en-US" dirty="0" smtClean="0"/>
              <a:t>matérielles et logicielles</a:t>
            </a:r>
            <a:endParaRPr lang="en-US" altLang="fr-FR" dirty="0" smtClean="0"/>
          </a:p>
          <a:p>
            <a:pPr lvl="1"/>
            <a:endParaRPr lang="en-US" altLang="fr-FR" dirty="0" smtClean="0"/>
          </a:p>
          <a:p>
            <a:pPr lvl="1"/>
            <a:endParaRPr lang="en-US" altLang="fr-FR" dirty="0" smtClean="0"/>
          </a:p>
          <a:p>
            <a:pPr lvl="0"/>
            <a:r>
              <a:rPr lang="en-US" altLang="fr-FR" dirty="0" smtClean="0"/>
              <a:t>Performances</a:t>
            </a:r>
            <a:endParaRPr lang="en-US" altLang="fr-FR" dirty="0" smtClean="0"/>
          </a:p>
          <a:p>
            <a:pPr lvl="1"/>
            <a:r>
              <a:rPr lang="en-US" altLang="fr-FR" sz="2400" dirty="0" smtClean="0"/>
              <a:t>Critère de choix</a:t>
            </a:r>
            <a:endParaRPr lang="en-US" altLang="fr-FR" sz="2400" dirty="0" smtClean="0"/>
          </a:p>
          <a:p>
            <a:pPr lvl="2"/>
            <a:r>
              <a:rPr lang="en-US" altLang="fr-FR" sz="2000" dirty="0" smtClean="0"/>
              <a:t>Observable</a:t>
            </a:r>
            <a:endParaRPr lang="en-US" altLang="fr-FR" sz="2000" dirty="0" smtClean="0"/>
          </a:p>
          <a:p>
            <a:pPr lvl="2"/>
            <a:r>
              <a:rPr lang="en-US" altLang="fr-FR" sz="2000" dirty="0" smtClean="0"/>
              <a:t>Pilotable</a:t>
            </a:r>
            <a:endParaRPr lang="en-US" altLang="fr-FR" sz="2000" dirty="0" smtClean="0"/>
          </a:p>
          <a:p>
            <a:pPr marL="914400" lvl="2" indent="0">
              <a:buNone/>
            </a:pPr>
            <a:endParaRPr lang="en-US" altLang="fr-FR" dirty="0" smtClean="0"/>
          </a:p>
          <a:p>
            <a:pPr lvl="0"/>
            <a:endParaRPr lang="fr-FR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Autonomie Comportementale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fr-FR" dirty="0" smtClean="0">
                <a:sym typeface="+mn-ea"/>
              </a:rPr>
              <a:t>C</a:t>
            </a:r>
            <a:r>
              <a:rPr lang="en-US" altLang="fr-FR" dirty="0" smtClean="0">
                <a:sym typeface="+mn-ea"/>
              </a:rPr>
              <a:t>ontexte du travail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Erreurs de Localisation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RT_QRC1_QRC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" y="1360805"/>
            <a:ext cx="8733155" cy="475615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Expérimentations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658860" cy="49980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dirty="0" smtClean="0">
                <a:sym typeface="+mn-ea"/>
              </a:rPr>
              <a:t>Méthodologie d'estimation de performance de localisation générique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>
                <a:sym typeface="+mn-ea"/>
              </a:rPr>
              <a:t>Garantie d'incertitudes de localisation</a:t>
            </a:r>
            <a:endParaRPr lang="en-US" altLang="en-US" dirty="0" smtClean="0"/>
          </a:p>
          <a:p>
            <a:pPr lvl="0">
              <a:lnSpc>
                <a:spcPct val="130000"/>
              </a:lnSpc>
            </a:pPr>
            <a:r>
              <a:rPr lang="en-US" altLang="en-US" dirty="0" smtClean="0"/>
              <a:t>PANORAMA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sz="2400" dirty="0" smtClean="0"/>
              <a:t> Guidage de l'instrumentation de l'environnement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 Maximisation de la marge d'Energie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 Garantie SLED</a:t>
            </a:r>
            <a:endParaRPr lang="en-US" altLang="en-US" dirty="0" smtClean="0"/>
          </a:p>
          <a:p>
            <a:pPr lvl="1">
              <a:lnSpc>
                <a:spcPct val="130000"/>
              </a:lnSpc>
            </a:pPr>
            <a:r>
              <a:rPr lang="en-US" altLang="en-US" dirty="0" smtClean="0"/>
              <a:t> Résultats reproductibles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Résultats remarquables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Conclusion et perspectives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4998085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altLang="en-US" sz="3200" dirty="0" smtClean="0"/>
              <a:t>Modèle prédictif</a:t>
            </a:r>
            <a:endParaRPr lang="en-US" altLang="en-US" sz="3200" dirty="0" smtClean="0"/>
          </a:p>
          <a:p>
            <a:pPr lvl="1">
              <a:lnSpc>
                <a:spcPct val="130000"/>
              </a:lnSpc>
            </a:pPr>
            <a:r>
              <a:rPr lang="en-US" altLang="en-US" sz="2740" dirty="0" smtClean="0"/>
              <a:t> Mise en oeuvre lourde</a:t>
            </a:r>
            <a:endParaRPr lang="en-US" altLang="en-US" sz="2740" dirty="0" smtClean="0"/>
          </a:p>
          <a:p>
            <a:pPr lvl="1">
              <a:lnSpc>
                <a:spcPct val="130000"/>
              </a:lnSpc>
            </a:pPr>
            <a:r>
              <a:rPr lang="en-US" altLang="en-US" sz="2740" dirty="0" smtClean="0"/>
              <a:t> Intervalle : </a:t>
            </a:r>
            <a:r>
              <a:rPr lang="en-US" altLang="en-US" sz="2740" dirty="0" smtClean="0">
                <a:sym typeface="+mn-ea"/>
              </a:rPr>
              <a:t>Surévaluation des erreurs</a:t>
            </a:r>
            <a:endParaRPr lang="en-US" altLang="en-US" sz="2740" dirty="0" smtClean="0"/>
          </a:p>
          <a:p>
            <a:pPr lvl="0">
              <a:lnSpc>
                <a:spcPct val="130000"/>
              </a:lnSpc>
            </a:pPr>
            <a:endParaRPr lang="en-US" altLang="en-US" sz="3200" dirty="0" smtClean="0"/>
          </a:p>
          <a:p>
            <a:pPr lvl="0">
              <a:lnSpc>
                <a:spcPct val="130000"/>
              </a:lnSpc>
            </a:pPr>
            <a:r>
              <a:rPr lang="en-US" altLang="en-US" sz="3200" dirty="0" smtClean="0"/>
              <a:t>PANORAMA </a:t>
            </a:r>
            <a:endParaRPr lang="en-US" altLang="en-US" sz="3200" dirty="0" smtClean="0"/>
          </a:p>
          <a:p>
            <a:pPr lvl="1">
              <a:lnSpc>
                <a:spcPct val="130000"/>
              </a:lnSpc>
            </a:pPr>
            <a:r>
              <a:rPr lang="en-US" altLang="en-US" sz="2900" dirty="0" smtClean="0"/>
              <a:t>Description métrique / incertitude</a:t>
            </a:r>
            <a:endParaRPr lang="en-US" altLang="en-US" sz="2740" dirty="0" smtClean="0"/>
          </a:p>
          <a:p>
            <a:pPr lvl="1">
              <a:lnSpc>
                <a:spcPct val="130000"/>
              </a:lnSpc>
            </a:pPr>
            <a:r>
              <a:rPr lang="en-US" altLang="en-US" sz="2900" dirty="0" smtClean="0"/>
              <a:t>La simplification de la trajectoire par une droite selon X</a:t>
            </a:r>
            <a:r>
              <a:rPr lang="en-US" altLang="en-US" sz="2900" baseline="-25000" dirty="0" smtClean="0"/>
              <a:t>S</a:t>
            </a:r>
            <a:r>
              <a:rPr lang="en-US" altLang="en-US" sz="2900" dirty="0" smtClean="0"/>
              <a:t> peut poser problème</a:t>
            </a:r>
            <a:endParaRPr lang="en-US" altLang="en-US" sz="2900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Limitations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Conclusion et perspectives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52304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en-US" dirty="0" smtClean="0"/>
              <a:t>Localisation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 </a:t>
            </a:r>
            <a:r>
              <a:rPr lang="en-US" dirty="0" smtClean="0"/>
              <a:t>Composition dynamique de méthode par axe</a:t>
            </a:r>
            <a:endParaRPr lang="en-US" dirty="0" smtClean="0"/>
          </a:p>
          <a:p>
            <a:pPr lvl="0">
              <a:lnSpc>
                <a:spcPct val="130000"/>
              </a:lnSpc>
            </a:pPr>
            <a:r>
              <a:rPr lang="en-US" dirty="0" smtClean="0"/>
              <a:t>PANORAMA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 Méthode générique d'allocation de ressources </a:t>
            </a:r>
            <a:br>
              <a:rPr lang="en-US" sz="2400" dirty="0" smtClean="0"/>
            </a:br>
            <a:r>
              <a:rPr lang="en-US" sz="2400" dirty="0" smtClean="0"/>
              <a:t>multi-niveaux</a:t>
            </a:r>
            <a:endParaRPr lang="en-US" sz="2400" dirty="0" smtClean="0"/>
          </a:p>
          <a:p>
            <a:pPr lvl="2">
              <a:lnSpc>
                <a:spcPct val="130000"/>
              </a:lnSpc>
            </a:pPr>
            <a:r>
              <a:rPr lang="" altLang="en-US" sz="2000" dirty="0" smtClean="0"/>
              <a:t>Flotille</a:t>
            </a:r>
            <a:endParaRPr lang="" altLang="en-US" sz="2000" dirty="0" smtClean="0"/>
          </a:p>
          <a:p>
            <a:pPr lvl="2">
              <a:lnSpc>
                <a:spcPct val="130000"/>
              </a:lnSpc>
            </a:pPr>
            <a:r>
              <a:rPr lang="" altLang="en-US" sz="2000" dirty="0" smtClean="0"/>
              <a:t>Usine 4.0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>
                <a:sym typeface="+mn-ea"/>
              </a:rPr>
              <a:t> </a:t>
            </a:r>
            <a:r>
              <a:rPr lang="en-US" altLang="en-US" dirty="0" smtClean="0">
                <a:sym typeface="+mn-ea"/>
              </a:rPr>
              <a:t>Ouverture vers l'exploration</a:t>
            </a:r>
            <a:endParaRPr lang="en-US" altLang="en-US" dirty="0" smtClean="0">
              <a:sym typeface="+mn-ea"/>
            </a:endParaRPr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Perspectives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Conclusion et perspectives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23545" y="2828925"/>
            <a:ext cx="8296275" cy="11995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ctr">
              <a:lnSpc>
                <a:spcPct val="130000"/>
              </a:lnSpc>
              <a:buNone/>
            </a:pPr>
            <a:r>
              <a:rPr lang="en-US" altLang="en-US" sz="4800" dirty="0" smtClean="0"/>
              <a:t>Merci de votre attention</a:t>
            </a:r>
            <a:endParaRPr lang="en-US" altLang="en-US" sz="4800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56030"/>
            <a:ext cx="8296275" cy="52304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" altLang="en-US" dirty="0" smtClean="0">
                <a:sym typeface="+mn-ea"/>
              </a:rPr>
              <a:t>Alternative d'implémentation</a:t>
            </a:r>
            <a:endParaRPr lang="" altLang="en-US" dirty="0" smtClean="0">
              <a:sym typeface="+mn-ea"/>
            </a:endParaRPr>
          </a:p>
          <a:p>
            <a:pPr lvl="1">
              <a:lnSpc>
                <a:spcPct val="130000"/>
              </a:lnSpc>
            </a:pPr>
            <a:r>
              <a:rPr lang="" altLang="en-US" dirty="0" smtClean="0">
                <a:sym typeface="+mn-ea"/>
              </a:rPr>
              <a:t>Mode de fonctionnement répondant à toutes les performances demandées.</a:t>
            </a:r>
            <a:endParaRPr lang="" altLang="en-US" dirty="0" smtClean="0">
              <a:sym typeface="+mn-ea"/>
            </a:endParaRPr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AI</a:t>
            </a:r>
            <a:endParaRPr lang="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Conclusion et perspectives</a:t>
            </a: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011170" y="3686175"/>
            <a:ext cx="3121660" cy="16783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p>
            <a:pPr algn="l"/>
            <a:r>
              <a:rPr lang="" altLang="en-US"/>
              <a:t>AI</a:t>
            </a:r>
            <a:endParaRPr lang="" altLang="en-US"/>
          </a:p>
        </p:txBody>
      </p:sp>
      <p:cxnSp>
        <p:nvCxnSpPr>
          <p:cNvPr id="3" name="Straight Arrow Connector 2"/>
          <p:cNvCxnSpPr>
            <a:endCxn id="2" idx="1"/>
          </p:cNvCxnSpPr>
          <p:nvPr/>
        </p:nvCxnSpPr>
        <p:spPr>
          <a:xfrm>
            <a:off x="1103630" y="4520565"/>
            <a:ext cx="1907540" cy="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73125" y="3854450"/>
            <a:ext cx="2138045" cy="169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	X</a:t>
            </a:r>
            <a:r>
              <a:rPr lang="" altLang="en-US" baseline="-25000"/>
              <a:t>start</a:t>
            </a:r>
            <a:endParaRPr lang="" altLang="en-US"/>
          </a:p>
          <a:p>
            <a:pPr>
              <a:lnSpc>
                <a:spcPct val="120000"/>
              </a:lnSpc>
            </a:pPr>
            <a:r>
              <a:rPr lang="" altLang="en-US"/>
              <a:t>	X</a:t>
            </a:r>
            <a:r>
              <a:rPr lang="" altLang="en-US" baseline="-25000"/>
              <a:t>end</a:t>
            </a:r>
            <a:endParaRPr lang="" altLang="en-US" baseline="-25000"/>
          </a:p>
          <a:p>
            <a:pPr>
              <a:lnSpc>
                <a:spcPct val="120000"/>
              </a:lnSpc>
            </a:pPr>
            <a:r>
              <a:rPr lang="" altLang="en-US"/>
              <a:t>	Tâches</a:t>
            </a:r>
            <a:endParaRPr lang="" altLang="en-US"/>
          </a:p>
          <a:p>
            <a:pPr>
              <a:lnSpc>
                <a:spcPct val="120000"/>
              </a:lnSpc>
            </a:pPr>
            <a:r>
              <a:rPr lang="" altLang="en-US"/>
              <a:t>	Contraintes</a:t>
            </a:r>
            <a:endParaRPr lang="" altLang="en-US"/>
          </a:p>
          <a:p>
            <a:pPr>
              <a:lnSpc>
                <a:spcPct val="120000"/>
              </a:lnSpc>
            </a:pPr>
            <a:r>
              <a:rPr lang="" altLang="en-US"/>
              <a:t>	AI Précédente</a:t>
            </a:r>
            <a:endParaRPr lang="" altLang="en-US"/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6132830" y="4520565"/>
            <a:ext cx="648335" cy="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6781165" y="4203065"/>
            <a:ext cx="2099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Performances</a:t>
            </a:r>
            <a:endParaRPr lang="" altLang="en-US"/>
          </a:p>
          <a:p>
            <a:r>
              <a:rPr lang="" altLang="en-US"/>
              <a:t>Coût initialisation</a:t>
            </a:r>
            <a:endParaRPr lang="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5161280"/>
            <a:ext cx="8296275" cy="13252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" altLang="en-US" dirty="0" smtClean="0">
                <a:sym typeface="+mn-ea"/>
              </a:rPr>
              <a:t>Inutile pour incertitude suivant des axes indépendants</a:t>
            </a:r>
            <a:endParaRPr lang="" altLang="en-US" dirty="0" smtClean="0">
              <a:sym typeface="+mn-ea"/>
            </a:endParaRPr>
          </a:p>
          <a:p>
            <a:pPr lvl="0">
              <a:lnSpc>
                <a:spcPct val="130000"/>
              </a:lnSpc>
            </a:pPr>
            <a:r>
              <a:rPr lang="" altLang="en-US" dirty="0" smtClean="0">
                <a:sym typeface="+mn-ea"/>
              </a:rPr>
              <a:t>Pertinent pour une approche suivant des surfaces</a:t>
            </a:r>
            <a:endParaRPr lang="" altLang="en-US" dirty="0" smtClean="0">
              <a:sym typeface="+mn-ea"/>
            </a:endParaRPr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: Contracteurs</a:t>
            </a:r>
            <a:endParaRPr lang="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Conclusion et perspectives</a:t>
            </a:r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601085" y="1264920"/>
            <a:ext cx="1804670" cy="145097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01085" y="2715895"/>
            <a:ext cx="1804670" cy="145097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5755" y="1990725"/>
            <a:ext cx="826135" cy="145097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74950" y="1990725"/>
            <a:ext cx="826135" cy="145097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8855" y="2470785"/>
            <a:ext cx="506095" cy="55816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77265" y="1264920"/>
            <a:ext cx="5254625" cy="0"/>
          </a:xfrm>
          <a:prstGeom prst="line">
            <a:avLst/>
          </a:prstGeom>
          <a:ln>
            <a:solidFill>
              <a:srgbClr val="FC21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77265" y="4166870"/>
            <a:ext cx="5254625" cy="0"/>
          </a:xfrm>
          <a:prstGeom prst="line">
            <a:avLst/>
          </a:prstGeom>
          <a:ln>
            <a:solidFill>
              <a:srgbClr val="FC21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68855" y="1264920"/>
            <a:ext cx="0" cy="371983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31890" y="1264920"/>
            <a:ext cx="0" cy="371983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 rot="16200000">
            <a:off x="207645" y="2381250"/>
            <a:ext cx="1907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en-US"/>
              <a:t>Incertitude en Y</a:t>
            </a:r>
            <a:endParaRPr lang="" alt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75105" y="1264920"/>
            <a:ext cx="0" cy="2901950"/>
          </a:xfrm>
          <a:prstGeom prst="straightConnector1">
            <a:avLst/>
          </a:prstGeom>
          <a:ln>
            <a:solidFill>
              <a:srgbClr val="FC211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/>
        </p:nvSpPr>
        <p:spPr>
          <a:xfrm>
            <a:off x="2686050" y="4467860"/>
            <a:ext cx="312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en-US"/>
              <a:t>Incertitude en X</a:t>
            </a:r>
            <a:endParaRPr lang="" alt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84730" y="4773930"/>
            <a:ext cx="394716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: </a:t>
            </a:r>
            <a:r>
              <a:rPr lang="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Fusion LZA ODO (1)</a:t>
            </a:r>
            <a:endParaRPr lang="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Conclusion et perspectives</a:t>
            </a:r>
            <a:endParaRPr lang="en-US" altLang="en-US"/>
          </a:p>
        </p:txBody>
      </p:sp>
      <p:pic>
        <p:nvPicPr>
          <p:cNvPr id="2" name="Picture 1" descr="Table_Parametre_Evolu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20" y="3100070"/>
            <a:ext cx="4974590" cy="2831465"/>
          </a:xfrm>
          <a:prstGeom prst="rect">
            <a:avLst/>
          </a:prstGeom>
        </p:spPr>
      </p:pic>
      <p:pic>
        <p:nvPicPr>
          <p:cNvPr id="3" name="Picture 2" descr="Algo_LZA_OD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" y="1476375"/>
            <a:ext cx="3380740" cy="47694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816225" y="1045210"/>
            <a:ext cx="5708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en-US" sz="3600"/>
              <a:t>Algorithme de fusion</a:t>
            </a:r>
            <a:endParaRPr lang="" altLang="en-US" sz="3600"/>
          </a:p>
        </p:txBody>
      </p:sp>
      <p:sp>
        <p:nvSpPr>
          <p:cNvPr id="10" name="Rectangle 9"/>
          <p:cNvSpPr/>
          <p:nvPr/>
        </p:nvSpPr>
        <p:spPr>
          <a:xfrm>
            <a:off x="5802630" y="3238500"/>
            <a:ext cx="160020" cy="177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te_refer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1210310"/>
            <a:ext cx="6449695" cy="37052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23545" y="4998085"/>
            <a:ext cx="8296275" cy="1325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lnSpc>
                <a:spcPct val="130000"/>
              </a:lnSpc>
            </a:pPr>
            <a:r>
              <a:rPr lang="" dirty="0" smtClean="0">
                <a:sym typeface="+mn-ea"/>
              </a:rPr>
              <a:t>Performance de sélection : </a:t>
            </a:r>
            <a:endParaRPr lang="" dirty="0" smtClean="0">
              <a:sym typeface="+mn-ea"/>
            </a:endParaRPr>
          </a:p>
          <a:p>
            <a:pPr lvl="1">
              <a:lnSpc>
                <a:spcPct val="130000"/>
              </a:lnSpc>
            </a:pPr>
            <a:r>
              <a:rPr lang="" altLang="en-US" dirty="0" smtClean="0">
                <a:sym typeface="+mn-ea"/>
              </a:rPr>
              <a:t>Pire erreur la plus faible (dérive comprise)</a:t>
            </a:r>
            <a:endParaRPr lang="" altLang="en-US" dirty="0" smtClean="0">
              <a:sym typeface="+mn-ea"/>
            </a:endParaRPr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: Fusion LZA ODO (</a:t>
            </a:r>
            <a:r>
              <a:rPr lang="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985" y="6405880"/>
            <a:ext cx="532003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Conclusion et perspectives</a:t>
            </a:r>
            <a:endParaRPr lang="en-US" altLang="en-US"/>
          </a:p>
        </p:txBody>
      </p:sp>
      <p:pic>
        <p:nvPicPr>
          <p:cNvPr id="2" name="Picture 1" descr="Table_Parametre_Evoluti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05255"/>
            <a:ext cx="3950970" cy="22491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30630" y="1036955"/>
            <a:ext cx="21678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" altLang="en-US"/>
              <a:t>“Gènes”</a:t>
            </a:r>
            <a:endParaRPr lang="" alt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64480" y="3305810"/>
            <a:ext cx="0" cy="919480"/>
          </a:xfrm>
          <a:prstGeom prst="straightConnector1">
            <a:avLst/>
          </a:prstGeom>
          <a:ln>
            <a:solidFill>
              <a:srgbClr val="FC211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64480" y="2563495"/>
            <a:ext cx="0" cy="683895"/>
          </a:xfrm>
          <a:prstGeom prst="straightConnector1">
            <a:avLst/>
          </a:prstGeom>
          <a:ln>
            <a:solidFill>
              <a:srgbClr val="FC211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81170" y="4284980"/>
            <a:ext cx="1083310" cy="0"/>
          </a:xfrm>
          <a:prstGeom prst="straightConnector1">
            <a:avLst/>
          </a:prstGeom>
          <a:ln>
            <a:solidFill>
              <a:srgbClr val="FC211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76500" y="4284980"/>
            <a:ext cx="1083310" cy="0"/>
          </a:xfrm>
          <a:prstGeom prst="straightConnector1">
            <a:avLst/>
          </a:prstGeom>
          <a:ln>
            <a:solidFill>
              <a:srgbClr val="FC211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6452870" y="1163320"/>
            <a:ext cx="26054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10 Trajectoires expérimentales boucle ouverte</a:t>
            </a:r>
            <a:endParaRPr lang="" altLang="en-US"/>
          </a:p>
          <a:p>
            <a:endParaRPr lang="" altLang="en-US"/>
          </a:p>
          <a:p>
            <a:r>
              <a:rPr lang="" altLang="en-US"/>
              <a:t>Population : 300</a:t>
            </a:r>
            <a:endParaRPr lang="" altLang="en-US"/>
          </a:p>
          <a:p>
            <a:r>
              <a:rPr lang="" altLang="en-US"/>
              <a:t>Remplacement : 50</a:t>
            </a:r>
            <a:endParaRPr lang="" altLang="en-US"/>
          </a:p>
          <a:p>
            <a:r>
              <a:rPr lang="" altLang="en-US"/>
              <a:t>- 34 Fusions (moyenne pondérée aléatoire entre deux)</a:t>
            </a:r>
            <a:endParaRPr lang="" altLang="en-US"/>
          </a:p>
          <a:p>
            <a:r>
              <a:rPr lang="" altLang="en-US"/>
              <a:t>- 15 aléatoires</a:t>
            </a:r>
            <a:endParaRPr lang="" altLang="en-US"/>
          </a:p>
          <a:p>
            <a:r>
              <a:rPr lang="" altLang="en-US"/>
              <a:t>- 1 moyenne</a:t>
            </a:r>
            <a:endParaRPr lang="" altLang="en-US"/>
          </a:p>
          <a:p>
            <a:endParaRPr lang="" altLang="en-US"/>
          </a:p>
          <a:p>
            <a:r>
              <a:rPr lang="" altLang="en-US"/>
              <a:t>235 Générations</a:t>
            </a:r>
            <a:endParaRPr lang="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243840" y="1638300"/>
            <a:ext cx="9639935" cy="44170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fr-FR" dirty="0" smtClean="0"/>
              <a:t>PANORAMA</a:t>
            </a:r>
            <a:endParaRPr lang="en-US" altLang="fr-FR" dirty="0" smtClean="0"/>
          </a:p>
          <a:p>
            <a:pPr lvl="1"/>
            <a:r>
              <a:rPr lang="en-US" altLang="fr-FR" sz="2200" b="1" dirty="0" smtClean="0"/>
              <a:t>P</a:t>
            </a:r>
            <a:r>
              <a:rPr lang="en-US" altLang="fr-FR" sz="2200" dirty="0" smtClean="0"/>
              <a:t>erformance and </a:t>
            </a:r>
            <a:r>
              <a:rPr lang="en-US" altLang="fr-FR" sz="2200" i="1" dirty="0" smtClean="0"/>
              <a:t>A</a:t>
            </a:r>
            <a:r>
              <a:rPr lang="en-US" altLang="fr-FR" sz="2200" dirty="0" smtClean="0"/>
              <a:t>uto</a:t>
            </a:r>
            <a:r>
              <a:rPr lang="en-US" altLang="fr-FR" sz="2200" b="1" dirty="0" smtClean="0"/>
              <a:t>NO</a:t>
            </a:r>
            <a:r>
              <a:rPr lang="en-US" altLang="fr-FR" sz="2200" dirty="0" smtClean="0"/>
              <a:t>my using </a:t>
            </a:r>
            <a:r>
              <a:rPr lang="en-US" altLang="fr-FR" sz="2200" b="1" dirty="0" smtClean="0"/>
              <a:t>R</a:t>
            </a:r>
            <a:r>
              <a:rPr lang="en-US" altLang="fr-FR" sz="2200" dirty="0" smtClean="0"/>
              <a:t>essource </a:t>
            </a:r>
            <a:r>
              <a:rPr lang="en-US" altLang="fr-FR" sz="2200" b="1" dirty="0" smtClean="0"/>
              <a:t>A</a:t>
            </a:r>
            <a:r>
              <a:rPr lang="en-US" altLang="fr-FR" sz="2200" dirty="0" smtClean="0"/>
              <a:t>llocation</a:t>
            </a:r>
            <a:br>
              <a:rPr lang="en-US" altLang="fr-FR" sz="2200" dirty="0" smtClean="0"/>
            </a:br>
            <a:r>
              <a:rPr lang="en-US" altLang="fr-FR" sz="2200" b="1" dirty="0" smtClean="0"/>
              <a:t>MA</a:t>
            </a:r>
            <a:r>
              <a:rPr lang="en-US" altLang="fr-FR" sz="2200" dirty="0" smtClean="0"/>
              <a:t>nag</a:t>
            </a:r>
            <a:r>
              <a:rPr lang="" altLang="en-US" sz="2200" dirty="0" smtClean="0"/>
              <a:t>e</a:t>
            </a:r>
            <a:r>
              <a:rPr lang="en-US" altLang="fr-FR" sz="2200" dirty="0" smtClean="0"/>
              <a:t>ment</a:t>
            </a:r>
            <a:endParaRPr lang="en-US" altLang="fr-FR" sz="2400" dirty="0" smtClean="0"/>
          </a:p>
          <a:p>
            <a:pPr lvl="1"/>
            <a:r>
              <a:rPr lang="en-US" altLang="fr-FR" sz="2400" dirty="0" smtClean="0"/>
              <a:t>La mission est définie</a:t>
            </a:r>
            <a:endParaRPr lang="en-US" altLang="fr-FR" sz="2400" dirty="0" smtClean="0"/>
          </a:p>
          <a:p>
            <a:pPr lvl="1"/>
            <a:r>
              <a:rPr lang="en-US" altLang="fr-FR" sz="2400" dirty="0" smtClean="0"/>
              <a:t>L'environnement est connu</a:t>
            </a:r>
            <a:endParaRPr lang="en-US" altLang="fr-FR" sz="2400" dirty="0" smtClean="0"/>
          </a:p>
          <a:p>
            <a:pPr lvl="1"/>
            <a:endParaRPr lang="en-US" altLang="fr-FR" dirty="0" smtClean="0"/>
          </a:p>
          <a:p>
            <a:pPr lvl="0"/>
            <a:r>
              <a:rPr lang="en-US" altLang="fr-FR" dirty="0" smtClean="0"/>
              <a:t>Autonomie comportementale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Garantie de performance</a:t>
            </a:r>
            <a:endParaRPr lang="en-US" altLang="fr-FR" dirty="0" smtClean="0"/>
          </a:p>
          <a:p>
            <a:pPr lvl="2"/>
            <a:r>
              <a:rPr lang="en-US" altLang="en-US" dirty="0" smtClean="0">
                <a:sym typeface="+mn-ea"/>
              </a:rPr>
              <a:t>N</a:t>
            </a:r>
            <a:r>
              <a:rPr lang="en-US" altLang="fr-FR" dirty="0" smtClean="0">
                <a:sym typeface="+mn-ea"/>
              </a:rPr>
              <a:t>iveau </a:t>
            </a:r>
            <a:r>
              <a:rPr lang="en-US" altLang="en-US" dirty="0" smtClean="0">
                <a:sym typeface="+mn-ea"/>
              </a:rPr>
              <a:t>M</a:t>
            </a:r>
            <a:r>
              <a:rPr lang="en-US" altLang="fr-FR" dirty="0" smtClean="0">
                <a:sym typeface="+mn-ea"/>
              </a:rPr>
              <a:t>ission</a:t>
            </a:r>
            <a:endParaRPr lang="fr-FR" dirty="0" smtClean="0"/>
          </a:p>
          <a:p>
            <a:pPr lvl="2"/>
            <a:r>
              <a:rPr lang="en-US" altLang="fr-FR" dirty="0" smtClean="0"/>
              <a:t>Allocation de ressources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Modèles prédictifs de performance</a:t>
            </a:r>
            <a:endParaRPr lang="en-US" altLang="fr-FR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PANORAMA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fr-FR" dirty="0" smtClean="0">
                <a:sym typeface="+mn-ea"/>
              </a:rPr>
              <a:t>C</a:t>
            </a:r>
            <a:r>
              <a:rPr lang="en-US" altLang="fr-FR" dirty="0" smtClean="0">
                <a:sym typeface="+mn-ea"/>
              </a:rPr>
              <a:t>ontexte du travail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: Typologie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Performan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27785"/>
            <a:ext cx="8606155" cy="48387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PANORAMA</a:t>
            </a:r>
            <a:endParaRPr lang="en-US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6705600" y="3609340"/>
            <a:ext cx="1323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 sz="2800">
                <a:solidFill>
                  <a:srgbClr val="00B050"/>
                </a:solidFill>
              </a:rPr>
              <a:t>]</a:t>
            </a:r>
            <a:r>
              <a:rPr lang="" altLang="en-US" sz="2800"/>
              <a:t> </a:t>
            </a:r>
            <a:endParaRPr lang="" altLang="en-US" sz="2800"/>
          </a:p>
        </p:txBody>
      </p:sp>
      <p:sp>
        <p:nvSpPr>
          <p:cNvPr id="9" name="Text Box 8"/>
          <p:cNvSpPr txBox="1"/>
          <p:nvPr/>
        </p:nvSpPr>
        <p:spPr>
          <a:xfrm>
            <a:off x="7059295" y="4582160"/>
            <a:ext cx="1585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>
                <a:solidFill>
                  <a:srgbClr val="00B050"/>
                </a:solidFill>
              </a:rPr>
              <a:t>Marge à t</a:t>
            </a:r>
            <a:r>
              <a:rPr lang="" altLang="en-US" baseline="-25000">
                <a:solidFill>
                  <a:srgbClr val="00B050"/>
                </a:solidFill>
              </a:rPr>
              <a:t>1</a:t>
            </a:r>
            <a:endParaRPr lang="" altLang="en-US" baseline="-2500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899275" y="4131310"/>
            <a:ext cx="160020" cy="635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Décomposition de la Mission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Picture 19" descr="Activi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1212850"/>
            <a:ext cx="8215630" cy="51650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PANORAMA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24179" y="1239521"/>
            <a:ext cx="8296275" cy="4417084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dirty="0" smtClean="0"/>
              <a:t>Prédiction du déroulement de la Mission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Allocation de ressources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BENNOU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1636395"/>
            <a:ext cx="7388860" cy="45161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PANORAMA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948" y="829908"/>
            <a:ext cx="7182644" cy="719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948" cy="115211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66040" y="1638300"/>
            <a:ext cx="9026525" cy="4417060"/>
          </a:xfrm>
          <a:prstGeom prst="rect">
            <a:avLst/>
          </a:prstGeom>
        </p:spPr>
        <p:txBody>
          <a:bodyPr>
            <a:normAutofit fontScale="95000" lnSpcReduction="10000"/>
          </a:bodyPr>
          <a:lstStyle>
            <a:lvl1pPr marL="342900" indent="-342900">
              <a:buClr>
                <a:srgbClr val="0070C0"/>
              </a:buClr>
              <a:buSzPct val="70000"/>
              <a:buFont typeface="STIXGeneral-Regular" charset="0"/>
              <a:buChar char="⬢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algn="just"/>
            <a:r>
              <a:rPr lang="en-US" altLang="en-US" dirty="0" smtClean="0"/>
              <a:t>Un axe de performance</a:t>
            </a:r>
            <a:endParaRPr lang="en-US" altLang="en-US" dirty="0" smtClean="0"/>
          </a:p>
          <a:p>
            <a:pPr lvl="1" algn="just"/>
            <a:r>
              <a:rPr lang="en-US" altLang="en-US" sz="2400" dirty="0" smtClean="0"/>
              <a:t> </a:t>
            </a:r>
            <a:r>
              <a:rPr lang="en-US" altLang="en-US" dirty="0" smtClean="0"/>
              <a:t>Peut se rapporter à plusieurs Objectifs</a:t>
            </a:r>
            <a:endParaRPr lang="en-US" altLang="en-US" dirty="0" smtClean="0"/>
          </a:p>
          <a:p>
            <a:pPr marL="0" lvl="0" indent="0">
              <a:buNone/>
            </a:pPr>
            <a:endParaRPr lang="en-US" altLang="fr-FR" dirty="0" smtClean="0"/>
          </a:p>
          <a:p>
            <a:pPr lvl="0"/>
            <a:r>
              <a:rPr lang="en-US" altLang="en-US" dirty="0" smtClean="0"/>
              <a:t>Objectif</a:t>
            </a:r>
            <a:endParaRPr lang="en-US" altLang="en-US" dirty="0" smtClean="0"/>
          </a:p>
          <a:p>
            <a:pPr lvl="1" algn="just"/>
            <a:r>
              <a:rPr lang="en-US" altLang="en-US" sz="2200" dirty="0" smtClean="0"/>
              <a:t>Evalué tout au long de la mission et/ou prédit en fin de mission</a:t>
            </a:r>
            <a:br>
              <a:rPr lang="en-US" altLang="en-US" sz="2200" dirty="0" smtClean="0"/>
            </a:br>
            <a:r>
              <a:rPr lang="en-US" altLang="en-US" sz="2200" dirty="0" smtClean="0"/>
              <a:t>sous forme de marges</a:t>
            </a:r>
            <a:endParaRPr lang="en-US" altLang="fr-FR" sz="2200" dirty="0" smtClean="0"/>
          </a:p>
          <a:p>
            <a:pPr marL="457200" lvl="1" indent="0">
              <a:buNone/>
            </a:pPr>
            <a:endParaRPr lang="en-US" altLang="fr-FR" dirty="0" smtClean="0"/>
          </a:p>
          <a:p>
            <a:pPr lvl="0"/>
            <a:r>
              <a:rPr lang="en-US" altLang="fr-FR" dirty="0" smtClean="0"/>
              <a:t>Mise en oeuvre</a:t>
            </a:r>
            <a:endParaRPr lang="fr-FR" dirty="0" smtClean="0"/>
          </a:p>
          <a:p>
            <a:pPr lvl="1"/>
            <a:r>
              <a:rPr lang="en-US" altLang="en-US" dirty="0" smtClean="0"/>
              <a:t>Besoin : Modèles de performance prédictifs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Besoin : Suivi des indicateurs de performance en ligne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Hypothèse : Indépendance des activités</a:t>
            </a:r>
            <a:endParaRPr lang="en-US" altLang="en-US" dirty="0" smtClean="0"/>
          </a:p>
        </p:txBody>
      </p:sp>
      <p:sp>
        <p:nvSpPr>
          <p:cNvPr id="7" name="Titre 11"/>
          <p:cNvSpPr>
            <a:spLocks noGrp="1"/>
          </p:cNvSpPr>
          <p:nvPr>
            <p:ph type="title"/>
          </p:nvPr>
        </p:nvSpPr>
        <p:spPr>
          <a:xfrm>
            <a:off x="873125" y="0"/>
            <a:ext cx="7651750" cy="96393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Axe de Performance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24530" y="6426200"/>
            <a:ext cx="2695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</a:pPr>
            <a:r>
              <a:rPr lang="en-US" altLang="fr-FR" dirty="0" smtClean="0">
                <a:sym typeface="+mn-ea"/>
              </a:rPr>
              <a:t>PANORAMA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1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7817</Words>
  <Application>WPS Presentation</Application>
  <PresentationFormat>Présentation à l'écran (4:3)</PresentationFormat>
  <Paragraphs>544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4" baseType="lpstr">
      <vt:lpstr>Arial</vt:lpstr>
      <vt:lpstr>SimSun</vt:lpstr>
      <vt:lpstr>Wingdings</vt:lpstr>
      <vt:lpstr>Arial</vt:lpstr>
      <vt:lpstr>STIXGeneral-Regular</vt:lpstr>
      <vt:lpstr>OpenDyslexic</vt:lpstr>
      <vt:lpstr>Webdings</vt:lpstr>
      <vt:lpstr>东文宋体</vt:lpstr>
      <vt:lpstr>文泉驿微米黑</vt:lpstr>
      <vt:lpstr>Calibri</vt:lpstr>
      <vt:lpstr>微软雅黑</vt:lpstr>
      <vt:lpstr/>
      <vt:lpstr>Arial Unicode MS</vt:lpstr>
      <vt:lpstr>Times New Roman</vt:lpstr>
      <vt:lpstr>Wingdings</vt:lpstr>
      <vt:lpstr>Thème Office</vt:lpstr>
      <vt:lpstr>Contribution à l'autonomie des robots : Vers des missions Autonomes à Garantie de Performances incluant la Localisation en environnement intérieur connu</vt:lpstr>
      <vt:lpstr>Sommaire</vt:lpstr>
      <vt:lpstr>Autonomie</vt:lpstr>
      <vt:lpstr>Autonomie Comportementale</vt:lpstr>
      <vt:lpstr>PANORAMA</vt:lpstr>
      <vt:lpstr>Performance : Typologie</vt:lpstr>
      <vt:lpstr>Décomposition de la Mission</vt:lpstr>
      <vt:lpstr>Allocation de ressources</vt:lpstr>
      <vt:lpstr>Axe de Performance</vt:lpstr>
      <vt:lpstr>PANORAMA SED</vt:lpstr>
      <vt:lpstr>Contribution PANORAMA : SLED</vt:lpstr>
      <vt:lpstr>Etat de l'art : Positionnement</vt:lpstr>
      <vt:lpstr>Modèles d'incertitude : Méthodologie</vt:lpstr>
      <vt:lpstr>Contexte applicatif</vt:lpstr>
      <vt:lpstr>Odométrie</vt:lpstr>
      <vt:lpstr>Odométrie</vt:lpstr>
      <vt:lpstr>Kinect1</vt:lpstr>
      <vt:lpstr>Kinect1</vt:lpstr>
      <vt:lpstr>Compas</vt:lpstr>
      <vt:lpstr>Kinect2</vt:lpstr>
      <vt:lpstr>Kinect2</vt:lpstr>
      <vt:lpstr>LZA</vt:lpstr>
      <vt:lpstr>LZA</vt:lpstr>
      <vt:lpstr>LZA : Performances brutes</vt:lpstr>
      <vt:lpstr>PANORAMA avec ces modèles</vt:lpstr>
      <vt:lpstr>PANORAMA avec ces modèles</vt:lpstr>
      <vt:lpstr>Association de méthodes</vt:lpstr>
      <vt:lpstr>Problème d'initialisation</vt:lpstr>
      <vt:lpstr>Conséquence de l'initialisation</vt:lpstr>
      <vt:lpstr>Conséquence de l'initialisation</vt:lpstr>
      <vt:lpstr>VITERBI</vt:lpstr>
      <vt:lpstr>Description de la Mission</vt:lpstr>
      <vt:lpstr>Description de la mission</vt:lpstr>
      <vt:lpstr>Scénario obtenu</vt:lpstr>
      <vt:lpstr>Expérimentation</vt:lpstr>
      <vt:lpstr>Exemple d'expérimentation</vt:lpstr>
      <vt:lpstr>Marge d'Energie</vt:lpstr>
      <vt:lpstr>Marge de Durée</vt:lpstr>
      <vt:lpstr>Incertitudes de Localisation</vt:lpstr>
      <vt:lpstr>Erreurs de Localisation</vt:lpstr>
      <vt:lpstr>Résultats remarquables</vt:lpstr>
      <vt:lpstr>Limitations</vt:lpstr>
      <vt:lpstr>Perspectives</vt:lpstr>
      <vt:lpstr>PowerPoint 演示文稿</vt:lpstr>
      <vt:lpstr>Perspectives</vt:lpstr>
      <vt:lpstr>Support AI</vt:lpstr>
      <vt:lpstr>Support : Contracteurs</vt:lpstr>
      <vt:lpstr>Support : Fusion LZA ODO (1)</vt:lpstr>
    </vt:vector>
  </TitlesOfParts>
  <Company>LIRMM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feche</dc:creator>
  <cp:lastModifiedBy>philippe</cp:lastModifiedBy>
  <cp:revision>178</cp:revision>
  <dcterms:created xsi:type="dcterms:W3CDTF">2021-05-30T14:50:04Z</dcterms:created>
  <dcterms:modified xsi:type="dcterms:W3CDTF">2021-05-30T14:50:04Z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1033-11.1.0.8722</vt:lpwstr>
  </property>
</Properties>
</file>