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avi" ContentType="video/x-msvide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1"/>
  </p:sldMasterIdLst>
  <p:notesMasterIdLst>
    <p:notesMasterId r:id="rId56"/>
  </p:notesMasterIdLst>
  <p:handoutMasterIdLst>
    <p:handoutMasterId r:id="rId57"/>
  </p:handoutMasterIdLst>
  <p:sldIdLst>
    <p:sldId id="256" r:id="rId2"/>
    <p:sldId id="258" r:id="rId3"/>
    <p:sldId id="259" r:id="rId4"/>
    <p:sldId id="288" r:id="rId5"/>
    <p:sldId id="289" r:id="rId6"/>
    <p:sldId id="260" r:id="rId7"/>
    <p:sldId id="299" r:id="rId8"/>
    <p:sldId id="300" r:id="rId9"/>
    <p:sldId id="301" r:id="rId10"/>
    <p:sldId id="302" r:id="rId11"/>
    <p:sldId id="303" r:id="rId12"/>
    <p:sldId id="304" r:id="rId13"/>
    <p:sldId id="305" r:id="rId14"/>
    <p:sldId id="306" r:id="rId15"/>
    <p:sldId id="307" r:id="rId16"/>
    <p:sldId id="308" r:id="rId17"/>
    <p:sldId id="309" r:id="rId18"/>
    <p:sldId id="310" r:id="rId19"/>
    <p:sldId id="311" r:id="rId20"/>
    <p:sldId id="312" r:id="rId21"/>
    <p:sldId id="313" r:id="rId22"/>
    <p:sldId id="314" r:id="rId23"/>
    <p:sldId id="315" r:id="rId24"/>
    <p:sldId id="316" r:id="rId25"/>
    <p:sldId id="317" r:id="rId26"/>
    <p:sldId id="261" r:id="rId27"/>
    <p:sldId id="278" r:id="rId28"/>
    <p:sldId id="279" r:id="rId29"/>
    <p:sldId id="280" r:id="rId30"/>
    <p:sldId id="281" r:id="rId31"/>
    <p:sldId id="282" r:id="rId32"/>
    <p:sldId id="283" r:id="rId33"/>
    <p:sldId id="284" r:id="rId34"/>
    <p:sldId id="285" r:id="rId35"/>
    <p:sldId id="286" r:id="rId36"/>
    <p:sldId id="272" r:id="rId37"/>
    <p:sldId id="273" r:id="rId38"/>
    <p:sldId id="274" r:id="rId39"/>
    <p:sldId id="275" r:id="rId40"/>
    <p:sldId id="276" r:id="rId41"/>
    <p:sldId id="287" r:id="rId42"/>
    <p:sldId id="290" r:id="rId43"/>
    <p:sldId id="262" r:id="rId44"/>
    <p:sldId id="291" r:id="rId45"/>
    <p:sldId id="292" r:id="rId46"/>
    <p:sldId id="298" r:id="rId47"/>
    <p:sldId id="293" r:id="rId48"/>
    <p:sldId id="294" r:id="rId49"/>
    <p:sldId id="295" r:id="rId50"/>
    <p:sldId id="296" r:id="rId51"/>
    <p:sldId id="297" r:id="rId52"/>
    <p:sldId id="268" r:id="rId53"/>
    <p:sldId id="264" r:id="rId54"/>
    <p:sldId id="271" r:id="rId5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32" autoAdjust="0"/>
    <p:restoredTop sz="73098" autoAdjust="0"/>
  </p:normalViewPr>
  <p:slideViewPr>
    <p:cSldViewPr snapToGrid="0">
      <p:cViewPr varScale="1">
        <p:scale>
          <a:sx n="54" d="100"/>
          <a:sy n="54" d="100"/>
        </p:scale>
        <p:origin x="1290" y="72"/>
      </p:cViewPr>
      <p:guideLst/>
    </p:cSldViewPr>
  </p:slideViewPr>
  <p:notesTextViewPr>
    <p:cViewPr>
      <p:scale>
        <a:sx n="1" d="1"/>
        <a:sy n="1" d="1"/>
      </p:scale>
      <p:origin x="0" y="0"/>
    </p:cViewPr>
  </p:notesTextViewPr>
  <p:notesViewPr>
    <p:cSldViewPr snapToGrid="0">
      <p:cViewPr varScale="1">
        <p:scale>
          <a:sx n="57" d="100"/>
          <a:sy n="57" d="100"/>
        </p:scale>
        <p:origin x="2832"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89F11-9FDF-4D41-9FB8-C4331ED42A15}" type="datetimeFigureOut">
              <a:rPr lang="fr-FR" smtClean="0"/>
              <a:t>19/02/2016</a:t>
            </a:fld>
            <a:endParaRPr lang="fr-FR"/>
          </a:p>
        </p:txBody>
      </p:sp>
      <p:sp>
        <p:nvSpPr>
          <p:cNvPr id="4" name="Espace réservé du pied de pag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A890E7-381A-40E5-AC93-93A08476B738}" type="slidenum">
              <a:rPr lang="fr-FR" smtClean="0"/>
              <a:t>‹N°›</a:t>
            </a:fld>
            <a:endParaRPr lang="fr-FR"/>
          </a:p>
        </p:txBody>
      </p:sp>
    </p:spTree>
    <p:extLst>
      <p:ext uri="{BB962C8B-B14F-4D97-AF65-F5344CB8AC3E}">
        <p14:creationId xmlns:p14="http://schemas.microsoft.com/office/powerpoint/2010/main" val="94506436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14033D-92B9-4C64-B7E0-251E97EC788A}" type="datetimeFigureOut">
              <a:rPr lang="fr-FR" smtClean="0"/>
              <a:t>19/02/2016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C2549E-FEA7-4642-8631-753BB9D630CB}" type="slidenum">
              <a:rPr lang="fr-FR" smtClean="0"/>
              <a:t>‹N°›</a:t>
            </a:fld>
            <a:endParaRPr lang="fr-FR"/>
          </a:p>
        </p:txBody>
      </p:sp>
    </p:spTree>
    <p:extLst>
      <p:ext uri="{BB962C8B-B14F-4D97-AF65-F5344CB8AC3E}">
        <p14:creationId xmlns:p14="http://schemas.microsoft.com/office/powerpoint/2010/main" val="308600105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C2549E-FEA7-4642-8631-753BB9D630CB}" type="slidenum">
              <a:rPr lang="fr-FR" smtClean="0"/>
              <a:t>1</a:t>
            </a:fld>
            <a:endParaRPr lang="fr-FR"/>
          </a:p>
        </p:txBody>
      </p:sp>
    </p:spTree>
    <p:extLst>
      <p:ext uri="{BB962C8B-B14F-4D97-AF65-F5344CB8AC3E}">
        <p14:creationId xmlns:p14="http://schemas.microsoft.com/office/powerpoint/2010/main" val="42164474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63E21846-EFE2-4975-A4F2-0B929938B767}" type="slidenum">
              <a:rPr lang="fr-FR"/>
              <a:t>18</a:t>
            </a:fld>
            <a:endParaRPr lang="fr-FR"/>
          </a:p>
        </p:txBody>
      </p:sp>
    </p:spTree>
    <p:extLst>
      <p:ext uri="{BB962C8B-B14F-4D97-AF65-F5344CB8AC3E}">
        <p14:creationId xmlns:p14="http://schemas.microsoft.com/office/powerpoint/2010/main" val="20744372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63E21846-EFE2-4975-A4F2-0B929938B767}" type="slidenum">
              <a:rPr lang="fr-FR"/>
              <a:t>19</a:t>
            </a:fld>
            <a:endParaRPr lang="fr-FR"/>
          </a:p>
        </p:txBody>
      </p:sp>
    </p:spTree>
    <p:extLst>
      <p:ext uri="{BB962C8B-B14F-4D97-AF65-F5344CB8AC3E}">
        <p14:creationId xmlns:p14="http://schemas.microsoft.com/office/powerpoint/2010/main" val="35706592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C2549E-FEA7-4642-8631-753BB9D630CB}" type="slidenum">
              <a:rPr lang="fr-FR" smtClean="0"/>
              <a:t>34</a:t>
            </a:fld>
            <a:endParaRPr lang="fr-FR"/>
          </a:p>
        </p:txBody>
      </p:sp>
    </p:spTree>
    <p:extLst>
      <p:ext uri="{BB962C8B-B14F-4D97-AF65-F5344CB8AC3E}">
        <p14:creationId xmlns:p14="http://schemas.microsoft.com/office/powerpoint/2010/main" val="12134925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On considère le robot et la cible comme des particules de charges opposées, et on calcule le potentiel attractif entre les deux. On dérive ce potentiel pour en déduire la force s’appliquant au robot.</a:t>
            </a:r>
          </a:p>
          <a:p>
            <a:endParaRPr lang="fr-FR" dirty="0"/>
          </a:p>
        </p:txBody>
      </p:sp>
      <p:sp>
        <p:nvSpPr>
          <p:cNvPr id="4" name="Espace réservé du numéro de diapositive 3"/>
          <p:cNvSpPr>
            <a:spLocks noGrp="1"/>
          </p:cNvSpPr>
          <p:nvPr>
            <p:ph type="sldNum" sz="quarter" idx="10"/>
          </p:nvPr>
        </p:nvSpPr>
        <p:spPr/>
        <p:txBody>
          <a:bodyPr/>
          <a:lstStyle/>
          <a:p>
            <a:fld id="{70A44401-C927-4295-A116-DF9380DCB45F}" type="slidenum">
              <a:rPr lang="fr-FR" smtClean="0"/>
              <a:t>36</a:t>
            </a:fld>
            <a:endParaRPr lang="fr-FR"/>
          </a:p>
        </p:txBody>
      </p:sp>
    </p:spTree>
    <p:extLst>
      <p:ext uri="{BB962C8B-B14F-4D97-AF65-F5344CB8AC3E}">
        <p14:creationId xmlns:p14="http://schemas.microsoft.com/office/powerpoint/2010/main" val="24701029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C2549E-FEA7-4642-8631-753BB9D630CB}" type="slidenum">
              <a:rPr lang="fr-FR" smtClean="0"/>
              <a:t>37</a:t>
            </a:fld>
            <a:endParaRPr lang="fr-FR"/>
          </a:p>
        </p:txBody>
      </p:sp>
    </p:spTree>
    <p:extLst>
      <p:ext uri="{BB962C8B-B14F-4D97-AF65-F5344CB8AC3E}">
        <p14:creationId xmlns:p14="http://schemas.microsoft.com/office/powerpoint/2010/main" val="1730302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C2549E-FEA7-4642-8631-753BB9D630CB}" type="slidenum">
              <a:rPr lang="fr-FR" smtClean="0"/>
              <a:t>2</a:t>
            </a:fld>
            <a:endParaRPr lang="fr-FR"/>
          </a:p>
        </p:txBody>
      </p:sp>
    </p:spTree>
    <p:extLst>
      <p:ext uri="{BB962C8B-B14F-4D97-AF65-F5344CB8AC3E}">
        <p14:creationId xmlns:p14="http://schemas.microsoft.com/office/powerpoint/2010/main" val="2216634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PlaceHolder 1"/>
          <p:cNvSpPr>
            <a:spLocks noGrp="1"/>
          </p:cNvSpPr>
          <p:nvPr>
            <p:ph type="body"/>
          </p:nvPr>
        </p:nvSpPr>
        <p:spPr>
          <a:xfrm>
            <a:off x="756000" y="5078520"/>
            <a:ext cx="6047640" cy="4811040"/>
          </a:xfrm>
          <a:prstGeom prst="rect">
            <a:avLst/>
          </a:prstGeom>
        </p:spPr>
        <p:txBody>
          <a:bodyPr lIns="0" tIns="0" rIns="0" bIns="0"/>
          <a:lstStyle/>
          <a:p>
            <a:r>
              <a:rPr lang="fr-FR" sz="2000">
                <a:latin typeface="Arial"/>
              </a:rPr>
              <a:t>223 000 km²</a:t>
            </a:r>
            <a:endParaRPr/>
          </a:p>
          <a:p>
            <a:r>
              <a:rPr lang="fr-FR" sz="2000">
                <a:latin typeface="Arial"/>
              </a:rPr>
              <a:t>Peche et activite militaire</a:t>
            </a:r>
            <a:endParaRPr/>
          </a:p>
          <a:p>
            <a:endParaRPr/>
          </a:p>
        </p:txBody>
      </p:sp>
    </p:spTree>
    <p:extLst>
      <p:ext uri="{BB962C8B-B14F-4D97-AF65-F5344CB8AC3E}">
        <p14:creationId xmlns:p14="http://schemas.microsoft.com/office/powerpoint/2010/main" val="335212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Définition stratégie</a:t>
            </a:r>
          </a:p>
          <a:p>
            <a:r>
              <a:rPr lang="fr-FR" dirty="0" smtClean="0"/>
              <a:t>Régulation des robots</a:t>
            </a:r>
          </a:p>
          <a:p>
            <a:r>
              <a:rPr lang="fr-FR" dirty="0" smtClean="0"/>
              <a:t>Hypothèse: on a N robots autonomes</a:t>
            </a:r>
            <a:r>
              <a:rPr lang="fr-FR" baseline="0" dirty="0" smtClean="0"/>
              <a:t> qui détectent dans un rayon donné la présence ou non de sous-marins</a:t>
            </a:r>
            <a:endParaRPr lang="fr-FR" dirty="0"/>
          </a:p>
        </p:txBody>
      </p:sp>
      <p:sp>
        <p:nvSpPr>
          <p:cNvPr id="4" name="Espace réservé du numéro de diapositive 3"/>
          <p:cNvSpPr>
            <a:spLocks noGrp="1"/>
          </p:cNvSpPr>
          <p:nvPr>
            <p:ph type="sldNum" sz="quarter" idx="10"/>
          </p:nvPr>
        </p:nvSpPr>
        <p:spPr/>
        <p:txBody>
          <a:bodyPr/>
          <a:lstStyle/>
          <a:p>
            <a:fld id="{17C2549E-FEA7-4642-8631-753BB9D630CB}" type="slidenum">
              <a:rPr lang="fr-FR" smtClean="0"/>
              <a:t>5</a:t>
            </a:fld>
            <a:endParaRPr lang="fr-FR"/>
          </a:p>
        </p:txBody>
      </p:sp>
    </p:spTree>
    <p:extLst>
      <p:ext uri="{BB962C8B-B14F-4D97-AF65-F5344CB8AC3E}">
        <p14:creationId xmlns:p14="http://schemas.microsoft.com/office/powerpoint/2010/main" val="5922085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7C2549E-FEA7-4642-8631-753BB9D630CB}" type="slidenum">
              <a:rPr lang="fr-FR" smtClean="0"/>
              <a:t>6</a:t>
            </a:fld>
            <a:endParaRPr lang="fr-FR"/>
          </a:p>
        </p:txBody>
      </p:sp>
    </p:spTree>
    <p:extLst>
      <p:ext uri="{BB962C8B-B14F-4D97-AF65-F5344CB8AC3E}">
        <p14:creationId xmlns:p14="http://schemas.microsoft.com/office/powerpoint/2010/main" val="1123944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63E21846-EFE2-4975-A4F2-0B929938B767}" type="slidenum">
              <a:rPr lang="fr-FR"/>
              <a:t>14</a:t>
            </a:fld>
            <a:endParaRPr lang="fr-FR"/>
          </a:p>
        </p:txBody>
      </p:sp>
    </p:spTree>
    <p:extLst>
      <p:ext uri="{BB962C8B-B14F-4D97-AF65-F5344CB8AC3E}">
        <p14:creationId xmlns:p14="http://schemas.microsoft.com/office/powerpoint/2010/main" val="788606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63E21846-EFE2-4975-A4F2-0B929938B767}" type="slidenum">
              <a:rPr lang="fr-FR"/>
              <a:t>15</a:t>
            </a:fld>
            <a:endParaRPr lang="fr-FR"/>
          </a:p>
        </p:txBody>
      </p:sp>
    </p:spTree>
    <p:extLst>
      <p:ext uri="{BB962C8B-B14F-4D97-AF65-F5344CB8AC3E}">
        <p14:creationId xmlns:p14="http://schemas.microsoft.com/office/powerpoint/2010/main" val="31293458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63E21846-EFE2-4975-A4F2-0B929938B767}" type="slidenum">
              <a:rPr lang="fr-FR"/>
              <a:t>16</a:t>
            </a:fld>
            <a:endParaRPr lang="fr-FR"/>
          </a:p>
        </p:txBody>
      </p:sp>
    </p:spTree>
    <p:extLst>
      <p:ext uri="{BB962C8B-B14F-4D97-AF65-F5344CB8AC3E}">
        <p14:creationId xmlns:p14="http://schemas.microsoft.com/office/powerpoint/2010/main" val="1539348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63E21846-EFE2-4975-A4F2-0B929938B767}" type="slidenum">
              <a:rPr lang="fr-FR"/>
              <a:t>17</a:t>
            </a:fld>
            <a:endParaRPr lang="fr-FR"/>
          </a:p>
        </p:txBody>
      </p:sp>
    </p:spTree>
    <p:extLst>
      <p:ext uri="{BB962C8B-B14F-4D97-AF65-F5344CB8AC3E}">
        <p14:creationId xmlns:p14="http://schemas.microsoft.com/office/powerpoint/2010/main" val="23587512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a:prstGeom prst="rect">
            <a:avLst/>
          </a:prstGeom>
        </p:spPr>
        <p:txBody>
          <a:bodyPr anchor="b">
            <a:normAutofit/>
          </a:bodyPr>
          <a:lstStyle>
            <a:lvl1pPr algn="r">
              <a:defRPr sz="6000">
                <a:effectLst/>
              </a:defRPr>
            </a:lvl1pPr>
          </a:lstStyle>
          <a:p>
            <a:r>
              <a:rPr lang="fr-FR" smtClean="0"/>
              <a:t>Modifiez le style du titre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4" name="Date Placeholder 3"/>
          <p:cNvSpPr>
            <a:spLocks noGrp="1"/>
          </p:cNvSpPr>
          <p:nvPr>
            <p:ph type="dt" sz="half" idx="10"/>
          </p:nvPr>
        </p:nvSpPr>
        <p:spPr>
          <a:xfrm>
            <a:off x="8643102" y="6300788"/>
            <a:ext cx="1070810" cy="365125"/>
          </a:xfrm>
          <a:prstGeom prst="rect">
            <a:avLst/>
          </a:prstGeom>
        </p:spPr>
        <p:txBody>
          <a:bodyPr/>
          <a:lstStyle/>
          <a:p>
            <a:endParaRPr lang="en-US" dirty="0"/>
          </a:p>
        </p:txBody>
      </p:sp>
      <p:sp>
        <p:nvSpPr>
          <p:cNvPr id="5" name="Footer Placeholder 4"/>
          <p:cNvSpPr>
            <a:spLocks noGrp="1"/>
          </p:cNvSpPr>
          <p:nvPr>
            <p:ph type="ftr" sz="quarter" idx="11"/>
          </p:nvPr>
        </p:nvSpPr>
        <p:spPr>
          <a:xfrm>
            <a:off x="5332412" y="5883275"/>
            <a:ext cx="4324044" cy="365125"/>
          </a:xfrm>
          <a:prstGeom prst="rect">
            <a:avLst/>
          </a:prstGeom>
        </p:spPr>
        <p:txBody>
          <a:bodyPr/>
          <a:lstStyle/>
          <a:p>
            <a:r>
              <a:rPr lang="fr-FR" smtClean="0"/>
              <a:t>Projet Gascogne 2016 - 19 février 2016</a:t>
            </a:r>
            <a:endParaRPr lang="en-US" dirty="0"/>
          </a:p>
        </p:txBody>
      </p:sp>
      <p:sp>
        <p:nvSpPr>
          <p:cNvPr id="6" name="Slide Number Placeholder 5"/>
          <p:cNvSpPr>
            <a:spLocks noGrp="1"/>
          </p:cNvSpPr>
          <p:nvPr>
            <p:ph type="sldNum" sz="quarter" idx="12"/>
          </p:nvPr>
        </p:nvSpPr>
        <p:spPr>
          <a:xfrm>
            <a:off x="9853612" y="6300788"/>
            <a:ext cx="1055688" cy="365125"/>
          </a:xfrm>
          <a:prstGeom prst="rect">
            <a:avLst/>
          </a:prstGeom>
        </p:spPr>
        <p:txBody>
          <a:bodyPr/>
          <a:lstStyle/>
          <a:p>
            <a:fld id="{D57F1E4F-1CFF-5643-939E-217C01CDF565}" type="slidenum">
              <a:rPr lang="en-US" dirty="0"/>
              <a:pPr/>
              <a:t>‹N°›</a:t>
            </a:fld>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a:prstGeom prst="rect">
            <a:avLst/>
          </a:prstGeom>
        </p:spPr>
        <p:txBody>
          <a:bodyPr anchor="b">
            <a:normAutofit/>
          </a:bodyPr>
          <a:lstStyle>
            <a:lvl1pPr algn="ctr">
              <a:defRPr sz="2400" b="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a:xfrm>
            <a:off x="8643102" y="6300788"/>
            <a:ext cx="1070810" cy="365125"/>
          </a:xfrm>
          <a:prstGeom prst="rect">
            <a:avLst/>
          </a:prstGeom>
        </p:spPr>
        <p:txBody>
          <a:bodyPr/>
          <a:lstStyle/>
          <a:p>
            <a:endParaRPr lang="en-US" dirty="0"/>
          </a:p>
        </p:txBody>
      </p:sp>
      <p:sp>
        <p:nvSpPr>
          <p:cNvPr id="6" name="Footer Placeholder 5"/>
          <p:cNvSpPr>
            <a:spLocks noGrp="1"/>
          </p:cNvSpPr>
          <p:nvPr>
            <p:ph type="ftr" sz="quarter" idx="11"/>
          </p:nvPr>
        </p:nvSpPr>
        <p:spPr>
          <a:xfrm>
            <a:off x="2587625" y="6300788"/>
            <a:ext cx="5915777" cy="365125"/>
          </a:xfrm>
          <a:prstGeom prst="rect">
            <a:avLst/>
          </a:prstGeom>
        </p:spPr>
        <p:txBody>
          <a:bodyPr/>
          <a:lstStyle/>
          <a:p>
            <a:r>
              <a:rPr lang="fr-FR" smtClean="0"/>
              <a:t>Projet Gascogne 2016 - 19 février 2016</a:t>
            </a:r>
            <a:endParaRPr lang="en-US" dirty="0"/>
          </a:p>
        </p:txBody>
      </p:sp>
      <p:sp>
        <p:nvSpPr>
          <p:cNvPr id="7" name="Slide Number Placeholder 6"/>
          <p:cNvSpPr>
            <a:spLocks noGrp="1"/>
          </p:cNvSpPr>
          <p:nvPr>
            <p:ph type="sldNum" sz="quarter" idx="12"/>
          </p:nvPr>
        </p:nvSpPr>
        <p:spPr>
          <a:xfrm>
            <a:off x="9853612" y="6300788"/>
            <a:ext cx="1055688" cy="365125"/>
          </a:xfrm>
          <a:prstGeom prst="rect">
            <a:avLst/>
          </a:prstGeom>
        </p:spPr>
        <p:txBody>
          <a:bodyPr/>
          <a:lstStyle/>
          <a:p>
            <a:fld id="{D57F1E4F-1CFF-5643-939E-217C01CDF565}" type="slidenum">
              <a:rPr lang="en-US" dirty="0"/>
              <a:pPr/>
              <a:t>‹N°›</a:t>
            </a:fld>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a:prstGeom prst="rect">
            <a:avLst/>
          </a:prstGeom>
        </p:spPr>
        <p:txBody>
          <a:bodyPr anchor="ctr">
            <a:normAutofit/>
          </a:bodyPr>
          <a:lstStyle>
            <a:lvl1pPr algn="ctr">
              <a:defRPr sz="3200" b="0" cap="none"/>
            </a:lvl1pPr>
          </a:lstStyle>
          <a:p>
            <a:r>
              <a:rPr lang="fr-FR" smtClean="0"/>
              <a:t>Modifiez le style du titre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a:xfrm>
            <a:off x="8643102" y="6300788"/>
            <a:ext cx="1070810" cy="365125"/>
          </a:xfrm>
          <a:prstGeom prst="rect">
            <a:avLst/>
          </a:prstGeom>
        </p:spPr>
        <p:txBody>
          <a:bodyPr/>
          <a:lstStyle/>
          <a:p>
            <a:endParaRPr lang="en-US" dirty="0"/>
          </a:p>
        </p:txBody>
      </p:sp>
      <p:sp>
        <p:nvSpPr>
          <p:cNvPr id="5" name="Footer Placeholder 4"/>
          <p:cNvSpPr>
            <a:spLocks noGrp="1"/>
          </p:cNvSpPr>
          <p:nvPr>
            <p:ph type="ftr" sz="quarter" idx="11"/>
          </p:nvPr>
        </p:nvSpPr>
        <p:spPr>
          <a:xfrm>
            <a:off x="2587625" y="6300788"/>
            <a:ext cx="5915777" cy="365125"/>
          </a:xfrm>
          <a:prstGeom prst="rect">
            <a:avLst/>
          </a:prstGeom>
        </p:spPr>
        <p:txBody>
          <a:bodyPr/>
          <a:lstStyle/>
          <a:p>
            <a:r>
              <a:rPr lang="fr-FR" smtClean="0"/>
              <a:t>Projet Gascogne 2016 - 19 février 2016</a:t>
            </a:r>
            <a:endParaRPr lang="en-US" dirty="0"/>
          </a:p>
        </p:txBody>
      </p:sp>
      <p:sp>
        <p:nvSpPr>
          <p:cNvPr id="6" name="Slide Number Placeholder 5"/>
          <p:cNvSpPr>
            <a:spLocks noGrp="1"/>
          </p:cNvSpPr>
          <p:nvPr>
            <p:ph type="sldNum" sz="quarter" idx="12"/>
          </p:nvPr>
        </p:nvSpPr>
        <p:spPr>
          <a:xfrm>
            <a:off x="9853612" y="6300788"/>
            <a:ext cx="1055688" cy="365125"/>
          </a:xfrm>
          <a:prstGeom prst="rect">
            <a:avLst/>
          </a:prstGeom>
        </p:spPr>
        <p:txBody>
          <a:bodyPr/>
          <a:lstStyle/>
          <a:p>
            <a:fld id="{D57F1E4F-1CFF-5643-939E-217C01CDF565}" type="slidenum">
              <a:rPr lang="en-US" dirty="0"/>
              <a:pPr/>
              <a:t>‹N°›</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a:prstGeom prst="rect">
            <a:avLst/>
          </a:prstGeom>
        </p:spPr>
        <p:txBody>
          <a:bodyPr anchor="ctr">
            <a:normAutofit/>
          </a:bodyPr>
          <a:lstStyle>
            <a:lvl1pPr algn="ctr">
              <a:defRPr sz="3200" b="0" cap="none">
                <a:solidFill>
                  <a:schemeClr val="tx1"/>
                </a:solidFill>
              </a:defRPr>
            </a:lvl1pPr>
          </a:lstStyle>
          <a:p>
            <a:r>
              <a:rPr lang="fr-FR" smtClean="0"/>
              <a:t>Modifiez le style du titre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smtClean="0"/>
              <a:t>Modifiez les styles du texte du masque</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a:xfrm>
            <a:off x="8643102" y="6300788"/>
            <a:ext cx="1070810" cy="365125"/>
          </a:xfrm>
          <a:prstGeom prst="rect">
            <a:avLst/>
          </a:prstGeom>
        </p:spPr>
        <p:txBody>
          <a:bodyPr/>
          <a:lstStyle/>
          <a:p>
            <a:endParaRPr lang="en-US" dirty="0"/>
          </a:p>
        </p:txBody>
      </p:sp>
      <p:sp>
        <p:nvSpPr>
          <p:cNvPr id="5" name="Footer Placeholder 4"/>
          <p:cNvSpPr>
            <a:spLocks noGrp="1"/>
          </p:cNvSpPr>
          <p:nvPr>
            <p:ph type="ftr" sz="quarter" idx="11"/>
          </p:nvPr>
        </p:nvSpPr>
        <p:spPr>
          <a:xfrm>
            <a:off x="2587625" y="6300788"/>
            <a:ext cx="5915777" cy="365125"/>
          </a:xfrm>
          <a:prstGeom prst="rect">
            <a:avLst/>
          </a:prstGeom>
        </p:spPr>
        <p:txBody>
          <a:bodyPr/>
          <a:lstStyle/>
          <a:p>
            <a:r>
              <a:rPr lang="fr-FR" smtClean="0"/>
              <a:t>Projet Gascogne 2016 - 19 février 2016</a:t>
            </a:r>
            <a:endParaRPr lang="en-US" dirty="0"/>
          </a:p>
        </p:txBody>
      </p:sp>
      <p:sp>
        <p:nvSpPr>
          <p:cNvPr id="6" name="Slide Number Placeholder 5"/>
          <p:cNvSpPr>
            <a:spLocks noGrp="1"/>
          </p:cNvSpPr>
          <p:nvPr>
            <p:ph type="sldNum" sz="quarter" idx="12"/>
          </p:nvPr>
        </p:nvSpPr>
        <p:spPr>
          <a:xfrm>
            <a:off x="9853612" y="6300788"/>
            <a:ext cx="1055688" cy="365125"/>
          </a:xfrm>
          <a:prstGeom prst="rect">
            <a:avLst/>
          </a:prstGeom>
        </p:spPr>
        <p:txBody>
          <a:bodyPr/>
          <a:lstStyle/>
          <a:p>
            <a:fld id="{D57F1E4F-1CFF-5643-939E-217C01CDF565}" type="slidenum">
              <a:rPr lang="en-US" dirty="0"/>
              <a:pPr/>
              <a:t>‹N°›</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a:prstGeom prst="rect">
            <a:avLst/>
          </a:prstGeom>
        </p:spPr>
        <p:txBody>
          <a:bodyPr anchor="b">
            <a:normAutofit/>
          </a:bodyPr>
          <a:lstStyle>
            <a:lvl1pPr algn="r">
              <a:defRPr sz="3200" b="0" cap="none"/>
            </a:lvl1pPr>
          </a:lstStyle>
          <a:p>
            <a:r>
              <a:rPr lang="fr-FR" smtClean="0"/>
              <a:t>Modifiez le style du titre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a:xfrm>
            <a:off x="8643102" y="6300788"/>
            <a:ext cx="1070810" cy="365125"/>
          </a:xfrm>
          <a:prstGeom prst="rect">
            <a:avLst/>
          </a:prstGeom>
        </p:spPr>
        <p:txBody>
          <a:bodyPr/>
          <a:lstStyle/>
          <a:p>
            <a:endParaRPr lang="en-US" dirty="0"/>
          </a:p>
        </p:txBody>
      </p:sp>
      <p:sp>
        <p:nvSpPr>
          <p:cNvPr id="5" name="Footer Placeholder 4"/>
          <p:cNvSpPr>
            <a:spLocks noGrp="1"/>
          </p:cNvSpPr>
          <p:nvPr>
            <p:ph type="ftr" sz="quarter" idx="11"/>
          </p:nvPr>
        </p:nvSpPr>
        <p:spPr>
          <a:xfrm>
            <a:off x="2587625" y="6300788"/>
            <a:ext cx="5915777" cy="365125"/>
          </a:xfrm>
          <a:prstGeom prst="rect">
            <a:avLst/>
          </a:prstGeom>
        </p:spPr>
        <p:txBody>
          <a:bodyPr/>
          <a:lstStyle/>
          <a:p>
            <a:r>
              <a:rPr lang="fr-FR" smtClean="0"/>
              <a:t>Projet Gascogne 2016 - 19 février 2016</a:t>
            </a:r>
            <a:endParaRPr lang="en-US" dirty="0"/>
          </a:p>
        </p:txBody>
      </p:sp>
      <p:sp>
        <p:nvSpPr>
          <p:cNvPr id="6" name="Slide Number Placeholder 5"/>
          <p:cNvSpPr>
            <a:spLocks noGrp="1"/>
          </p:cNvSpPr>
          <p:nvPr>
            <p:ph type="sldNum" sz="quarter" idx="12"/>
          </p:nvPr>
        </p:nvSpPr>
        <p:spPr>
          <a:xfrm>
            <a:off x="9853612" y="6300788"/>
            <a:ext cx="1055688" cy="365125"/>
          </a:xfrm>
          <a:prstGeom prst="rect">
            <a:avLst/>
          </a:prstGeom>
        </p:spPr>
        <p:txBody>
          <a:bodyPr/>
          <a:lstStyle/>
          <a:p>
            <a:fld id="{D57F1E4F-1CFF-5643-939E-217C01CDF565}" type="slidenum">
              <a:rPr lang="en-US" dirty="0"/>
              <a:pPr/>
              <a:t>‹N°›</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a:prstGeom prst="rect">
            <a:avLst/>
          </a:prstGeom>
        </p:spPr>
        <p:txBody>
          <a:bodyPr anchor="ctr">
            <a:normAutofit/>
          </a:bodyPr>
          <a:lstStyle>
            <a:lvl1pPr algn="ctr">
              <a:defRPr sz="3200" b="0" cap="none">
                <a:solidFill>
                  <a:schemeClr val="tx1"/>
                </a:solidFill>
              </a:defRPr>
            </a:lvl1pPr>
          </a:lstStyle>
          <a:p>
            <a:r>
              <a:rPr lang="fr-FR" smtClean="0"/>
              <a:t>Modifiez le style du titre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fr-FR" smtClean="0"/>
              <a:t>Modifiez les styles du texte du masque</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a:xfrm>
            <a:off x="8643102" y="6300788"/>
            <a:ext cx="1070810" cy="365125"/>
          </a:xfrm>
          <a:prstGeom prst="rect">
            <a:avLst/>
          </a:prstGeom>
        </p:spPr>
        <p:txBody>
          <a:bodyPr/>
          <a:lstStyle/>
          <a:p>
            <a:endParaRPr lang="en-US" dirty="0"/>
          </a:p>
        </p:txBody>
      </p:sp>
      <p:sp>
        <p:nvSpPr>
          <p:cNvPr id="5" name="Footer Placeholder 4"/>
          <p:cNvSpPr>
            <a:spLocks noGrp="1"/>
          </p:cNvSpPr>
          <p:nvPr>
            <p:ph type="ftr" sz="quarter" idx="11"/>
          </p:nvPr>
        </p:nvSpPr>
        <p:spPr>
          <a:xfrm>
            <a:off x="2587625" y="6300788"/>
            <a:ext cx="5915777" cy="365125"/>
          </a:xfrm>
          <a:prstGeom prst="rect">
            <a:avLst/>
          </a:prstGeom>
        </p:spPr>
        <p:txBody>
          <a:bodyPr/>
          <a:lstStyle/>
          <a:p>
            <a:r>
              <a:rPr lang="fr-FR" smtClean="0"/>
              <a:t>Projet Gascogne 2016 - 19 février 2016</a:t>
            </a:r>
            <a:endParaRPr lang="en-US" dirty="0"/>
          </a:p>
        </p:txBody>
      </p:sp>
      <p:sp>
        <p:nvSpPr>
          <p:cNvPr id="6" name="Slide Number Placeholder 5"/>
          <p:cNvSpPr>
            <a:spLocks noGrp="1"/>
          </p:cNvSpPr>
          <p:nvPr>
            <p:ph type="sldNum" sz="quarter" idx="12"/>
          </p:nvPr>
        </p:nvSpPr>
        <p:spPr>
          <a:xfrm>
            <a:off x="9853612" y="6300788"/>
            <a:ext cx="1055688" cy="365125"/>
          </a:xfrm>
          <a:prstGeom prst="rect">
            <a:avLst/>
          </a:prstGeom>
        </p:spPr>
        <p:txBody>
          <a:bodyPr/>
          <a:lstStyle/>
          <a:p>
            <a:fld id="{D57F1E4F-1CFF-5643-939E-217C01CDF565}" type="slidenum">
              <a:rPr lang="en-US" dirty="0"/>
              <a:pPr/>
              <a:t>‹N°›</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a:prstGeom prst="rect">
            <a:avLst/>
          </a:prstGeom>
        </p:spPr>
        <p:txBody>
          <a:bodyPr vert="horz" lIns="91440" tIns="45720" rIns="91440" bIns="45720" rtlCol="0" anchor="ctr">
            <a:normAutofit/>
          </a:bodyPr>
          <a:lstStyle>
            <a:lvl1pPr>
              <a:defRPr lang="en-US" b="0" dirty="0"/>
            </a:lvl1pPr>
          </a:lstStyle>
          <a:p>
            <a:pPr marL="0" lvl="0"/>
            <a:r>
              <a:rPr lang="fr-FR" smtClean="0"/>
              <a:t>Modifiez le style du titre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fr-FR" smtClean="0"/>
              <a:t>Modifiez les styles du texte du masque</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a:xfrm>
            <a:off x="8643102" y="6300788"/>
            <a:ext cx="1070810" cy="365125"/>
          </a:xfrm>
          <a:prstGeom prst="rect">
            <a:avLst/>
          </a:prstGeom>
        </p:spPr>
        <p:txBody>
          <a:bodyPr/>
          <a:lstStyle/>
          <a:p>
            <a:endParaRPr lang="en-US" dirty="0"/>
          </a:p>
        </p:txBody>
      </p:sp>
      <p:sp>
        <p:nvSpPr>
          <p:cNvPr id="5" name="Footer Placeholder 4"/>
          <p:cNvSpPr>
            <a:spLocks noGrp="1"/>
          </p:cNvSpPr>
          <p:nvPr>
            <p:ph type="ftr" sz="quarter" idx="11"/>
          </p:nvPr>
        </p:nvSpPr>
        <p:spPr>
          <a:xfrm>
            <a:off x="2587625" y="6300788"/>
            <a:ext cx="5915777" cy="365125"/>
          </a:xfrm>
          <a:prstGeom prst="rect">
            <a:avLst/>
          </a:prstGeom>
        </p:spPr>
        <p:txBody>
          <a:bodyPr/>
          <a:lstStyle/>
          <a:p>
            <a:r>
              <a:rPr lang="fr-FR" smtClean="0"/>
              <a:t>Projet Gascogne 2016 - 19 février 2016</a:t>
            </a:r>
            <a:endParaRPr lang="en-US" dirty="0"/>
          </a:p>
        </p:txBody>
      </p:sp>
      <p:sp>
        <p:nvSpPr>
          <p:cNvPr id="6" name="Slide Number Placeholder 5"/>
          <p:cNvSpPr>
            <a:spLocks noGrp="1"/>
          </p:cNvSpPr>
          <p:nvPr>
            <p:ph type="sldNum" sz="quarter" idx="12"/>
          </p:nvPr>
        </p:nvSpPr>
        <p:spPr>
          <a:xfrm>
            <a:off x="9853612" y="6300788"/>
            <a:ext cx="1055688" cy="365125"/>
          </a:xfrm>
          <a:prstGeom prst="rect">
            <a:avLst/>
          </a:prstGeom>
        </p:spPr>
        <p:txBody>
          <a:bodyPr/>
          <a:lstStyle/>
          <a:p>
            <a:fld id="{D57F1E4F-1CFF-5643-939E-217C01CDF565}" type="slidenum">
              <a:rPr lang="en-US" dirty="0"/>
              <a:pPr/>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a:xfrm>
            <a:off x="1885951" y="284511"/>
            <a:ext cx="9163050" cy="1060102"/>
          </a:xfrm>
          <a:prstGeom prst="rect">
            <a:avLst/>
          </a:prstGeom>
        </p:spPr>
        <p:txBody>
          <a:bodyPr/>
          <a:lstStyle>
            <a:lvl1pPr algn="ctr">
              <a:defRPr/>
            </a:lvl1pPr>
          </a:lstStyle>
          <a:p>
            <a:r>
              <a:rPr lang="fr-FR" smtClean="0"/>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a:xfrm>
            <a:off x="8643102" y="6300788"/>
            <a:ext cx="1070810" cy="365125"/>
          </a:xfrm>
          <a:prstGeom prst="rect">
            <a:avLst/>
          </a:prstGeom>
        </p:spPr>
        <p:txBody>
          <a:bodyPr/>
          <a:lstStyle/>
          <a:p>
            <a:endParaRPr lang="en-US" dirty="0"/>
          </a:p>
        </p:txBody>
      </p:sp>
      <p:sp>
        <p:nvSpPr>
          <p:cNvPr id="5" name="Footer Placeholder 4"/>
          <p:cNvSpPr>
            <a:spLocks noGrp="1"/>
          </p:cNvSpPr>
          <p:nvPr>
            <p:ph type="ftr" sz="quarter" idx="11"/>
          </p:nvPr>
        </p:nvSpPr>
        <p:spPr>
          <a:xfrm>
            <a:off x="2587625" y="6300788"/>
            <a:ext cx="5915777" cy="365125"/>
          </a:xfrm>
          <a:prstGeom prst="rect">
            <a:avLst/>
          </a:prstGeom>
        </p:spPr>
        <p:txBody>
          <a:bodyPr/>
          <a:lstStyle/>
          <a:p>
            <a:r>
              <a:rPr lang="fr-FR" smtClean="0"/>
              <a:t>Projet Gascogne 2016 - 19 février 2016</a:t>
            </a:r>
            <a:endParaRPr lang="en-US" dirty="0"/>
          </a:p>
        </p:txBody>
      </p:sp>
      <p:sp>
        <p:nvSpPr>
          <p:cNvPr id="6" name="Slide Number Placeholder 5"/>
          <p:cNvSpPr>
            <a:spLocks noGrp="1"/>
          </p:cNvSpPr>
          <p:nvPr>
            <p:ph type="sldNum" sz="quarter" idx="12"/>
          </p:nvPr>
        </p:nvSpPr>
        <p:spPr>
          <a:xfrm>
            <a:off x="9853612" y="6300788"/>
            <a:ext cx="1055688" cy="365125"/>
          </a:xfrm>
          <a:prstGeom prst="rect">
            <a:avLst/>
          </a:prstGeom>
        </p:spPr>
        <p:txBody>
          <a:bodyPr/>
          <a:lstStyle/>
          <a:p>
            <a:fld id="{D57F1E4F-1CFF-5643-939E-217C01CDF565}" type="slidenum">
              <a:rPr lang="en-US" dirty="0"/>
              <a:pPr/>
              <a:t>‹N°›</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a:prstGeom prst="rect">
            <a:avLst/>
          </a:prstGeom>
        </p:spPr>
        <p:txBody>
          <a:bodyPr vert="eaVert"/>
          <a:lstStyle/>
          <a:p>
            <a:r>
              <a:rPr lang="fr-FR" smtClean="0"/>
              <a:t>Modifiez le style du titre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a:xfrm>
            <a:off x="8643102" y="6300788"/>
            <a:ext cx="1070810" cy="365125"/>
          </a:xfrm>
          <a:prstGeom prst="rect">
            <a:avLst/>
          </a:prstGeom>
        </p:spPr>
        <p:txBody>
          <a:bodyPr/>
          <a:lstStyle/>
          <a:p>
            <a:endParaRPr lang="en-US" dirty="0"/>
          </a:p>
        </p:txBody>
      </p:sp>
      <p:sp>
        <p:nvSpPr>
          <p:cNvPr id="5" name="Footer Placeholder 4"/>
          <p:cNvSpPr>
            <a:spLocks noGrp="1"/>
          </p:cNvSpPr>
          <p:nvPr>
            <p:ph type="ftr" sz="quarter" idx="11"/>
          </p:nvPr>
        </p:nvSpPr>
        <p:spPr>
          <a:xfrm>
            <a:off x="2587625" y="6300788"/>
            <a:ext cx="5915777" cy="365125"/>
          </a:xfrm>
          <a:prstGeom prst="rect">
            <a:avLst/>
          </a:prstGeom>
        </p:spPr>
        <p:txBody>
          <a:bodyPr/>
          <a:lstStyle/>
          <a:p>
            <a:r>
              <a:rPr lang="fr-FR" smtClean="0"/>
              <a:t>Projet Gascogne 2016 - 19 février 2016</a:t>
            </a:r>
            <a:endParaRPr lang="en-US" dirty="0"/>
          </a:p>
        </p:txBody>
      </p:sp>
      <p:sp>
        <p:nvSpPr>
          <p:cNvPr id="6" name="Slide Number Placeholder 5"/>
          <p:cNvSpPr>
            <a:spLocks noGrp="1"/>
          </p:cNvSpPr>
          <p:nvPr>
            <p:ph type="sldNum" sz="quarter" idx="12"/>
          </p:nvPr>
        </p:nvSpPr>
        <p:spPr>
          <a:xfrm>
            <a:off x="9853612" y="6300788"/>
            <a:ext cx="1055688" cy="365125"/>
          </a:xfrm>
          <a:prstGeom prst="rect">
            <a:avLst/>
          </a:prstGeom>
        </p:spPr>
        <p:txBody>
          <a:bodyPr/>
          <a:lstStyle/>
          <a:p>
            <a:fld id="{D57F1E4F-1CFF-5643-939E-217C01CDF565}" type="slidenum">
              <a:rPr lang="en-US" dirty="0"/>
              <a:pPr/>
              <a:t>‹N°›</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09562" y="273352"/>
            <a:ext cx="10971684" cy="1145335"/>
          </a:xfrm>
          <a:prstGeom prst="rect">
            <a:avLst/>
          </a:prstGeom>
        </p:spPr>
        <p:txBody>
          <a:bodyPr lIns="0" tIns="0" rIns="0" bIns="0" anchor="ctr"/>
          <a:lstStyle/>
          <a:p>
            <a:pPr algn="ctr"/>
            <a:endParaRPr/>
          </a:p>
        </p:txBody>
      </p:sp>
      <p:sp>
        <p:nvSpPr>
          <p:cNvPr id="6" name="PlaceHolder 2"/>
          <p:cNvSpPr>
            <a:spLocks noGrp="1"/>
          </p:cNvSpPr>
          <p:nvPr>
            <p:ph type="subTitle"/>
          </p:nvPr>
        </p:nvSpPr>
        <p:spPr>
          <a:xfrm>
            <a:off x="609562" y="1604841"/>
            <a:ext cx="10971684" cy="3977811"/>
          </a:xfrm>
          <a:prstGeom prst="rect">
            <a:avLst/>
          </a:prstGeom>
        </p:spPr>
        <p:txBody>
          <a:bodyPr lIns="0" tIns="0" rIns="0" bIns="0" anchor="ctr"/>
          <a:lstStyle/>
          <a:p>
            <a:pPr algn="ctr"/>
            <a:endParaRPr/>
          </a:p>
        </p:txBody>
      </p:sp>
    </p:spTree>
    <p:extLst>
      <p:ext uri="{BB962C8B-B14F-4D97-AF65-F5344CB8AC3E}">
        <p14:creationId xmlns:p14="http://schemas.microsoft.com/office/powerpoint/2010/main" val="42445339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p:nvPr>
        </p:nvSpPr>
        <p:spPr>
          <a:xfrm>
            <a:off x="1885951" y="1524000"/>
            <a:ext cx="9163049" cy="4267200"/>
          </a:xfrm>
        </p:spPr>
        <p:txBody>
          <a:bodyPr anchor="ct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11" name="Title 1"/>
          <p:cNvSpPr>
            <a:spLocks noGrp="1"/>
          </p:cNvSpPr>
          <p:nvPr>
            <p:ph type="title"/>
          </p:nvPr>
        </p:nvSpPr>
        <p:spPr>
          <a:xfrm>
            <a:off x="1885951" y="266701"/>
            <a:ext cx="9163050" cy="1054099"/>
          </a:xfrm>
          <a:prstGeom prst="rect">
            <a:avLst/>
          </a:prstGeom>
        </p:spPr>
        <p:txBody>
          <a:bodyPr anchor="ctr"/>
          <a:lstStyle>
            <a:lvl1pPr>
              <a:defRPr sz="4400" b="0"/>
            </a:lvl1pPr>
          </a:lstStyle>
          <a:p>
            <a:r>
              <a:rPr lang="fr-FR" dirty="0" smtClean="0"/>
              <a:t>Modifiez le style du titre</a:t>
            </a:r>
            <a:endParaRPr lang="en-US" dirty="0"/>
          </a:p>
        </p:txBody>
      </p:sp>
      <p:sp>
        <p:nvSpPr>
          <p:cNvPr id="14" name="Footer Placeholder 4"/>
          <p:cNvSpPr>
            <a:spLocks noGrp="1"/>
          </p:cNvSpPr>
          <p:nvPr>
            <p:ph type="ftr" sz="quarter" idx="3"/>
          </p:nvPr>
        </p:nvSpPr>
        <p:spPr>
          <a:xfrm>
            <a:off x="2587625" y="6300788"/>
            <a:ext cx="6530975" cy="365125"/>
          </a:xfrm>
          <a:prstGeom prst="rect">
            <a:avLst/>
          </a:prstGeom>
        </p:spPr>
        <p:txBody>
          <a:bodyPr/>
          <a:lstStyle/>
          <a:p>
            <a:pPr algn="ctr"/>
            <a:r>
              <a:rPr lang="fr-FR" smtClean="0"/>
              <a:t>Projet Gascogne 2016 - 19 février 2016</a:t>
            </a:r>
            <a:endParaRPr lang="en-US" dirty="0"/>
          </a:p>
        </p:txBody>
      </p:sp>
      <p:sp>
        <p:nvSpPr>
          <p:cNvPr id="15" name="Slide Number Placeholder 5"/>
          <p:cNvSpPr>
            <a:spLocks noGrp="1"/>
          </p:cNvSpPr>
          <p:nvPr>
            <p:ph type="sldNum" sz="quarter" idx="4"/>
          </p:nvPr>
        </p:nvSpPr>
        <p:spPr>
          <a:xfrm>
            <a:off x="9599612" y="6300787"/>
            <a:ext cx="1030288" cy="365125"/>
          </a:xfrm>
          <a:prstGeom prst="rect">
            <a:avLst/>
          </a:prstGeom>
        </p:spPr>
        <p:txBody>
          <a:bodyPr/>
          <a:lstStyle>
            <a:lvl1pPr algn="ctr">
              <a:defRPr/>
            </a:lvl1pPr>
          </a:lstStyle>
          <a:p>
            <a:fld id="{D57F1E4F-1CFF-5643-939E-217C01CDF565}" type="slidenum">
              <a:rPr lang="en-US" smtClean="0"/>
              <a:pPr/>
              <a:t>‹N°›</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a:prstGeom prst="rect">
            <a:avLst/>
          </a:prstGeom>
        </p:spPr>
        <p:txBody>
          <a:bodyPr anchor="b"/>
          <a:lstStyle>
            <a:lvl1pPr algn="r">
              <a:defRPr sz="4000" b="0" cap="none"/>
            </a:lvl1pPr>
          </a:lstStyle>
          <a:p>
            <a:r>
              <a:rPr lang="fr-FR" smtClean="0"/>
              <a:t>Modifiez le style du titre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9" name="Footer Placeholder 4"/>
          <p:cNvSpPr>
            <a:spLocks noGrp="1"/>
          </p:cNvSpPr>
          <p:nvPr>
            <p:ph type="ftr" sz="quarter" idx="3"/>
          </p:nvPr>
        </p:nvSpPr>
        <p:spPr>
          <a:xfrm>
            <a:off x="2587625" y="6300788"/>
            <a:ext cx="6530975" cy="365125"/>
          </a:xfrm>
          <a:prstGeom prst="rect">
            <a:avLst/>
          </a:prstGeom>
        </p:spPr>
        <p:txBody>
          <a:bodyPr/>
          <a:lstStyle/>
          <a:p>
            <a:pPr algn="ctr"/>
            <a:r>
              <a:rPr lang="fr-FR" smtClean="0"/>
              <a:t>Projet Gascogne 2016 - 19 février 2016</a:t>
            </a:r>
            <a:endParaRPr lang="en-US" dirty="0"/>
          </a:p>
        </p:txBody>
      </p:sp>
      <p:sp>
        <p:nvSpPr>
          <p:cNvPr id="10" name="Slide Number Placeholder 5"/>
          <p:cNvSpPr>
            <a:spLocks noGrp="1"/>
          </p:cNvSpPr>
          <p:nvPr>
            <p:ph type="sldNum" sz="quarter" idx="4"/>
          </p:nvPr>
        </p:nvSpPr>
        <p:spPr>
          <a:xfrm>
            <a:off x="9599612" y="6300787"/>
            <a:ext cx="1030288" cy="365125"/>
          </a:xfrm>
          <a:prstGeom prst="rect">
            <a:avLst/>
          </a:prstGeom>
        </p:spPr>
        <p:txBody>
          <a:bodyPr/>
          <a:lstStyle>
            <a:lvl1pPr algn="ctr">
              <a:defRPr/>
            </a:lvl1pPr>
          </a:lstStyle>
          <a:p>
            <a:fld id="{D57F1E4F-1CFF-5643-939E-217C01CDF565}" type="slidenum">
              <a:rPr lang="en-US" smtClean="0"/>
              <a:pPr/>
              <a:t>‹N°›</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885951" y="1587501"/>
            <a:ext cx="4493416" cy="42037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6607967" y="1587501"/>
            <a:ext cx="4441034" cy="420369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1" name="Title 1"/>
          <p:cNvSpPr>
            <a:spLocks noGrp="1"/>
          </p:cNvSpPr>
          <p:nvPr>
            <p:ph type="title"/>
          </p:nvPr>
        </p:nvSpPr>
        <p:spPr>
          <a:xfrm>
            <a:off x="1885951" y="266701"/>
            <a:ext cx="9163050" cy="1054099"/>
          </a:xfrm>
          <a:prstGeom prst="rect">
            <a:avLst/>
          </a:prstGeom>
        </p:spPr>
        <p:txBody>
          <a:bodyPr anchor="ctr"/>
          <a:lstStyle>
            <a:lvl1pPr>
              <a:defRPr sz="4400"/>
            </a:lvl1pPr>
          </a:lstStyle>
          <a:p>
            <a:r>
              <a:rPr lang="fr-FR" dirty="0" smtClean="0"/>
              <a:t>Modifiez le style du titre</a:t>
            </a:r>
            <a:endParaRPr lang="en-US" dirty="0"/>
          </a:p>
        </p:txBody>
      </p:sp>
      <p:sp>
        <p:nvSpPr>
          <p:cNvPr id="14" name="Footer Placeholder 4"/>
          <p:cNvSpPr>
            <a:spLocks noGrp="1"/>
          </p:cNvSpPr>
          <p:nvPr>
            <p:ph type="ftr" sz="quarter" idx="3"/>
          </p:nvPr>
        </p:nvSpPr>
        <p:spPr>
          <a:xfrm>
            <a:off x="2587625" y="6300788"/>
            <a:ext cx="6530975" cy="365125"/>
          </a:xfrm>
          <a:prstGeom prst="rect">
            <a:avLst/>
          </a:prstGeom>
        </p:spPr>
        <p:txBody>
          <a:bodyPr/>
          <a:lstStyle/>
          <a:p>
            <a:pPr algn="ctr"/>
            <a:r>
              <a:rPr lang="fr-FR" smtClean="0"/>
              <a:t>Projet Gascogne 2016 - 19 février 2016</a:t>
            </a:r>
            <a:endParaRPr lang="en-US" dirty="0"/>
          </a:p>
        </p:txBody>
      </p:sp>
      <p:sp>
        <p:nvSpPr>
          <p:cNvPr id="15" name="Slide Number Placeholder 5"/>
          <p:cNvSpPr>
            <a:spLocks noGrp="1"/>
          </p:cNvSpPr>
          <p:nvPr>
            <p:ph type="sldNum" sz="quarter" idx="4"/>
          </p:nvPr>
        </p:nvSpPr>
        <p:spPr>
          <a:xfrm>
            <a:off x="9599612" y="6300787"/>
            <a:ext cx="1030288" cy="365125"/>
          </a:xfrm>
          <a:prstGeom prst="rect">
            <a:avLst/>
          </a:prstGeom>
        </p:spPr>
        <p:txBody>
          <a:bodyPr/>
          <a:lstStyle>
            <a:lvl1pPr algn="ctr">
              <a:defRPr/>
            </a:lvl1pPr>
          </a:lstStyle>
          <a:p>
            <a:fld id="{D57F1E4F-1CFF-5643-939E-217C01CDF565}" type="slidenum">
              <a:rPr lang="en-US" smtClean="0"/>
              <a:pPr/>
              <a:t>‹N°›</a:t>
            </a:fld>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1885951" y="284511"/>
            <a:ext cx="9163050" cy="1060102"/>
          </a:xfrm>
          <a:prstGeom prst="rect">
            <a:avLst/>
          </a:prstGeom>
        </p:spPr>
        <p:txBody>
          <a:bodyPr/>
          <a:lstStyle>
            <a:lvl1pPr>
              <a:defRPr/>
            </a:lvl1pPr>
          </a:lstStyle>
          <a:p>
            <a:r>
              <a:rPr lang="fr-FR" smtClean="0"/>
              <a:t>Modifiez le style du titre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0" name="Footer Placeholder 4"/>
          <p:cNvSpPr>
            <a:spLocks noGrp="1"/>
          </p:cNvSpPr>
          <p:nvPr>
            <p:ph type="ftr" sz="quarter" idx="10"/>
          </p:nvPr>
        </p:nvSpPr>
        <p:spPr>
          <a:xfrm>
            <a:off x="2587625" y="6300788"/>
            <a:ext cx="6530975" cy="365125"/>
          </a:xfrm>
          <a:prstGeom prst="rect">
            <a:avLst/>
          </a:prstGeom>
        </p:spPr>
        <p:txBody>
          <a:bodyPr/>
          <a:lstStyle/>
          <a:p>
            <a:pPr algn="ctr"/>
            <a:r>
              <a:rPr lang="fr-FR" smtClean="0"/>
              <a:t>Projet Gascogne 2016 - 19 février 2016</a:t>
            </a:r>
            <a:endParaRPr lang="en-US" dirty="0"/>
          </a:p>
        </p:txBody>
      </p:sp>
      <p:sp>
        <p:nvSpPr>
          <p:cNvPr id="11" name="Slide Number Placeholder 5"/>
          <p:cNvSpPr>
            <a:spLocks noGrp="1"/>
          </p:cNvSpPr>
          <p:nvPr>
            <p:ph type="sldNum" sz="quarter" idx="11"/>
          </p:nvPr>
        </p:nvSpPr>
        <p:spPr>
          <a:xfrm>
            <a:off x="9599612" y="6300787"/>
            <a:ext cx="1030288" cy="365125"/>
          </a:xfrm>
          <a:prstGeom prst="rect">
            <a:avLst/>
          </a:prstGeom>
        </p:spPr>
        <p:txBody>
          <a:bodyPr/>
          <a:lstStyle>
            <a:lvl1pPr algn="ctr">
              <a:defRPr/>
            </a:lvl1pPr>
          </a:lstStyle>
          <a:p>
            <a:fld id="{D57F1E4F-1CFF-5643-939E-217C01CDF565}" type="slidenum">
              <a:rPr lang="en-US" smtClean="0"/>
              <a:pPr/>
              <a:t>‹N°›</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a:xfrm>
            <a:off x="1885951" y="284511"/>
            <a:ext cx="9163050" cy="1060102"/>
          </a:xfrm>
          <a:prstGeom prst="rect">
            <a:avLst/>
          </a:prstGeom>
        </p:spPr>
        <p:txBody>
          <a:bodyPr/>
          <a:lstStyle/>
          <a:p>
            <a:endParaRPr lang="en-US" dirty="0"/>
          </a:p>
        </p:txBody>
      </p:sp>
      <p:sp>
        <p:nvSpPr>
          <p:cNvPr id="8" name="Footer Placeholder 4"/>
          <p:cNvSpPr>
            <a:spLocks noGrp="1"/>
          </p:cNvSpPr>
          <p:nvPr>
            <p:ph type="ftr" sz="quarter" idx="3"/>
          </p:nvPr>
        </p:nvSpPr>
        <p:spPr>
          <a:xfrm>
            <a:off x="2587625" y="6300788"/>
            <a:ext cx="6530975" cy="365125"/>
          </a:xfrm>
          <a:prstGeom prst="rect">
            <a:avLst/>
          </a:prstGeom>
        </p:spPr>
        <p:txBody>
          <a:bodyPr/>
          <a:lstStyle/>
          <a:p>
            <a:pPr algn="ctr"/>
            <a:r>
              <a:rPr lang="fr-FR" smtClean="0"/>
              <a:t>Projet Gascogne 2016 - 19 février 2016</a:t>
            </a:r>
            <a:endParaRPr lang="en-US" dirty="0"/>
          </a:p>
        </p:txBody>
      </p:sp>
      <p:sp>
        <p:nvSpPr>
          <p:cNvPr id="9" name="Slide Number Placeholder 5"/>
          <p:cNvSpPr>
            <a:spLocks noGrp="1"/>
          </p:cNvSpPr>
          <p:nvPr>
            <p:ph type="sldNum" sz="quarter" idx="4"/>
          </p:nvPr>
        </p:nvSpPr>
        <p:spPr>
          <a:xfrm>
            <a:off x="9599612" y="6300787"/>
            <a:ext cx="1030288" cy="365125"/>
          </a:xfrm>
          <a:prstGeom prst="rect">
            <a:avLst/>
          </a:prstGeom>
        </p:spPr>
        <p:txBody>
          <a:bodyPr/>
          <a:lstStyle>
            <a:lvl1pPr algn="ctr">
              <a:defRPr/>
            </a:lvl1pPr>
          </a:lstStyle>
          <a:p>
            <a:fld id="{D57F1E4F-1CFF-5643-939E-217C01CDF565}" type="slidenum">
              <a:rPr lang="en-US" smtClean="0"/>
              <a:pPr/>
              <a:t>‹N°›</a:t>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7" name="Footer Placeholder 4"/>
          <p:cNvSpPr>
            <a:spLocks noGrp="1"/>
          </p:cNvSpPr>
          <p:nvPr>
            <p:ph type="ftr" sz="quarter" idx="3"/>
          </p:nvPr>
        </p:nvSpPr>
        <p:spPr>
          <a:xfrm>
            <a:off x="2587625" y="6300788"/>
            <a:ext cx="6530975" cy="365125"/>
          </a:xfrm>
          <a:prstGeom prst="rect">
            <a:avLst/>
          </a:prstGeom>
        </p:spPr>
        <p:txBody>
          <a:bodyPr/>
          <a:lstStyle/>
          <a:p>
            <a:pPr algn="ctr"/>
            <a:r>
              <a:rPr lang="fr-FR" smtClean="0"/>
              <a:t>Projet Gascogne 2016 - 19 février 2016</a:t>
            </a:r>
            <a:endParaRPr lang="en-US" dirty="0"/>
          </a:p>
        </p:txBody>
      </p:sp>
      <p:sp>
        <p:nvSpPr>
          <p:cNvPr id="8" name="Slide Number Placeholder 5"/>
          <p:cNvSpPr>
            <a:spLocks noGrp="1"/>
          </p:cNvSpPr>
          <p:nvPr>
            <p:ph type="sldNum" sz="quarter" idx="4"/>
          </p:nvPr>
        </p:nvSpPr>
        <p:spPr>
          <a:xfrm>
            <a:off x="9599612" y="6300787"/>
            <a:ext cx="1030288" cy="365125"/>
          </a:xfrm>
          <a:prstGeom prst="rect">
            <a:avLst/>
          </a:prstGeom>
        </p:spPr>
        <p:txBody>
          <a:bodyPr/>
          <a:lstStyle>
            <a:lvl1pPr algn="ctr">
              <a:defRPr/>
            </a:lvl1pPr>
          </a:lstStyle>
          <a:p>
            <a:fld id="{D57F1E4F-1CFF-5643-939E-217C01CDF565}" type="slidenum">
              <a:rPr lang="en-US" smtClean="0"/>
              <a:pPr/>
              <a:t>‹N°›</a:t>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a:prstGeom prst="rect">
            <a:avLst/>
          </a:prstGeom>
        </p:spPr>
        <p:txBody>
          <a:bodyPr anchor="b">
            <a:normAutofit/>
          </a:bodyPr>
          <a:lstStyle>
            <a:lvl1pPr algn="ctr">
              <a:defRPr sz="2400" b="0"/>
            </a:lvl1pPr>
          </a:lstStyle>
          <a:p>
            <a:r>
              <a:rPr lang="fr-FR" smtClean="0"/>
              <a:t>Modifiez le style du titre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8" name="Footer Placeholder 4"/>
          <p:cNvSpPr>
            <a:spLocks noGrp="1"/>
          </p:cNvSpPr>
          <p:nvPr>
            <p:ph type="ftr" sz="quarter" idx="3"/>
          </p:nvPr>
        </p:nvSpPr>
        <p:spPr>
          <a:xfrm>
            <a:off x="2587625" y="6300788"/>
            <a:ext cx="6530975" cy="365125"/>
          </a:xfrm>
          <a:prstGeom prst="rect">
            <a:avLst/>
          </a:prstGeom>
        </p:spPr>
        <p:txBody>
          <a:bodyPr/>
          <a:lstStyle/>
          <a:p>
            <a:pPr algn="ctr"/>
            <a:r>
              <a:rPr lang="fr-FR" smtClean="0"/>
              <a:t>Projet Gascogne 2016 - 19 février 2016</a:t>
            </a:r>
            <a:endParaRPr lang="en-US" dirty="0"/>
          </a:p>
        </p:txBody>
      </p:sp>
      <p:sp>
        <p:nvSpPr>
          <p:cNvPr id="9" name="Slide Number Placeholder 5"/>
          <p:cNvSpPr>
            <a:spLocks noGrp="1"/>
          </p:cNvSpPr>
          <p:nvPr>
            <p:ph type="sldNum" sz="quarter" idx="4"/>
          </p:nvPr>
        </p:nvSpPr>
        <p:spPr>
          <a:xfrm>
            <a:off x="9599612" y="6300787"/>
            <a:ext cx="1030288" cy="365125"/>
          </a:xfrm>
          <a:prstGeom prst="rect">
            <a:avLst/>
          </a:prstGeom>
        </p:spPr>
        <p:txBody>
          <a:bodyPr/>
          <a:lstStyle>
            <a:lvl1pPr algn="ctr">
              <a:defRPr/>
            </a:lvl1pPr>
          </a:lstStyle>
          <a:p>
            <a:fld id="{D57F1E4F-1CFF-5643-939E-217C01CDF565}" type="slidenum">
              <a:rPr lang="en-US" smtClean="0"/>
              <a:pPr/>
              <a:t>‹N°›</a:t>
            </a:fld>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a:prstGeom prst="rect">
            <a:avLst/>
          </a:prstGeom>
        </p:spPr>
        <p:txBody>
          <a:bodyPr anchor="b">
            <a:normAutofit/>
          </a:bodyPr>
          <a:lstStyle>
            <a:lvl1pPr algn="ctr">
              <a:defRPr sz="2800" b="0"/>
            </a:lvl1pPr>
          </a:lstStyle>
          <a:p>
            <a:r>
              <a:rPr lang="fr-FR" smtClean="0"/>
              <a:t>Modifiez le style du titre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8" name="Footer Placeholder 4"/>
          <p:cNvSpPr>
            <a:spLocks noGrp="1"/>
          </p:cNvSpPr>
          <p:nvPr>
            <p:ph type="ftr" sz="quarter" idx="3"/>
          </p:nvPr>
        </p:nvSpPr>
        <p:spPr>
          <a:xfrm>
            <a:off x="2587625" y="6300788"/>
            <a:ext cx="6530975" cy="365125"/>
          </a:xfrm>
          <a:prstGeom prst="rect">
            <a:avLst/>
          </a:prstGeom>
        </p:spPr>
        <p:txBody>
          <a:bodyPr/>
          <a:lstStyle/>
          <a:p>
            <a:pPr algn="ctr"/>
            <a:r>
              <a:rPr lang="fr-FR" smtClean="0"/>
              <a:t>Projet Gascogne 2016 - 19 février 2016</a:t>
            </a:r>
            <a:endParaRPr lang="en-US" dirty="0"/>
          </a:p>
        </p:txBody>
      </p:sp>
      <p:sp>
        <p:nvSpPr>
          <p:cNvPr id="9" name="Slide Number Placeholder 5"/>
          <p:cNvSpPr>
            <a:spLocks noGrp="1"/>
          </p:cNvSpPr>
          <p:nvPr>
            <p:ph type="sldNum" sz="quarter" idx="4"/>
          </p:nvPr>
        </p:nvSpPr>
        <p:spPr>
          <a:xfrm>
            <a:off x="9599612" y="6300787"/>
            <a:ext cx="1030288" cy="365125"/>
          </a:xfrm>
          <a:prstGeom prst="rect">
            <a:avLst/>
          </a:prstGeom>
        </p:spPr>
        <p:txBody>
          <a:bodyPr/>
          <a:lstStyle>
            <a:lvl1pPr algn="ctr">
              <a:defRPr/>
            </a:lvl1pPr>
          </a:lstStyle>
          <a:p>
            <a:fld id="{D57F1E4F-1CFF-5643-939E-217C01CDF565}" type="slidenum">
              <a:rPr lang="en-US" smtClean="0"/>
              <a:pPr/>
              <a:t>‹N°›</a:t>
            </a:fld>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3" name="Text Placeholder 2"/>
          <p:cNvSpPr>
            <a:spLocks noGrp="1"/>
          </p:cNvSpPr>
          <p:nvPr>
            <p:ph type="body" idx="1"/>
          </p:nvPr>
        </p:nvSpPr>
        <p:spPr>
          <a:xfrm>
            <a:off x="1885951" y="1536700"/>
            <a:ext cx="9163049" cy="4240696"/>
          </a:xfrm>
          <a:prstGeom prst="rect">
            <a:avLst/>
          </a:prstGeom>
        </p:spPr>
        <p:txBody>
          <a:bodyPr vert="horz" lIns="91440" tIns="45720" rIns="91440" bIns="45720" rtlCol="0" anchor="ctr">
            <a:normAutofit/>
          </a:bodyPr>
          <a:lstStyle/>
          <a:p>
            <a:pPr lvl="0"/>
            <a:endParaRPr lang="en-US" dirty="0"/>
          </a:p>
        </p:txBody>
      </p:sp>
      <p:pic>
        <p:nvPicPr>
          <p:cNvPr id="14" name="Image 13"/>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1049000" y="5777397"/>
            <a:ext cx="773033" cy="931684"/>
          </a:xfrm>
          <a:prstGeom prst="rect">
            <a:avLst/>
          </a:prstGeom>
        </p:spPr>
      </p:pic>
      <p:sp>
        <p:nvSpPr>
          <p:cNvPr id="21" name="Title 1"/>
          <p:cNvSpPr txBox="1">
            <a:spLocks/>
          </p:cNvSpPr>
          <p:nvPr userDrawn="1"/>
        </p:nvSpPr>
        <p:spPr>
          <a:xfrm>
            <a:off x="1885951" y="266701"/>
            <a:ext cx="9163050" cy="1054099"/>
          </a:xfrm>
          <a:prstGeom prst="rect">
            <a:avLst/>
          </a:prstGeom>
        </p:spPr>
        <p:txBody>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dirty="0"/>
          </a:p>
        </p:txBody>
      </p:sp>
      <p:sp>
        <p:nvSpPr>
          <p:cNvPr id="23" name="Title 1"/>
          <p:cNvSpPr txBox="1">
            <a:spLocks/>
          </p:cNvSpPr>
          <p:nvPr userDrawn="1"/>
        </p:nvSpPr>
        <p:spPr>
          <a:xfrm>
            <a:off x="1885951" y="220905"/>
            <a:ext cx="9163050" cy="1054099"/>
          </a:xfrm>
          <a:prstGeom prst="rect">
            <a:avLst/>
          </a:prstGeom>
        </p:spPr>
        <p:txBody>
          <a:bodyPr anchor="ct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dirty="0"/>
          </a:p>
        </p:txBody>
      </p:sp>
      <p:sp>
        <p:nvSpPr>
          <p:cNvPr id="24" name="Footer Placeholder 4"/>
          <p:cNvSpPr>
            <a:spLocks noGrp="1"/>
          </p:cNvSpPr>
          <p:nvPr>
            <p:ph type="ftr" sz="quarter" idx="3"/>
          </p:nvPr>
        </p:nvSpPr>
        <p:spPr>
          <a:xfrm>
            <a:off x="2587625" y="6300788"/>
            <a:ext cx="6530975" cy="365125"/>
          </a:xfrm>
          <a:prstGeom prst="rect">
            <a:avLst/>
          </a:prstGeom>
        </p:spPr>
        <p:txBody>
          <a:bodyPr/>
          <a:lstStyle/>
          <a:p>
            <a:pPr algn="ctr"/>
            <a:r>
              <a:rPr lang="fr-FR" smtClean="0"/>
              <a:t>Projet Gascogne 2016 - 19 février 2016</a:t>
            </a:r>
            <a:endParaRPr lang="en-US" dirty="0"/>
          </a:p>
        </p:txBody>
      </p:sp>
      <p:sp>
        <p:nvSpPr>
          <p:cNvPr id="25" name="Slide Number Placeholder 5"/>
          <p:cNvSpPr>
            <a:spLocks noGrp="1"/>
          </p:cNvSpPr>
          <p:nvPr>
            <p:ph type="sldNum" sz="quarter" idx="4"/>
          </p:nvPr>
        </p:nvSpPr>
        <p:spPr>
          <a:xfrm>
            <a:off x="9599612" y="6300787"/>
            <a:ext cx="1030288" cy="365125"/>
          </a:xfrm>
          <a:prstGeom prst="rect">
            <a:avLst/>
          </a:prstGeom>
        </p:spPr>
        <p:txBody>
          <a:bodyPr/>
          <a:lstStyle>
            <a:lvl1pPr algn="ctr">
              <a:defRPr/>
            </a:lvl1pPr>
          </a:lstStyle>
          <a:p>
            <a:fld id="{D57F1E4F-1CFF-5643-939E-217C01CDF565}" type="slidenum">
              <a:rPr lang="en-US" smtClean="0"/>
              <a:pPr/>
              <a:t>‹N°›</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 id="2147483668" r:id="rId18"/>
  </p:sldLayoutIdLst>
  <p:timing>
    <p:tnLst>
      <p:par>
        <p:cTn id="1" dur="indefinite" restart="never" nodeType="tmRoot"/>
      </p:par>
    </p:tnLst>
  </p:timing>
  <p:hf hdr="0" dt="0"/>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lumMod val="75000"/>
          </a:schemeClr>
        </a:buClr>
        <a:buSzPct val="145000"/>
        <a:buFont typeface="Arial" panose="020B0604020202020204" pitchFamily="34" charset="0"/>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avi"/><Relationship Id="rId1" Type="http://schemas.microsoft.com/office/2007/relationships/media" Target="../media/media1.avi"/><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2.avi"/><Relationship Id="rId1" Type="http://schemas.openxmlformats.org/officeDocument/2006/relationships/video" Target="NULL" TargetMode="Externa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avi"/><Relationship Id="rId1" Type="http://schemas.microsoft.com/office/2007/relationships/media" Target="../media/media3.avi"/><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a:bodyPr>
          <a:lstStyle/>
          <a:p>
            <a:r>
              <a:rPr lang="fr-FR" dirty="0" smtClean="0"/>
              <a:t>Surveillance du Golfe de Gascogne</a:t>
            </a:r>
            <a:endParaRPr lang="fr-FR" dirty="0"/>
          </a:p>
        </p:txBody>
      </p:sp>
      <p:sp>
        <p:nvSpPr>
          <p:cNvPr id="3" name="Sous-titre 2"/>
          <p:cNvSpPr>
            <a:spLocks noGrp="1"/>
          </p:cNvSpPr>
          <p:nvPr>
            <p:ph type="subTitle" idx="1"/>
          </p:nvPr>
        </p:nvSpPr>
        <p:spPr>
          <a:xfrm>
            <a:off x="4515378" y="4161069"/>
            <a:ext cx="6987645" cy="833310"/>
          </a:xfrm>
        </p:spPr>
        <p:txBody>
          <a:bodyPr>
            <a:normAutofit/>
          </a:bodyPr>
          <a:lstStyle/>
          <a:p>
            <a:pPr algn="ctr"/>
            <a:r>
              <a:rPr lang="fr-FR" sz="4000" dirty="0" smtClean="0">
                <a:latin typeface="+mj-lt"/>
              </a:rPr>
              <a:t>Projet Gascogne 2016</a:t>
            </a:r>
            <a:endParaRPr lang="fr-FR" sz="4000" dirty="0">
              <a:latin typeface="+mj-lt"/>
            </a:endParaRPr>
          </a:p>
        </p:txBody>
      </p:sp>
      <p:sp>
        <p:nvSpPr>
          <p:cNvPr id="4" name="ZoneTexte 3"/>
          <p:cNvSpPr txBox="1"/>
          <p:nvPr/>
        </p:nvSpPr>
        <p:spPr>
          <a:xfrm>
            <a:off x="7018986" y="5177307"/>
            <a:ext cx="4868214" cy="830997"/>
          </a:xfrm>
          <a:prstGeom prst="rect">
            <a:avLst/>
          </a:prstGeom>
          <a:noFill/>
        </p:spPr>
        <p:txBody>
          <a:bodyPr wrap="square" rtlCol="0">
            <a:spAutoFit/>
          </a:bodyPr>
          <a:lstStyle/>
          <a:p>
            <a:r>
              <a:rPr lang="fr-FR" sz="2400" dirty="0" smtClean="0">
                <a:latin typeface="+mj-lt"/>
              </a:rPr>
              <a:t>Encadré par :</a:t>
            </a:r>
            <a:r>
              <a:rPr lang="fr-FR" dirty="0" smtClean="0"/>
              <a:t>		</a:t>
            </a:r>
            <a:r>
              <a:rPr lang="fr-FR" sz="2400" dirty="0" smtClean="0"/>
              <a:t>Luc </a:t>
            </a:r>
            <a:r>
              <a:rPr lang="fr-FR" sz="2400" dirty="0" err="1" smtClean="0"/>
              <a:t>Jaulin</a:t>
            </a:r>
            <a:endParaRPr lang="fr-FR" sz="2400" dirty="0" smtClean="0"/>
          </a:p>
          <a:p>
            <a:r>
              <a:rPr lang="fr-FR" sz="2400" dirty="0"/>
              <a:t>	</a:t>
            </a:r>
            <a:r>
              <a:rPr lang="fr-FR" sz="2400" dirty="0" smtClean="0"/>
              <a:t>				Benoît </a:t>
            </a:r>
            <a:r>
              <a:rPr lang="fr-FR" sz="2400" dirty="0" err="1" smtClean="0"/>
              <a:t>Zerr</a:t>
            </a:r>
            <a:endParaRPr lang="fr-FR" sz="2400" dirty="0"/>
          </a:p>
        </p:txBody>
      </p:sp>
    </p:spTree>
    <p:extLst>
      <p:ext uri="{BB962C8B-B14F-4D97-AF65-F5344CB8AC3E}">
        <p14:creationId xmlns:p14="http://schemas.microsoft.com/office/powerpoint/2010/main" val="26336541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t>Golfe de Gascogne</a:t>
            </a:r>
            <a:endParaRPr lang="fr-FR" dirty="0"/>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38262" y="2196147"/>
            <a:ext cx="4344036" cy="2520000"/>
          </a:xfrm>
          <a:prstGeom prst="rect">
            <a:avLst/>
          </a:prstGeom>
        </p:spPr>
      </p:pic>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04965" y="2196147"/>
            <a:ext cx="4344036" cy="2520000"/>
          </a:xfrm>
          <a:prstGeom prst="rect">
            <a:avLst/>
          </a:prstGeom>
        </p:spPr>
      </p:pic>
      <p:sp>
        <p:nvSpPr>
          <p:cNvPr id="6" name="Rectangle 5"/>
          <p:cNvSpPr/>
          <p:nvPr/>
        </p:nvSpPr>
        <p:spPr>
          <a:xfrm>
            <a:off x="7614853" y="4967553"/>
            <a:ext cx="2524259" cy="54091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solidFill>
              </a:rPr>
              <a:t>Image de sortie:</a:t>
            </a:r>
          </a:p>
          <a:p>
            <a:pPr algn="ctr"/>
            <a:r>
              <a:rPr lang="fr-FR" dirty="0" smtClean="0">
                <a:solidFill>
                  <a:schemeClr val="tx1"/>
                </a:solidFill>
              </a:rPr>
              <a:t>Image Binaire</a:t>
            </a:r>
            <a:endParaRPr lang="fr-FR" dirty="0">
              <a:solidFill>
                <a:schemeClr val="tx1"/>
              </a:solidFill>
            </a:endParaRPr>
          </a:p>
        </p:txBody>
      </p:sp>
      <p:sp>
        <p:nvSpPr>
          <p:cNvPr id="7" name="Rectangle 6"/>
          <p:cNvSpPr/>
          <p:nvPr/>
        </p:nvSpPr>
        <p:spPr>
          <a:xfrm>
            <a:off x="2248150" y="4967554"/>
            <a:ext cx="2524259" cy="54091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solidFill>
              </a:rPr>
              <a:t>Image d’entrée:</a:t>
            </a:r>
          </a:p>
          <a:p>
            <a:pPr algn="ctr"/>
            <a:r>
              <a:rPr lang="fr-FR" dirty="0" smtClean="0">
                <a:solidFill>
                  <a:schemeClr val="tx1"/>
                </a:solidFill>
              </a:rPr>
              <a:t>Image Satellite</a:t>
            </a:r>
            <a:endParaRPr lang="fr-FR" dirty="0">
              <a:solidFill>
                <a:schemeClr val="tx1"/>
              </a:solidFill>
            </a:endParaRPr>
          </a:p>
        </p:txBody>
      </p:sp>
      <p:sp>
        <p:nvSpPr>
          <p:cNvPr id="3" name="Espace réservé du pied de page 2"/>
          <p:cNvSpPr>
            <a:spLocks noGrp="1"/>
          </p:cNvSpPr>
          <p:nvPr>
            <p:ph type="ftr" sz="quarter" idx="3"/>
          </p:nvPr>
        </p:nvSpPr>
        <p:spPr/>
        <p:txBody>
          <a:bodyPr/>
          <a:lstStyle/>
          <a:p>
            <a:pPr algn="ctr"/>
            <a:r>
              <a:rPr lang="fr-FR" smtClean="0"/>
              <a:t>Projet Gascogne 2016 - 19 février 2016</a:t>
            </a:r>
            <a:endParaRPr lang="en-US" dirty="0"/>
          </a:p>
        </p:txBody>
      </p:sp>
      <p:sp>
        <p:nvSpPr>
          <p:cNvPr id="8" name="Espace réservé du numéro de diapositive 7"/>
          <p:cNvSpPr>
            <a:spLocks noGrp="1"/>
          </p:cNvSpPr>
          <p:nvPr>
            <p:ph type="sldNum" sz="quarter" idx="4"/>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24411363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idx="1"/>
          </p:nvPr>
        </p:nvSpPr>
        <p:spPr>
          <a:xfrm>
            <a:off x="2080043" y="1253389"/>
            <a:ext cx="8825135" cy="1117600"/>
          </a:xfrm>
        </p:spPr>
        <p:txBody>
          <a:bodyPr/>
          <a:lstStyle/>
          <a:p>
            <a:pPr marL="0" indent="0" algn="l">
              <a:buNone/>
            </a:pPr>
            <a:r>
              <a:rPr lang="fr-FR" dirty="0" smtClean="0">
                <a:solidFill>
                  <a:schemeClr val="tx1"/>
                </a:solidFill>
              </a:rPr>
              <a:t>Objectif:</a:t>
            </a:r>
          </a:p>
          <a:p>
            <a:pPr marL="457200" lvl="1" indent="0" algn="l">
              <a:buNone/>
            </a:pPr>
            <a:r>
              <a:rPr lang="fr-FR" dirty="0" smtClean="0">
                <a:solidFill>
                  <a:schemeClr val="tx1"/>
                </a:solidFill>
              </a:rPr>
              <a:t>Avoir un sous-pavage représentant le Golfe de Gascogne</a:t>
            </a:r>
          </a:p>
        </p:txBody>
      </p:sp>
      <p:sp>
        <p:nvSpPr>
          <p:cNvPr id="2" name="Titre 1"/>
          <p:cNvSpPr>
            <a:spLocks noGrp="1"/>
          </p:cNvSpPr>
          <p:nvPr>
            <p:ph type="title"/>
          </p:nvPr>
        </p:nvSpPr>
        <p:spPr/>
        <p:txBody>
          <a:bodyPr>
            <a:normAutofit/>
          </a:bodyPr>
          <a:lstStyle/>
          <a:p>
            <a:r>
              <a:rPr lang="fr-FR" dirty="0" smtClean="0"/>
              <a:t>Test SIVIA </a:t>
            </a:r>
            <a:r>
              <a:rPr lang="fr-FR" dirty="0" err="1" smtClean="0"/>
              <a:t>ImageToBoxes</a:t>
            </a:r>
            <a:endParaRPr lang="fr-FR" dirty="0"/>
          </a:p>
        </p:txBody>
      </p:sp>
      <p:pic>
        <p:nvPicPr>
          <p:cNvPr id="2050" name="Picture 2" descr="C:\Users\legallma\Desktop\rob_ppt\Gascogne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9104" y="2823748"/>
            <a:ext cx="3880132" cy="298658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legallma\Desktop\rob_ppt\GascogneBoxe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80456" y="2816513"/>
            <a:ext cx="4087415" cy="298658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e 6"/>
          <p:cNvGrpSpPr/>
          <p:nvPr/>
        </p:nvGrpSpPr>
        <p:grpSpPr>
          <a:xfrm>
            <a:off x="3942809" y="2054755"/>
            <a:ext cx="5099601" cy="768993"/>
            <a:chOff x="3930242" y="1405522"/>
            <a:chExt cx="5099601" cy="768993"/>
          </a:xfrm>
        </p:grpSpPr>
        <mc:AlternateContent xmlns:mc="http://schemas.openxmlformats.org/markup-compatibility/2006" xmlns:a14="http://schemas.microsoft.com/office/drawing/2010/main">
          <mc:Choice Requires="a14">
            <p:sp>
              <p:nvSpPr>
                <p:cNvPr id="8" name="Rectangle 7"/>
                <p:cNvSpPr/>
                <p:nvPr/>
              </p:nvSpPr>
              <p:spPr>
                <a:xfrm>
                  <a:off x="3930242" y="1405522"/>
                  <a:ext cx="5099601" cy="76899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fr-FR" i="1">
                            <a:latin typeface="Cambria Math" panose="02040503050406030204" pitchFamily="18" charset="0"/>
                          </a:rPr>
                          <m:t>𝕏</m:t>
                        </m:r>
                        <m:d>
                          <m:dPr>
                            <m:ctrlPr>
                              <a:rPr lang="fr-FR" i="1">
                                <a:latin typeface="Cambria Math" panose="02040503050406030204" pitchFamily="18" charset="0"/>
                              </a:rPr>
                            </m:ctrlPr>
                          </m:dPr>
                          <m:e>
                            <m:r>
                              <a:rPr lang="fr-FR" i="1">
                                <a:latin typeface="Cambria Math" panose="02040503050406030204" pitchFamily="18" charset="0"/>
                              </a:rPr>
                              <m:t>𝑡</m:t>
                            </m:r>
                          </m:e>
                        </m:d>
                        <m:r>
                          <a:rPr lang="fr-FR" i="1">
                            <a:latin typeface="Cambria Math" panose="02040503050406030204" pitchFamily="18" charset="0"/>
                          </a:rPr>
                          <m:t>=</m:t>
                        </m:r>
                        <m:r>
                          <a:rPr lang="fr-FR" b="0" i="0">
                            <a:latin typeface="Cambria Math" panose="02040503050406030204" pitchFamily="18" charset="0"/>
                          </a:rPr>
                          <m:t>𝔾</m:t>
                        </m:r>
                        <m:r>
                          <a:rPr lang="fr-FR" b="0" i="0">
                            <a:latin typeface="Cambria Math" panose="02040503050406030204" pitchFamily="18" charset="0"/>
                          </a:rPr>
                          <m:t>∩</m:t>
                        </m:r>
                        <m:sSub>
                          <m:sSubPr>
                            <m:ctrlPr>
                              <a:rPr lang="fr-FR" i="1">
                                <a:latin typeface="Cambria Math" panose="02040503050406030204" pitchFamily="18" charset="0"/>
                              </a:rPr>
                            </m:ctrlPr>
                          </m:sSubPr>
                          <m:e>
                            <m:r>
                              <a:rPr lang="fr-FR" b="0" i="0">
                                <a:latin typeface="Cambria Math" panose="02040503050406030204" pitchFamily="18" charset="0"/>
                              </a:rPr>
                              <m:t>𝔽</m:t>
                            </m:r>
                          </m:e>
                          <m:sub>
                            <m:r>
                              <m:rPr>
                                <m:sty m:val="p"/>
                              </m:rPr>
                              <a:rPr lang="fr-FR" b="0" i="0">
                                <a:latin typeface="Cambria Math" panose="02040503050406030204" pitchFamily="18" charset="0"/>
                                <a:ea typeface="Cambria Math" panose="02040503050406030204" pitchFamily="18" charset="0"/>
                              </a:rPr>
                              <m:t>δ</m:t>
                            </m:r>
                          </m:sub>
                        </m:sSub>
                        <m:r>
                          <a:rPr lang="fr-FR" b="0" i="0">
                            <a:latin typeface="Cambria Math" panose="02040503050406030204" pitchFamily="18" charset="0"/>
                            <a:ea typeface="Cambria Math" panose="02040503050406030204" pitchFamily="18" charset="0"/>
                          </a:rPr>
                          <m:t>(</m:t>
                        </m:r>
                        <m:r>
                          <a:rPr lang="fr-FR" b="0" i="0">
                            <a:latin typeface="Cambria Math" panose="02040503050406030204" pitchFamily="18" charset="0"/>
                          </a:rPr>
                          <m:t>𝕏</m:t>
                        </m:r>
                        <m:d>
                          <m:dPr>
                            <m:ctrlPr>
                              <a:rPr lang="fr-FR" i="1">
                                <a:latin typeface="Cambria Math" panose="02040503050406030204" pitchFamily="18" charset="0"/>
                              </a:rPr>
                            </m:ctrlPr>
                          </m:dPr>
                          <m:e>
                            <m:r>
                              <m:rPr>
                                <m:sty m:val="p"/>
                              </m:rPr>
                              <a:rPr lang="fr-FR" b="0" i="0">
                                <a:latin typeface="Cambria Math" panose="02040503050406030204" pitchFamily="18" charset="0"/>
                              </a:rPr>
                              <m:t>t</m:t>
                            </m:r>
                            <m:r>
                              <a:rPr lang="fr-FR" b="0" i="0">
                                <a:latin typeface="Cambria Math" panose="02040503050406030204" pitchFamily="18" charset="0"/>
                              </a:rPr>
                              <m:t>−</m:t>
                            </m:r>
                            <m:r>
                              <m:rPr>
                                <m:sty m:val="p"/>
                              </m:rPr>
                              <a:rPr lang="fr-FR" b="0" i="0">
                                <a:latin typeface="Cambria Math" panose="02040503050406030204" pitchFamily="18" charset="0"/>
                                <a:ea typeface="Cambria Math" panose="02040503050406030204" pitchFamily="18" charset="0"/>
                              </a:rPr>
                              <m:t>δ</m:t>
                            </m:r>
                          </m:e>
                        </m:d>
                        <m:r>
                          <a:rPr lang="fr-FR" b="0" i="0">
                            <a:latin typeface="Cambria Math" panose="02040503050406030204" pitchFamily="18" charset="0"/>
                            <a:ea typeface="Cambria Math" panose="02040503050406030204" pitchFamily="18" charset="0"/>
                          </a:rPr>
                          <m:t>)</m:t>
                        </m:r>
                        <m:r>
                          <a:rPr lang="fr-FR" i="1">
                            <a:latin typeface="Cambria Math" panose="02040503050406030204" pitchFamily="18" charset="0"/>
                          </a:rPr>
                          <m:t>∩</m:t>
                        </m:r>
                        <m:nary>
                          <m:naryPr>
                            <m:chr m:val="⋂"/>
                            <m:supHide m:val="on"/>
                            <m:ctrlPr>
                              <a:rPr lang="fr-FR" i="1">
                                <a:latin typeface="Cambria Math" panose="02040503050406030204" pitchFamily="18" charset="0"/>
                              </a:rPr>
                            </m:ctrlPr>
                          </m:naryPr>
                          <m:sub>
                            <m:r>
                              <m:rPr>
                                <m:brk m:alnAt="7"/>
                              </m:rPr>
                              <a:rPr lang="fr-FR" i="1">
                                <a:latin typeface="Cambria Math" panose="02040503050406030204" pitchFamily="18" charset="0"/>
                              </a:rPr>
                              <m:t>𝑖</m:t>
                            </m:r>
                          </m:sub>
                          <m:sup/>
                          <m:e>
                            <m:sSubSup>
                              <m:sSubSupPr>
                                <m:ctrlPr>
                                  <a:rPr lang="fr-FR" i="1">
                                    <a:latin typeface="Cambria Math" panose="02040503050406030204" pitchFamily="18" charset="0"/>
                                  </a:rPr>
                                </m:ctrlPr>
                              </m:sSubSupPr>
                              <m:e>
                                <m:r>
                                  <a:rPr lang="fr-FR" i="1">
                                    <a:latin typeface="Cambria Math" panose="02040503050406030204" pitchFamily="18" charset="0"/>
                                  </a:rPr>
                                  <m:t>𝑔</m:t>
                                </m:r>
                              </m:e>
                              <m:sub>
                                <m:sSub>
                                  <m:sSubPr>
                                    <m:ctrlPr>
                                      <a:rPr lang="fr-FR" i="1">
                                        <a:latin typeface="Cambria Math" panose="02040503050406030204" pitchFamily="18" charset="0"/>
                                      </a:rPr>
                                    </m:ctrlPr>
                                  </m:sSubPr>
                                  <m:e>
                                    <m:r>
                                      <a:rPr lang="fr-FR" i="1">
                                        <a:latin typeface="Cambria Math" panose="02040503050406030204" pitchFamily="18" charset="0"/>
                                      </a:rPr>
                                      <m:t>𝑎</m:t>
                                    </m:r>
                                  </m:e>
                                  <m:sub>
                                    <m:r>
                                      <a:rPr lang="fr-FR" i="1">
                                        <a:latin typeface="Cambria Math" panose="02040503050406030204" pitchFamily="18" charset="0"/>
                                      </a:rPr>
                                      <m:t>𝑖</m:t>
                                    </m:r>
                                    <m:d>
                                      <m:dPr>
                                        <m:ctrlPr>
                                          <a:rPr lang="fr-FR" i="1">
                                            <a:latin typeface="Cambria Math" panose="02040503050406030204" pitchFamily="18" charset="0"/>
                                          </a:rPr>
                                        </m:ctrlPr>
                                      </m:dPr>
                                      <m:e>
                                        <m:sSub>
                                          <m:sSubPr>
                                            <m:ctrlPr>
                                              <a:rPr lang="fr-FR" i="1">
                                                <a:latin typeface="Cambria Math" panose="02040503050406030204" pitchFamily="18" charset="0"/>
                                              </a:rPr>
                                            </m:ctrlPr>
                                          </m:sSubPr>
                                          <m:e>
                                            <m:r>
                                              <a:rPr lang="fr-FR" i="1">
                                                <a:latin typeface="Cambria Math" panose="02040503050406030204" pitchFamily="18" charset="0"/>
                                              </a:rPr>
                                              <m:t>𝑡</m:t>
                                            </m:r>
                                          </m:e>
                                          <m:sub>
                                            <m:r>
                                              <a:rPr lang="fr-FR" i="1">
                                                <a:latin typeface="Cambria Math" panose="02040503050406030204" pitchFamily="18" charset="0"/>
                                              </a:rPr>
                                              <m:t>1</m:t>
                                            </m:r>
                                          </m:sub>
                                        </m:sSub>
                                      </m:e>
                                    </m:d>
                                  </m:sub>
                                </m:sSub>
                              </m:sub>
                              <m:sup>
                                <m:r>
                                  <a:rPr lang="fr-FR" i="1">
                                    <a:latin typeface="Cambria Math" panose="02040503050406030204" pitchFamily="18" charset="0"/>
                                  </a:rPr>
                                  <m:t>−1</m:t>
                                </m:r>
                              </m:sup>
                            </m:sSubSup>
                            <m:r>
                              <a:rPr lang="fr-FR" i="1">
                                <a:latin typeface="Cambria Math" panose="02040503050406030204" pitchFamily="18" charset="0"/>
                              </a:rPr>
                              <m:t>(</m:t>
                            </m:r>
                            <m:d>
                              <m:dPr>
                                <m:begChr m:val="["/>
                                <m:endChr m:val="]"/>
                                <m:ctrlPr>
                                  <a:rPr lang="fr-FR" i="1">
                                    <a:latin typeface="Cambria Math" panose="02040503050406030204" pitchFamily="18" charset="0"/>
                                  </a:rPr>
                                </m:ctrlPr>
                              </m:dPr>
                              <m:e>
                                <m:sSub>
                                  <m:sSubPr>
                                    <m:ctrlPr>
                                      <a:rPr lang="fr-FR" i="1">
                                        <a:latin typeface="Cambria Math" panose="02040503050406030204" pitchFamily="18" charset="0"/>
                                      </a:rPr>
                                    </m:ctrlPr>
                                  </m:sSubPr>
                                  <m:e>
                                    <m:r>
                                      <a:rPr lang="fr-FR" i="1">
                                        <a:latin typeface="Cambria Math" panose="02040503050406030204" pitchFamily="18" charset="0"/>
                                      </a:rPr>
                                      <m:t>𝑑</m:t>
                                    </m:r>
                                  </m:e>
                                  <m:sub>
                                    <m:r>
                                      <a:rPr lang="fr-FR" i="1">
                                        <a:latin typeface="Cambria Math" panose="02040503050406030204" pitchFamily="18" charset="0"/>
                                      </a:rPr>
                                      <m:t>𝑖</m:t>
                                    </m:r>
                                  </m:sub>
                                </m:sSub>
                                <m:d>
                                  <m:dPr>
                                    <m:ctrlPr>
                                      <a:rPr lang="fr-FR" i="1">
                                        <a:latin typeface="Cambria Math" panose="02040503050406030204" pitchFamily="18" charset="0"/>
                                      </a:rPr>
                                    </m:ctrlPr>
                                  </m:dPr>
                                  <m:e>
                                    <m:sSub>
                                      <m:sSubPr>
                                        <m:ctrlPr>
                                          <a:rPr lang="fr-FR" i="1">
                                            <a:latin typeface="Cambria Math" panose="02040503050406030204" pitchFamily="18" charset="0"/>
                                          </a:rPr>
                                        </m:ctrlPr>
                                      </m:sSubPr>
                                      <m:e>
                                        <m:r>
                                          <a:rPr lang="fr-FR" i="1">
                                            <a:latin typeface="Cambria Math" panose="02040503050406030204" pitchFamily="18" charset="0"/>
                                          </a:rPr>
                                          <m:t>𝑡</m:t>
                                        </m:r>
                                      </m:e>
                                      <m:sub>
                                        <m:r>
                                          <a:rPr lang="fr-FR" i="1">
                                            <a:latin typeface="Cambria Math" panose="02040503050406030204" pitchFamily="18" charset="0"/>
                                          </a:rPr>
                                          <m:t>1</m:t>
                                        </m:r>
                                      </m:sub>
                                    </m:sSub>
                                  </m:e>
                                </m:d>
                                <m:r>
                                  <a:rPr lang="fr-FR" i="1">
                                    <a:latin typeface="Cambria Math" panose="02040503050406030204" pitchFamily="18" charset="0"/>
                                  </a:rPr>
                                  <m:t>,</m:t>
                                </m:r>
                                <m:r>
                                  <a:rPr lang="fr-FR" i="1">
                                    <a:latin typeface="Cambria Math" panose="02040503050406030204" pitchFamily="18" charset="0"/>
                                    <a:ea typeface="Cambria Math" panose="02040503050406030204" pitchFamily="18" charset="0"/>
                                  </a:rPr>
                                  <m:t>∞</m:t>
                                </m:r>
                              </m:e>
                            </m:d>
                            <m:r>
                              <a:rPr lang="fr-FR" i="1">
                                <a:latin typeface="Cambria Math" panose="02040503050406030204" pitchFamily="18" charset="0"/>
                                <a:ea typeface="Cambria Math" panose="02040503050406030204" pitchFamily="18" charset="0"/>
                              </a:rPr>
                              <m:t>)</m:t>
                            </m:r>
                          </m:e>
                        </m:nary>
                      </m:oMath>
                    </m:oMathPara>
                  </a14:m>
                  <a:endParaRPr lang="fr-FR" dirty="0"/>
                </a:p>
              </p:txBody>
            </p:sp>
          </mc:Choice>
          <mc:Fallback xmlns="">
            <p:sp>
              <p:nvSpPr>
                <p:cNvPr id="8" name="Rectangle 7"/>
                <p:cNvSpPr>
                  <a:spLocks noRot="1" noChangeAspect="1" noMove="1" noResize="1" noEditPoints="1" noAdjustHandles="1" noChangeArrowheads="1" noChangeShapeType="1" noTextEdit="1"/>
                </p:cNvSpPr>
                <p:nvPr/>
              </p:nvSpPr>
              <p:spPr>
                <a:xfrm>
                  <a:off x="3930242" y="1405522"/>
                  <a:ext cx="5099601" cy="768993"/>
                </a:xfrm>
                <a:prstGeom prst="rect">
                  <a:avLst/>
                </a:prstGeom>
                <a:blipFill rotWithShape="0">
                  <a:blip r:embed="rId4"/>
                  <a:stretch>
                    <a:fillRect/>
                  </a:stretch>
                </a:blipFill>
              </p:spPr>
              <p:txBody>
                <a:bodyPr/>
                <a:lstStyle/>
                <a:p>
                  <a:r>
                    <a:rPr lang="fr-FR">
                      <a:noFill/>
                    </a:rPr>
                    <a:t> </a:t>
                  </a:r>
                </a:p>
              </p:txBody>
            </p:sp>
          </mc:Fallback>
        </mc:AlternateContent>
        <p:sp>
          <p:nvSpPr>
            <p:cNvPr id="9" name="Rectangle 8"/>
            <p:cNvSpPr/>
            <p:nvPr/>
          </p:nvSpPr>
          <p:spPr>
            <a:xfrm>
              <a:off x="4739405" y="1586254"/>
              <a:ext cx="345440" cy="32923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0" name="Rectangle 9"/>
          <p:cNvSpPr/>
          <p:nvPr/>
        </p:nvSpPr>
        <p:spPr>
          <a:xfrm>
            <a:off x="2457040" y="5810329"/>
            <a:ext cx="2524259" cy="54091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smtClean="0">
                <a:solidFill>
                  <a:schemeClr val="tx1"/>
                </a:solidFill>
              </a:rPr>
              <a:t>Image en entrée:</a:t>
            </a:r>
          </a:p>
          <a:p>
            <a:pPr algn="ctr"/>
            <a:r>
              <a:rPr lang="fr-FR" sz="2000" dirty="0" smtClean="0">
                <a:solidFill>
                  <a:schemeClr val="tx1"/>
                </a:solidFill>
              </a:rPr>
              <a:t>Image Binaire</a:t>
            </a:r>
            <a:endParaRPr lang="fr-FR" sz="2000" dirty="0">
              <a:solidFill>
                <a:schemeClr val="tx1"/>
              </a:solidFill>
            </a:endParaRPr>
          </a:p>
        </p:txBody>
      </p:sp>
      <p:sp>
        <p:nvSpPr>
          <p:cNvPr id="11" name="Rectangle 10"/>
          <p:cNvSpPr/>
          <p:nvPr/>
        </p:nvSpPr>
        <p:spPr>
          <a:xfrm>
            <a:off x="6901020" y="5810329"/>
            <a:ext cx="3846286" cy="54091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dirty="0" smtClean="0">
                <a:solidFill>
                  <a:schemeClr val="tx1"/>
                </a:solidFill>
              </a:rPr>
              <a:t>Image en sortie:</a:t>
            </a:r>
          </a:p>
          <a:p>
            <a:pPr algn="ctr"/>
            <a:r>
              <a:rPr lang="fr-FR" sz="2000" dirty="0" smtClean="0">
                <a:solidFill>
                  <a:schemeClr val="tx1"/>
                </a:solidFill>
              </a:rPr>
              <a:t>Pavage du Golfe De Gascogne</a:t>
            </a:r>
            <a:endParaRPr lang="fr-FR" sz="2000" dirty="0">
              <a:solidFill>
                <a:schemeClr val="tx1"/>
              </a:solidFill>
            </a:endParaRPr>
          </a:p>
        </p:txBody>
      </p:sp>
      <p:sp>
        <p:nvSpPr>
          <p:cNvPr id="5" name="Espace réservé du pied de page 4"/>
          <p:cNvSpPr>
            <a:spLocks noGrp="1"/>
          </p:cNvSpPr>
          <p:nvPr>
            <p:ph type="ftr" sz="quarter" idx="3"/>
          </p:nvPr>
        </p:nvSpPr>
        <p:spPr/>
        <p:txBody>
          <a:bodyPr/>
          <a:lstStyle/>
          <a:p>
            <a:pPr algn="ctr"/>
            <a:r>
              <a:rPr lang="fr-FR" smtClean="0"/>
              <a:t>Projet Gascogne 2016 - 19 février 2016</a:t>
            </a:r>
            <a:endParaRPr lang="en-US" dirty="0"/>
          </a:p>
        </p:txBody>
      </p:sp>
      <p:sp>
        <p:nvSpPr>
          <p:cNvPr id="6" name="Espace réservé du numéro de diapositive 5"/>
          <p:cNvSpPr>
            <a:spLocks noGrp="1"/>
          </p:cNvSpPr>
          <p:nvPr>
            <p:ph type="sldNum" sz="quarter" idx="4"/>
          </p:nvPr>
        </p:nvSpPr>
        <p:spPr/>
        <p:txBody>
          <a:bodyPr/>
          <a:lstStyle/>
          <a:p>
            <a:fld id="{D57F1E4F-1CFF-5643-939E-217C01CDF565}" type="slidenum">
              <a:rPr lang="en-US" smtClean="0"/>
              <a:pPr/>
              <a:t>11</a:t>
            </a:fld>
            <a:endParaRPr lang="en-US" dirty="0"/>
          </a:p>
        </p:txBody>
      </p:sp>
    </p:spTree>
    <p:extLst>
      <p:ext uri="{BB962C8B-B14F-4D97-AF65-F5344CB8AC3E}">
        <p14:creationId xmlns:p14="http://schemas.microsoft.com/office/powerpoint/2010/main" val="31828846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idx="1"/>
          </p:nvPr>
        </p:nvSpPr>
        <p:spPr>
          <a:xfrm>
            <a:off x="1885951" y="1524000"/>
            <a:ext cx="9163049" cy="4862286"/>
          </a:xfrm>
        </p:spPr>
        <p:txBody>
          <a:bodyPr>
            <a:normAutofit fontScale="55000" lnSpcReduction="20000"/>
          </a:bodyPr>
          <a:lstStyle/>
          <a:p>
            <a:pPr marL="457200" indent="-457200" algn="l">
              <a:buFont typeface="Wingdings" panose="05000000000000000000" pitchFamily="2" charset="2"/>
              <a:buChar char="Ø"/>
            </a:pPr>
            <a:r>
              <a:rPr lang="fr-FR" sz="3600" dirty="0" smtClean="0">
                <a:solidFill>
                  <a:schemeClr val="tx1"/>
                </a:solidFill>
              </a:rPr>
              <a:t>Calculer son image intégrale</a:t>
            </a:r>
          </a:p>
          <a:p>
            <a:pPr algn="l"/>
            <a:endParaRPr lang="fr-FR" sz="2800" dirty="0" smtClean="0">
              <a:solidFill>
                <a:schemeClr val="tx1"/>
              </a:solidFill>
            </a:endParaRPr>
          </a:p>
          <a:p>
            <a:pPr algn="l"/>
            <a:endParaRPr lang="fr-FR" sz="2800" dirty="0" smtClean="0">
              <a:solidFill>
                <a:schemeClr val="tx1"/>
              </a:solidFill>
            </a:endParaRPr>
          </a:p>
          <a:p>
            <a:pPr algn="l"/>
            <a:endParaRPr lang="fr-FR" sz="2800" dirty="0">
              <a:solidFill>
                <a:schemeClr val="tx1"/>
              </a:solidFill>
            </a:endParaRPr>
          </a:p>
          <a:p>
            <a:pPr algn="l"/>
            <a:endParaRPr lang="fr-FR" sz="2800" dirty="0" smtClean="0">
              <a:solidFill>
                <a:schemeClr val="tx1"/>
              </a:solidFill>
            </a:endParaRPr>
          </a:p>
          <a:p>
            <a:pPr algn="l"/>
            <a:endParaRPr lang="fr-FR" sz="2800" dirty="0" smtClean="0">
              <a:solidFill>
                <a:schemeClr val="tx1"/>
              </a:solidFill>
            </a:endParaRPr>
          </a:p>
          <a:p>
            <a:pPr algn="l"/>
            <a:endParaRPr lang="fr-FR" sz="2800" dirty="0" smtClean="0">
              <a:solidFill>
                <a:schemeClr val="tx1"/>
              </a:solidFill>
            </a:endParaRPr>
          </a:p>
          <a:p>
            <a:pPr algn="l"/>
            <a:endParaRPr lang="fr-FR" sz="2800" dirty="0" smtClean="0">
              <a:solidFill>
                <a:schemeClr val="tx1"/>
              </a:solidFill>
            </a:endParaRPr>
          </a:p>
          <a:p>
            <a:pPr algn="l"/>
            <a:endParaRPr lang="fr-FR" sz="2800" dirty="0">
              <a:solidFill>
                <a:schemeClr val="tx1"/>
              </a:solidFill>
            </a:endParaRPr>
          </a:p>
          <a:p>
            <a:pPr marL="457200" indent="-457200" algn="l">
              <a:buFont typeface="Wingdings" panose="05000000000000000000" pitchFamily="2" charset="2"/>
              <a:buChar char="Ø"/>
            </a:pPr>
            <a:r>
              <a:rPr lang="fr-FR" sz="3600" dirty="0" smtClean="0">
                <a:solidFill>
                  <a:schemeClr val="tx1"/>
                </a:solidFill>
              </a:rPr>
              <a:t>Test </a:t>
            </a:r>
            <a:r>
              <a:rPr lang="fr-FR" sz="3600" dirty="0" err="1" smtClean="0">
                <a:solidFill>
                  <a:schemeClr val="tx1"/>
                </a:solidFill>
              </a:rPr>
              <a:t>ImageToBoxes</a:t>
            </a:r>
            <a:r>
              <a:rPr lang="fr-FR" sz="3600" dirty="0" smtClean="0">
                <a:solidFill>
                  <a:schemeClr val="tx1"/>
                </a:solidFill>
              </a:rPr>
              <a:t> utilisé par l’algorithme SIVIA:</a:t>
            </a:r>
            <a:endParaRPr lang="fr-FR" sz="3600" dirty="0">
              <a:solidFill>
                <a:schemeClr val="tx1"/>
              </a:solidFill>
            </a:endParaRPr>
          </a:p>
          <a:p>
            <a:pPr marL="914400" lvl="1" indent="-457200" algn="l">
              <a:buFont typeface="+mj-lt"/>
              <a:buAutoNum type="arabicPeriod"/>
            </a:pPr>
            <a:r>
              <a:rPr lang="fr-FR" sz="3600" dirty="0" smtClean="0">
                <a:solidFill>
                  <a:schemeClr val="tx1"/>
                </a:solidFill>
              </a:rPr>
              <a:t>Calcule des indices des pixels des sommets de la box étudiée.</a:t>
            </a:r>
            <a:endParaRPr lang="fr-FR" sz="3600" dirty="0">
              <a:solidFill>
                <a:schemeClr val="tx1"/>
              </a:solidFill>
            </a:endParaRPr>
          </a:p>
          <a:p>
            <a:pPr marL="914400" lvl="1" indent="-457200" algn="l">
              <a:buFont typeface="+mj-lt"/>
              <a:buAutoNum type="arabicPeriod"/>
            </a:pPr>
            <a:r>
              <a:rPr lang="fr-FR" sz="3600" dirty="0" smtClean="0">
                <a:solidFill>
                  <a:schemeClr val="tx1"/>
                </a:solidFill>
              </a:rPr>
              <a:t>Calcule du nombre de pixels de la box. → </a:t>
            </a:r>
            <a:r>
              <a:rPr lang="fr-FR" sz="3600" dirty="0" err="1" smtClean="0">
                <a:solidFill>
                  <a:srgbClr val="00B0F0"/>
                </a:solidFill>
              </a:rPr>
              <a:t>nbsPixel</a:t>
            </a:r>
            <a:endParaRPr lang="fr-FR" sz="3600" dirty="0">
              <a:solidFill>
                <a:srgbClr val="00B0F0"/>
              </a:solidFill>
            </a:endParaRPr>
          </a:p>
          <a:p>
            <a:pPr marL="914400" lvl="1" indent="-457200" algn="l">
              <a:buFont typeface="+mj-lt"/>
              <a:buAutoNum type="arabicPeriod"/>
            </a:pPr>
            <a:r>
              <a:rPr lang="fr-FR" sz="3600" dirty="0" smtClean="0">
                <a:solidFill>
                  <a:schemeClr val="tx1"/>
                </a:solidFill>
              </a:rPr>
              <a:t>Calcule de la somme des valeurs des pixels de la box</a:t>
            </a:r>
            <a:r>
              <a:rPr lang="fr-FR" sz="3600" dirty="0">
                <a:solidFill>
                  <a:schemeClr val="tx1"/>
                </a:solidFill>
              </a:rPr>
              <a:t>. </a:t>
            </a:r>
            <a:r>
              <a:rPr lang="fr-FR" sz="3600" dirty="0" smtClean="0">
                <a:solidFill>
                  <a:schemeClr val="tx1"/>
                </a:solidFill>
              </a:rPr>
              <a:t>→ </a:t>
            </a:r>
            <a:r>
              <a:rPr lang="fr-FR" sz="3600" dirty="0" err="1" smtClean="0">
                <a:solidFill>
                  <a:srgbClr val="00B0F0"/>
                </a:solidFill>
              </a:rPr>
              <a:t>sumPixel</a:t>
            </a:r>
            <a:endParaRPr lang="fr-FR" sz="3600" dirty="0" smtClean="0">
              <a:solidFill>
                <a:srgbClr val="00B0F0"/>
              </a:solidFill>
            </a:endParaRPr>
          </a:p>
        </p:txBody>
      </p:sp>
      <p:sp>
        <p:nvSpPr>
          <p:cNvPr id="4" name="Titre 3"/>
          <p:cNvSpPr>
            <a:spLocks noGrp="1"/>
          </p:cNvSpPr>
          <p:nvPr>
            <p:ph type="title"/>
          </p:nvPr>
        </p:nvSpPr>
        <p:spPr/>
        <p:txBody>
          <a:bodyPr/>
          <a:lstStyle/>
          <a:p>
            <a:r>
              <a:rPr lang="fr-FR" dirty="0" smtClean="0"/>
              <a:t>Image intégrale</a:t>
            </a:r>
            <a:endParaRPr lang="fr-FR" dirty="0"/>
          </a:p>
        </p:txBody>
      </p:sp>
      <p:pic>
        <p:nvPicPr>
          <p:cNvPr id="1026" name="Picture 2" descr="C:\Users\legallma\Desktop\rob_ppt\integralIma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38204" y="2191656"/>
            <a:ext cx="4058541" cy="2282929"/>
          </a:xfrm>
          <a:prstGeom prst="rect">
            <a:avLst/>
          </a:prstGeom>
          <a:noFill/>
          <a:extLst>
            <a:ext uri="{909E8E84-426E-40DD-AFC4-6F175D3DCCD1}">
              <a14:hiddenFill xmlns:a14="http://schemas.microsoft.com/office/drawing/2010/main">
                <a:solidFill>
                  <a:srgbClr val="FFFFFF"/>
                </a:solidFill>
              </a14:hiddenFill>
            </a:ext>
          </a:extLst>
        </p:spPr>
      </p:pic>
      <p:sp>
        <p:nvSpPr>
          <p:cNvPr id="5" name="Espace réservé du pied de page 4"/>
          <p:cNvSpPr>
            <a:spLocks noGrp="1"/>
          </p:cNvSpPr>
          <p:nvPr>
            <p:ph type="ftr" sz="quarter" idx="3"/>
          </p:nvPr>
        </p:nvSpPr>
        <p:spPr/>
        <p:txBody>
          <a:bodyPr/>
          <a:lstStyle/>
          <a:p>
            <a:pPr algn="ctr"/>
            <a:r>
              <a:rPr lang="fr-FR" smtClean="0"/>
              <a:t>Projet Gascogne 2016 - 19 février 2016</a:t>
            </a:r>
            <a:endParaRPr lang="en-US" dirty="0"/>
          </a:p>
        </p:txBody>
      </p:sp>
      <p:sp>
        <p:nvSpPr>
          <p:cNvPr id="6" name="Espace réservé du numéro de diapositive 5"/>
          <p:cNvSpPr>
            <a:spLocks noGrp="1"/>
          </p:cNvSpPr>
          <p:nvPr>
            <p:ph type="sldNum" sz="quarter" idx="4"/>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33644185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idx="1"/>
          </p:nvPr>
        </p:nvSpPr>
        <p:spPr/>
        <p:txBody>
          <a:bodyPr>
            <a:normAutofit fontScale="92500" lnSpcReduction="20000"/>
          </a:bodyPr>
          <a:lstStyle/>
          <a:p>
            <a:pPr marL="457200" indent="-457200" algn="l">
              <a:buFont typeface="Wingdings" panose="05000000000000000000" pitchFamily="2" charset="2"/>
              <a:buChar char="Ø"/>
            </a:pPr>
            <a:r>
              <a:rPr lang="fr-FR" sz="2800" dirty="0" smtClean="0">
                <a:solidFill>
                  <a:schemeClr val="tx1"/>
                </a:solidFill>
              </a:rPr>
              <a:t>Test </a:t>
            </a:r>
            <a:r>
              <a:rPr lang="fr-FR" sz="2800" dirty="0" err="1" smtClean="0">
                <a:solidFill>
                  <a:schemeClr val="tx1"/>
                </a:solidFill>
              </a:rPr>
              <a:t>ImageToBoxes</a:t>
            </a:r>
            <a:r>
              <a:rPr lang="fr-FR" sz="2800" dirty="0" smtClean="0">
                <a:solidFill>
                  <a:schemeClr val="tx1"/>
                </a:solidFill>
              </a:rPr>
              <a:t> utilisé par l’algorithme SIVIA:</a:t>
            </a:r>
          </a:p>
          <a:p>
            <a:pPr marL="457200" indent="-457200" algn="l">
              <a:buFont typeface="Wingdings" panose="05000000000000000000" pitchFamily="2" charset="2"/>
              <a:buChar char="Ø"/>
            </a:pPr>
            <a:endParaRPr lang="fr-FR" sz="2800" dirty="0">
              <a:solidFill>
                <a:schemeClr val="tx1"/>
              </a:solidFill>
            </a:endParaRPr>
          </a:p>
          <a:p>
            <a:pPr marL="914400" lvl="1" indent="-457200" algn="l">
              <a:buFont typeface="+mj-lt"/>
              <a:buAutoNum type="arabicPeriod"/>
            </a:pPr>
            <a:r>
              <a:rPr lang="fr-FR" sz="2400" dirty="0" smtClean="0">
                <a:solidFill>
                  <a:schemeClr val="tx1"/>
                </a:solidFill>
              </a:rPr>
              <a:t>Calcule des indices des pixels des sommets de la box étudiée.</a:t>
            </a:r>
            <a:endParaRPr lang="fr-FR" sz="2400" dirty="0">
              <a:solidFill>
                <a:schemeClr val="tx1"/>
              </a:solidFill>
            </a:endParaRPr>
          </a:p>
          <a:p>
            <a:pPr marL="914400" lvl="1" indent="-457200" algn="l">
              <a:buFont typeface="+mj-lt"/>
              <a:buAutoNum type="arabicPeriod"/>
            </a:pPr>
            <a:r>
              <a:rPr lang="fr-FR" sz="2400" dirty="0" smtClean="0">
                <a:solidFill>
                  <a:schemeClr val="tx1"/>
                </a:solidFill>
              </a:rPr>
              <a:t>Calcule du nombre de pixels de la box. → </a:t>
            </a:r>
            <a:r>
              <a:rPr lang="fr-FR" sz="2400" dirty="0" err="1" smtClean="0">
                <a:solidFill>
                  <a:srgbClr val="00B0F0"/>
                </a:solidFill>
              </a:rPr>
              <a:t>nbsPixel</a:t>
            </a:r>
            <a:endParaRPr lang="fr-FR" sz="2400" dirty="0">
              <a:solidFill>
                <a:srgbClr val="00B0F0"/>
              </a:solidFill>
            </a:endParaRPr>
          </a:p>
          <a:p>
            <a:pPr marL="914400" lvl="1" indent="-457200" algn="l">
              <a:buFont typeface="+mj-lt"/>
              <a:buAutoNum type="arabicPeriod"/>
            </a:pPr>
            <a:r>
              <a:rPr lang="fr-FR" sz="2400" dirty="0" smtClean="0">
                <a:solidFill>
                  <a:schemeClr val="tx1"/>
                </a:solidFill>
              </a:rPr>
              <a:t>Calcule de la somme des valeurs des pixels de la box</a:t>
            </a:r>
            <a:r>
              <a:rPr lang="fr-FR" sz="2400" dirty="0">
                <a:solidFill>
                  <a:schemeClr val="tx1"/>
                </a:solidFill>
              </a:rPr>
              <a:t>. </a:t>
            </a:r>
            <a:r>
              <a:rPr lang="fr-FR" sz="2400" dirty="0" smtClean="0">
                <a:solidFill>
                  <a:schemeClr val="tx1"/>
                </a:solidFill>
              </a:rPr>
              <a:t>→ </a:t>
            </a:r>
            <a:r>
              <a:rPr lang="fr-FR" sz="2400" dirty="0" err="1" smtClean="0">
                <a:solidFill>
                  <a:srgbClr val="00B0F0"/>
                </a:solidFill>
              </a:rPr>
              <a:t>sumPixel</a:t>
            </a:r>
            <a:endParaRPr lang="fr-FR" sz="2400" dirty="0" smtClean="0">
              <a:solidFill>
                <a:srgbClr val="00B0F0"/>
              </a:solidFill>
            </a:endParaRPr>
          </a:p>
          <a:p>
            <a:pPr marL="914400" lvl="1" indent="-457200" algn="l">
              <a:buFont typeface="+mj-lt"/>
              <a:buAutoNum type="arabicPeriod"/>
            </a:pPr>
            <a:r>
              <a:rPr lang="fr-FR" sz="2000" dirty="0">
                <a:solidFill>
                  <a:schemeClr val="tx1"/>
                </a:solidFill>
              </a:rPr>
              <a:t> </a:t>
            </a:r>
            <a:r>
              <a:rPr lang="fr-FR" sz="2000" b="1" dirty="0" smtClean="0">
                <a:solidFill>
                  <a:schemeClr val="tx1"/>
                </a:solidFill>
              </a:rPr>
              <a:t>If</a:t>
            </a:r>
            <a:r>
              <a:rPr lang="fr-FR" sz="2000" dirty="0" smtClean="0">
                <a:solidFill>
                  <a:schemeClr val="tx1"/>
                </a:solidFill>
              </a:rPr>
              <a:t> (</a:t>
            </a:r>
            <a:r>
              <a:rPr lang="fr-FR" sz="2000" dirty="0" err="1" smtClean="0">
                <a:solidFill>
                  <a:srgbClr val="00B0F0"/>
                </a:solidFill>
              </a:rPr>
              <a:t>sumPixel</a:t>
            </a:r>
            <a:r>
              <a:rPr lang="fr-FR" sz="2000" dirty="0" smtClean="0">
                <a:solidFill>
                  <a:srgbClr val="00B0F0"/>
                </a:solidFill>
              </a:rPr>
              <a:t> </a:t>
            </a:r>
            <a:r>
              <a:rPr lang="fr-FR" sz="2000" dirty="0" smtClean="0">
                <a:solidFill>
                  <a:schemeClr val="tx1"/>
                </a:solidFill>
              </a:rPr>
              <a:t>== 0)</a:t>
            </a:r>
          </a:p>
          <a:p>
            <a:pPr lvl="3" algn="l"/>
            <a:r>
              <a:rPr lang="fr-FR" dirty="0" smtClean="0">
                <a:solidFill>
                  <a:schemeClr val="tx1"/>
                </a:solidFill>
              </a:rPr>
              <a:t>Box → OUT</a:t>
            </a:r>
          </a:p>
          <a:p>
            <a:pPr lvl="2" algn="l"/>
            <a:r>
              <a:rPr lang="fr-FR" sz="2000" b="1" dirty="0" err="1" smtClean="0">
                <a:solidFill>
                  <a:schemeClr val="tx1"/>
                </a:solidFill>
              </a:rPr>
              <a:t>Else</a:t>
            </a:r>
            <a:r>
              <a:rPr lang="fr-FR" sz="2000" b="1" dirty="0" smtClean="0">
                <a:solidFill>
                  <a:schemeClr val="tx1"/>
                </a:solidFill>
              </a:rPr>
              <a:t> If </a:t>
            </a:r>
            <a:r>
              <a:rPr lang="fr-FR" sz="2000" dirty="0">
                <a:solidFill>
                  <a:schemeClr val="tx1"/>
                </a:solidFill>
              </a:rPr>
              <a:t>(</a:t>
            </a:r>
            <a:r>
              <a:rPr lang="fr-FR" sz="2000" dirty="0" err="1">
                <a:solidFill>
                  <a:srgbClr val="00B0F0"/>
                </a:solidFill>
              </a:rPr>
              <a:t>sumPixel</a:t>
            </a:r>
            <a:r>
              <a:rPr lang="fr-FR" sz="2000" dirty="0">
                <a:solidFill>
                  <a:srgbClr val="00B0F0"/>
                </a:solidFill>
              </a:rPr>
              <a:t> </a:t>
            </a:r>
            <a:r>
              <a:rPr lang="fr-FR" sz="2000" dirty="0">
                <a:solidFill>
                  <a:schemeClr val="tx1"/>
                </a:solidFill>
              </a:rPr>
              <a:t>== </a:t>
            </a:r>
            <a:r>
              <a:rPr lang="fr-FR" sz="2000" dirty="0" err="1">
                <a:solidFill>
                  <a:srgbClr val="00B0F0"/>
                </a:solidFill>
              </a:rPr>
              <a:t>nbsPixel</a:t>
            </a:r>
            <a:r>
              <a:rPr lang="fr-FR" sz="2000" dirty="0" smtClean="0">
                <a:solidFill>
                  <a:schemeClr val="tx1"/>
                </a:solidFill>
              </a:rPr>
              <a:t>)</a:t>
            </a:r>
            <a:endParaRPr lang="fr-FR" sz="2000" dirty="0">
              <a:solidFill>
                <a:schemeClr val="tx1"/>
              </a:solidFill>
            </a:endParaRPr>
          </a:p>
          <a:p>
            <a:pPr lvl="3" algn="l"/>
            <a:r>
              <a:rPr lang="fr-FR" dirty="0" smtClean="0">
                <a:solidFill>
                  <a:schemeClr val="tx1"/>
                </a:solidFill>
              </a:rPr>
              <a:t>Box </a:t>
            </a:r>
            <a:r>
              <a:rPr lang="fr-FR" dirty="0">
                <a:solidFill>
                  <a:schemeClr val="tx1"/>
                </a:solidFill>
              </a:rPr>
              <a:t>→ </a:t>
            </a:r>
            <a:r>
              <a:rPr lang="fr-FR" dirty="0" smtClean="0">
                <a:solidFill>
                  <a:schemeClr val="tx1"/>
                </a:solidFill>
              </a:rPr>
              <a:t>IN</a:t>
            </a:r>
          </a:p>
          <a:p>
            <a:pPr lvl="2" algn="l"/>
            <a:r>
              <a:rPr lang="fr-FR" sz="2000" b="1" dirty="0" err="1" smtClean="0">
                <a:solidFill>
                  <a:schemeClr val="tx1"/>
                </a:solidFill>
              </a:rPr>
              <a:t>Else</a:t>
            </a:r>
            <a:endParaRPr lang="fr-FR" sz="2000" b="1" dirty="0">
              <a:solidFill>
                <a:schemeClr val="tx1"/>
              </a:solidFill>
            </a:endParaRPr>
          </a:p>
          <a:p>
            <a:pPr lvl="3" algn="l"/>
            <a:r>
              <a:rPr lang="fr-FR" dirty="0" smtClean="0">
                <a:solidFill>
                  <a:schemeClr val="tx1"/>
                </a:solidFill>
              </a:rPr>
              <a:t>Box </a:t>
            </a:r>
            <a:r>
              <a:rPr lang="fr-FR" dirty="0">
                <a:solidFill>
                  <a:schemeClr val="tx1"/>
                </a:solidFill>
              </a:rPr>
              <a:t>→ </a:t>
            </a:r>
            <a:r>
              <a:rPr lang="fr-FR" dirty="0" smtClean="0">
                <a:solidFill>
                  <a:schemeClr val="tx1"/>
                </a:solidFill>
              </a:rPr>
              <a:t>UNKNOWN</a:t>
            </a:r>
            <a:endParaRPr lang="fr-FR" dirty="0">
              <a:solidFill>
                <a:schemeClr val="tx1"/>
              </a:solidFill>
            </a:endParaRPr>
          </a:p>
          <a:p>
            <a:pPr lvl="3" algn="l"/>
            <a:endParaRPr lang="fr-FR" sz="1600" dirty="0" smtClean="0">
              <a:solidFill>
                <a:schemeClr val="tx1"/>
              </a:solidFill>
            </a:endParaRPr>
          </a:p>
        </p:txBody>
      </p:sp>
      <p:sp>
        <p:nvSpPr>
          <p:cNvPr id="2" name="Titre 1"/>
          <p:cNvSpPr>
            <a:spLocks noGrp="1"/>
          </p:cNvSpPr>
          <p:nvPr>
            <p:ph type="title"/>
          </p:nvPr>
        </p:nvSpPr>
        <p:spPr/>
        <p:txBody>
          <a:bodyPr/>
          <a:lstStyle/>
          <a:p>
            <a:r>
              <a:rPr lang="fr-FR" dirty="0" smtClean="0"/>
              <a:t>Image intégrale</a:t>
            </a:r>
            <a:endParaRPr lang="fr-FR" dirty="0"/>
          </a:p>
        </p:txBody>
      </p:sp>
      <p:sp>
        <p:nvSpPr>
          <p:cNvPr id="4" name="Espace réservé du pied de page 3"/>
          <p:cNvSpPr>
            <a:spLocks noGrp="1"/>
          </p:cNvSpPr>
          <p:nvPr>
            <p:ph type="ftr" sz="quarter" idx="3"/>
          </p:nvPr>
        </p:nvSpPr>
        <p:spPr/>
        <p:txBody>
          <a:bodyPr/>
          <a:lstStyle/>
          <a:p>
            <a:pPr algn="ctr"/>
            <a:r>
              <a:rPr lang="fr-FR" smtClean="0"/>
              <a:t>Projet Gascogne 2016 - 19 février 2016</a:t>
            </a:r>
            <a:endParaRPr lang="en-US" dirty="0"/>
          </a:p>
        </p:txBody>
      </p:sp>
      <p:sp>
        <p:nvSpPr>
          <p:cNvPr id="5" name="Espace réservé du numéro de diapositive 4"/>
          <p:cNvSpPr>
            <a:spLocks noGrp="1"/>
          </p:cNvSpPr>
          <p:nvPr>
            <p:ph type="sldNum" sz="quarter" idx="4"/>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val="8876784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a:t>Estimation de la zone au temps t</a:t>
            </a:r>
          </a:p>
        </p:txBody>
      </p:sp>
      <p:sp>
        <p:nvSpPr>
          <p:cNvPr id="5" name="Espace réservé du contenu 4"/>
          <p:cNvSpPr>
            <a:spLocks noGrp="1"/>
          </p:cNvSpPr>
          <p:nvPr>
            <p:ph idx="1"/>
          </p:nvPr>
        </p:nvSpPr>
        <p:spPr/>
        <p:txBody>
          <a:bodyPr vert="horz" lIns="91440" tIns="45720" rIns="91440" bIns="45720" rtlCol="0" anchor="t">
            <a:normAutofit/>
          </a:bodyPr>
          <a:lstStyle/>
          <a:p>
            <a:r>
              <a:rPr lang="fr-FR" dirty="0"/>
              <a:t>Utilisation des intervalles</a:t>
            </a:r>
          </a:p>
          <a:p>
            <a:r>
              <a:rPr lang="fr-FR" dirty="0"/>
              <a:t>Modélisation des incertitudes par des ensembles épais:</a:t>
            </a:r>
          </a:p>
        </p:txBody>
      </p:sp>
      <p:pic>
        <p:nvPicPr>
          <p:cNvPr id="6" name="Image 5" descr="thick_function.png"/>
          <p:cNvPicPr>
            <a:picLocks noChangeAspect="1"/>
          </p:cNvPicPr>
          <p:nvPr/>
        </p:nvPicPr>
        <p:blipFill>
          <a:blip r:embed="rId3"/>
          <a:stretch>
            <a:fillRect/>
          </a:stretch>
        </p:blipFill>
        <p:spPr>
          <a:xfrm>
            <a:off x="4447919" y="2665069"/>
            <a:ext cx="4039112" cy="3329331"/>
          </a:xfrm>
          <a:prstGeom prst="rect">
            <a:avLst/>
          </a:prstGeom>
        </p:spPr>
      </p:pic>
      <p:sp>
        <p:nvSpPr>
          <p:cNvPr id="2" name="Espace réservé du pied de page 1"/>
          <p:cNvSpPr>
            <a:spLocks noGrp="1"/>
          </p:cNvSpPr>
          <p:nvPr>
            <p:ph type="ftr" sz="quarter" idx="3"/>
          </p:nvPr>
        </p:nvSpPr>
        <p:spPr/>
        <p:txBody>
          <a:bodyPr/>
          <a:lstStyle/>
          <a:p>
            <a:pPr algn="ctr"/>
            <a:r>
              <a:rPr lang="fr-FR" smtClean="0"/>
              <a:t>Projet Gascogne 2016 - 19 février 2016</a:t>
            </a:r>
            <a:endParaRPr lang="en-US" dirty="0"/>
          </a:p>
        </p:txBody>
      </p:sp>
      <p:sp>
        <p:nvSpPr>
          <p:cNvPr id="3" name="Espace réservé du numéro de diapositive 2"/>
          <p:cNvSpPr>
            <a:spLocks noGrp="1"/>
          </p:cNvSpPr>
          <p:nvPr>
            <p:ph type="sldNum" sz="quarter" idx="4"/>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850747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Avec des séparateurs</a:t>
            </a:r>
          </a:p>
        </p:txBody>
      </p:sp>
      <p:pic>
        <p:nvPicPr>
          <p:cNvPr id="4" name="Espace réservé du contenu 3" descr="1_boat_no_efficient_border.png"/>
          <p:cNvPicPr>
            <a:picLocks noGrp="1" noChangeAspect="1"/>
          </p:cNvPicPr>
          <p:nvPr>
            <p:ph idx="1"/>
          </p:nvPr>
        </p:nvPicPr>
        <p:blipFill>
          <a:blip r:embed="rId3"/>
          <a:stretch>
            <a:fillRect/>
          </a:stretch>
        </p:blipFill>
        <p:spPr>
          <a:xfrm>
            <a:off x="4285852" y="1624771"/>
            <a:ext cx="4363248" cy="4372044"/>
          </a:xfrm>
        </p:spPr>
      </p:pic>
      <p:sp>
        <p:nvSpPr>
          <p:cNvPr id="3" name="Espace réservé du pied de page 2"/>
          <p:cNvSpPr>
            <a:spLocks noGrp="1"/>
          </p:cNvSpPr>
          <p:nvPr>
            <p:ph type="ftr" sz="quarter" idx="3"/>
          </p:nvPr>
        </p:nvSpPr>
        <p:spPr/>
        <p:txBody>
          <a:bodyPr/>
          <a:lstStyle/>
          <a:p>
            <a:pPr algn="ctr"/>
            <a:r>
              <a:rPr lang="fr-FR" smtClean="0"/>
              <a:t>Projet Gascogne 2016 - 19 février 2016</a:t>
            </a:r>
            <a:endParaRPr lang="en-US" dirty="0"/>
          </a:p>
        </p:txBody>
      </p:sp>
      <p:sp>
        <p:nvSpPr>
          <p:cNvPr id="5" name="Espace réservé du numéro de diapositive 4"/>
          <p:cNvSpPr>
            <a:spLocks noGrp="1"/>
          </p:cNvSpPr>
          <p:nvPr>
            <p:ph type="sldNum" sz="quarter" idx="4"/>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9499523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Avec inversion d'ensembles épais</a:t>
            </a:r>
          </a:p>
        </p:txBody>
      </p:sp>
      <p:pic>
        <p:nvPicPr>
          <p:cNvPr id="4" name="Espace réservé du contenu 3" descr="1_boat_efficient_border.png"/>
          <p:cNvPicPr>
            <a:picLocks noGrp="1" noChangeAspect="1"/>
          </p:cNvPicPr>
          <p:nvPr>
            <p:ph idx="1"/>
          </p:nvPr>
        </p:nvPicPr>
        <p:blipFill>
          <a:blip r:embed="rId3"/>
          <a:stretch>
            <a:fillRect/>
          </a:stretch>
        </p:blipFill>
        <p:spPr>
          <a:xfrm>
            <a:off x="4192709" y="1699870"/>
            <a:ext cx="4549534" cy="4221846"/>
          </a:xfrm>
        </p:spPr>
      </p:pic>
      <p:sp>
        <p:nvSpPr>
          <p:cNvPr id="3" name="Espace réservé du pied de page 2"/>
          <p:cNvSpPr>
            <a:spLocks noGrp="1"/>
          </p:cNvSpPr>
          <p:nvPr>
            <p:ph type="ftr" sz="quarter" idx="3"/>
          </p:nvPr>
        </p:nvSpPr>
        <p:spPr/>
        <p:txBody>
          <a:bodyPr/>
          <a:lstStyle/>
          <a:p>
            <a:pPr algn="ctr"/>
            <a:r>
              <a:rPr lang="fr-FR" smtClean="0"/>
              <a:t>Projet Gascogne 2016 - 19 février 2016</a:t>
            </a:r>
            <a:endParaRPr lang="en-US" dirty="0"/>
          </a:p>
        </p:txBody>
      </p:sp>
      <p:sp>
        <p:nvSpPr>
          <p:cNvPr id="5" name="Espace réservé du numéro de diapositive 4"/>
          <p:cNvSpPr>
            <a:spLocks noGrp="1"/>
          </p:cNvSpPr>
          <p:nvPr>
            <p:ph type="sldNum" sz="quarter" idx="4"/>
          </p:nvPr>
        </p:nvSpPr>
        <p:spPr/>
        <p:txBody>
          <a:bodyPr/>
          <a:lstStyle/>
          <a:p>
            <a:fld id="{D57F1E4F-1CFF-5643-939E-217C01CDF565}" type="slidenum">
              <a:rPr lang="en-US" smtClean="0"/>
              <a:pPr/>
              <a:t>16</a:t>
            </a:fld>
            <a:endParaRPr lang="en-US" dirty="0"/>
          </a:p>
        </p:txBody>
      </p:sp>
    </p:spTree>
    <p:extLst>
      <p:ext uri="{BB962C8B-B14F-4D97-AF65-F5344CB8AC3E}">
        <p14:creationId xmlns:p14="http://schemas.microsoft.com/office/powerpoint/2010/main" val="6928973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Sur plusieurs robots</a:t>
            </a:r>
          </a:p>
        </p:txBody>
      </p:sp>
      <p:pic>
        <p:nvPicPr>
          <p:cNvPr id="4" name="Espace réservé du contenu 3" descr="4_boat_overwriting_border.png"/>
          <p:cNvPicPr>
            <a:picLocks noGrp="1" noChangeAspect="1"/>
          </p:cNvPicPr>
          <p:nvPr>
            <p:ph idx="1"/>
          </p:nvPr>
        </p:nvPicPr>
        <p:blipFill>
          <a:blip r:embed="rId3"/>
          <a:stretch>
            <a:fillRect/>
          </a:stretch>
        </p:blipFill>
        <p:spPr>
          <a:xfrm>
            <a:off x="3252054" y="1217413"/>
            <a:ext cx="6430844" cy="4945577"/>
          </a:xfrm>
        </p:spPr>
      </p:pic>
      <p:sp>
        <p:nvSpPr>
          <p:cNvPr id="3" name="Espace réservé du pied de page 2"/>
          <p:cNvSpPr>
            <a:spLocks noGrp="1"/>
          </p:cNvSpPr>
          <p:nvPr>
            <p:ph type="ftr" sz="quarter" idx="3"/>
          </p:nvPr>
        </p:nvSpPr>
        <p:spPr/>
        <p:txBody>
          <a:bodyPr/>
          <a:lstStyle/>
          <a:p>
            <a:pPr algn="ctr"/>
            <a:r>
              <a:rPr lang="fr-FR" smtClean="0"/>
              <a:t>Projet Gascogne 2016 - 19 février 2016</a:t>
            </a:r>
            <a:endParaRPr lang="en-US" dirty="0"/>
          </a:p>
        </p:txBody>
      </p:sp>
      <p:sp>
        <p:nvSpPr>
          <p:cNvPr id="5" name="Espace réservé du numéro de diapositive 4"/>
          <p:cNvSpPr>
            <a:spLocks noGrp="1"/>
          </p:cNvSpPr>
          <p:nvPr>
            <p:ph type="sldNum" sz="quarter" idx="4"/>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val="20613795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latin typeface="Calibri Light" charset="0"/>
              </a:rPr>
              <a:t>Sur plusieurs robots</a:t>
            </a:r>
          </a:p>
        </p:txBody>
      </p:sp>
      <p:pic>
        <p:nvPicPr>
          <p:cNvPr id="4" name="Espace réservé du contenu 3" descr="2_boat_overwriting_border.png"/>
          <p:cNvPicPr>
            <a:picLocks noGrp="1" noChangeAspect="1"/>
          </p:cNvPicPr>
          <p:nvPr>
            <p:ph idx="1"/>
          </p:nvPr>
        </p:nvPicPr>
        <p:blipFill>
          <a:blip r:embed="rId3"/>
          <a:stretch>
            <a:fillRect/>
          </a:stretch>
        </p:blipFill>
        <p:spPr>
          <a:xfrm>
            <a:off x="3733141" y="1294480"/>
            <a:ext cx="5468669" cy="5006307"/>
          </a:xfrm>
        </p:spPr>
      </p:pic>
      <p:sp>
        <p:nvSpPr>
          <p:cNvPr id="3" name="Espace réservé du pied de page 2"/>
          <p:cNvSpPr>
            <a:spLocks noGrp="1"/>
          </p:cNvSpPr>
          <p:nvPr>
            <p:ph type="ftr" sz="quarter" idx="3"/>
          </p:nvPr>
        </p:nvSpPr>
        <p:spPr/>
        <p:txBody>
          <a:bodyPr/>
          <a:lstStyle/>
          <a:p>
            <a:pPr algn="ctr"/>
            <a:r>
              <a:rPr lang="fr-FR" smtClean="0"/>
              <a:t>Projet Gascogne 2016 - 19 février 2016</a:t>
            </a:r>
            <a:endParaRPr lang="en-US" dirty="0"/>
          </a:p>
        </p:txBody>
      </p:sp>
      <p:sp>
        <p:nvSpPr>
          <p:cNvPr id="5" name="Espace réservé du numéro de diapositive 4"/>
          <p:cNvSpPr>
            <a:spLocks noGrp="1"/>
          </p:cNvSpPr>
          <p:nvPr>
            <p:ph type="sldNum" sz="quarter" idx="4"/>
          </p:nvPr>
        </p:nvSpPr>
        <p:spPr/>
        <p:txBody>
          <a:bodyPr/>
          <a:lstStyle/>
          <a:p>
            <a:fld id="{D57F1E4F-1CFF-5643-939E-217C01CDF565}" type="slidenum">
              <a:rPr lang="en-US" smtClean="0"/>
              <a:pPr/>
              <a:t>18</a:t>
            </a:fld>
            <a:endParaRPr lang="en-US" dirty="0"/>
          </a:p>
        </p:txBody>
      </p:sp>
    </p:spTree>
    <p:extLst>
      <p:ext uri="{BB962C8B-B14F-4D97-AF65-F5344CB8AC3E}">
        <p14:creationId xmlns:p14="http://schemas.microsoft.com/office/powerpoint/2010/main" val="4234050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Correction des chevauchements</a:t>
            </a:r>
          </a:p>
        </p:txBody>
      </p:sp>
      <p:pic>
        <p:nvPicPr>
          <p:cNvPr id="4" name="Espace réservé du contenu 3" descr="4_boat_right_border.png"/>
          <p:cNvPicPr>
            <a:picLocks noGrp="1" noChangeAspect="1"/>
          </p:cNvPicPr>
          <p:nvPr>
            <p:ph idx="1"/>
          </p:nvPr>
        </p:nvPicPr>
        <p:blipFill>
          <a:blip r:embed="rId3"/>
          <a:stretch>
            <a:fillRect/>
          </a:stretch>
        </p:blipFill>
        <p:spPr>
          <a:xfrm>
            <a:off x="3985068" y="1320800"/>
            <a:ext cx="4964816" cy="4902169"/>
          </a:xfrm>
        </p:spPr>
      </p:pic>
      <p:sp>
        <p:nvSpPr>
          <p:cNvPr id="3" name="Espace réservé du pied de page 2"/>
          <p:cNvSpPr>
            <a:spLocks noGrp="1"/>
          </p:cNvSpPr>
          <p:nvPr>
            <p:ph type="ftr" sz="quarter" idx="3"/>
          </p:nvPr>
        </p:nvSpPr>
        <p:spPr/>
        <p:txBody>
          <a:bodyPr/>
          <a:lstStyle/>
          <a:p>
            <a:pPr algn="ctr"/>
            <a:r>
              <a:rPr lang="fr-FR" smtClean="0"/>
              <a:t>Projet Gascogne 2016 - 19 février 2016</a:t>
            </a:r>
            <a:endParaRPr lang="en-US" dirty="0"/>
          </a:p>
        </p:txBody>
      </p:sp>
      <p:sp>
        <p:nvSpPr>
          <p:cNvPr id="5" name="Espace réservé du numéro de diapositive 4"/>
          <p:cNvSpPr>
            <a:spLocks noGrp="1"/>
          </p:cNvSpPr>
          <p:nvPr>
            <p:ph type="sldNum" sz="quarter" idx="4"/>
          </p:nvPr>
        </p:nvSpPr>
        <p:spPr/>
        <p:txBody>
          <a:bodyPr/>
          <a:lstStyle/>
          <a:p>
            <a:fld id="{D57F1E4F-1CFF-5643-939E-217C01CDF565}" type="slidenum">
              <a:rPr lang="en-US" smtClean="0"/>
              <a:pPr/>
              <a:t>19</a:t>
            </a:fld>
            <a:endParaRPr lang="en-US" dirty="0"/>
          </a:p>
        </p:txBody>
      </p:sp>
    </p:spTree>
    <p:extLst>
      <p:ext uri="{BB962C8B-B14F-4D97-AF65-F5344CB8AC3E}">
        <p14:creationId xmlns:p14="http://schemas.microsoft.com/office/powerpoint/2010/main" val="9526798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pPr>
              <a:spcAft>
                <a:spcPts val="1800"/>
              </a:spcAft>
            </a:pPr>
            <a:r>
              <a:rPr lang="fr-FR" dirty="0"/>
              <a:t>Introduction</a:t>
            </a:r>
          </a:p>
          <a:p>
            <a:pPr>
              <a:spcAft>
                <a:spcPts val="1800"/>
              </a:spcAft>
            </a:pPr>
            <a:r>
              <a:rPr lang="fr-FR" dirty="0"/>
              <a:t>I. Zone de sécurité</a:t>
            </a:r>
          </a:p>
          <a:p>
            <a:pPr>
              <a:spcAft>
                <a:spcPts val="1800"/>
              </a:spcAft>
            </a:pPr>
            <a:r>
              <a:rPr lang="fr-FR" dirty="0"/>
              <a:t>II. Régulation des robots</a:t>
            </a:r>
          </a:p>
          <a:p>
            <a:pPr>
              <a:spcAft>
                <a:spcPts val="1800"/>
              </a:spcAft>
            </a:pPr>
            <a:r>
              <a:rPr lang="fr-FR" dirty="0"/>
              <a:t>III. Implémentation sur des robots-char</a:t>
            </a:r>
          </a:p>
          <a:p>
            <a:pPr>
              <a:spcAft>
                <a:spcPts val="1800"/>
              </a:spcAft>
            </a:pPr>
            <a:r>
              <a:rPr lang="fr-FR" dirty="0" smtClean="0"/>
              <a:t>Conclusion</a:t>
            </a:r>
            <a:endParaRPr lang="fr-FR" dirty="0"/>
          </a:p>
        </p:txBody>
      </p:sp>
      <p:sp>
        <p:nvSpPr>
          <p:cNvPr id="3" name="Titre 2"/>
          <p:cNvSpPr>
            <a:spLocks noGrp="1"/>
          </p:cNvSpPr>
          <p:nvPr>
            <p:ph type="title"/>
          </p:nvPr>
        </p:nvSpPr>
        <p:spPr/>
        <p:txBody>
          <a:bodyPr/>
          <a:lstStyle/>
          <a:p>
            <a:r>
              <a:rPr lang="fr-FR" dirty="0" smtClean="0"/>
              <a:t>Sommaire</a:t>
            </a:r>
            <a:endParaRPr lang="fr-FR" dirty="0"/>
          </a:p>
        </p:txBody>
      </p:sp>
      <p:sp>
        <p:nvSpPr>
          <p:cNvPr id="4" name="Espace réservé du pied de page 3"/>
          <p:cNvSpPr>
            <a:spLocks noGrp="1"/>
          </p:cNvSpPr>
          <p:nvPr>
            <p:ph type="ftr" sz="quarter" idx="3"/>
          </p:nvPr>
        </p:nvSpPr>
        <p:spPr/>
        <p:txBody>
          <a:bodyPr/>
          <a:lstStyle/>
          <a:p>
            <a:pPr algn="ctr"/>
            <a:r>
              <a:rPr lang="fr-FR" smtClean="0"/>
              <a:t>Projet Gascogne 2016 - 19 février 2016</a:t>
            </a:r>
            <a:endParaRPr lang="en-US" dirty="0"/>
          </a:p>
        </p:txBody>
      </p:sp>
      <p:sp>
        <p:nvSpPr>
          <p:cNvPr id="6" name="Espace réservé du numéro de diapositive 5"/>
          <p:cNvSpPr>
            <a:spLocks noGrp="1"/>
          </p:cNvSpPr>
          <p:nvPr>
            <p:ph type="sldNum" sz="quarter" idx="4"/>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19899442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a:spLocks noGrp="1"/>
          </p:cNvSpPr>
          <p:nvPr>
            <p:ph type="title"/>
          </p:nvPr>
        </p:nvSpPr>
        <p:spPr>
          <a:xfrm>
            <a:off x="838200" y="365125"/>
            <a:ext cx="10515600" cy="1325563"/>
          </a:xfrm>
        </p:spPr>
        <p:txBody>
          <a:bodyPr/>
          <a:lstStyle/>
          <a:p>
            <a:pPr algn="ctr"/>
            <a:r>
              <a:rPr lang="fr-FR" dirty="0" smtClean="0"/>
              <a:t>Trace des robots</a:t>
            </a:r>
            <a:endParaRPr lang="fr-FR" dirty="0"/>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3892" y="2838534"/>
            <a:ext cx="3172236" cy="3240000"/>
          </a:xfrm>
          <a:prstGeom prst="rect">
            <a:avLst/>
          </a:prstGeom>
        </p:spPr>
      </p:pic>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8854" y="2838534"/>
            <a:ext cx="3163565" cy="3240000"/>
          </a:xfrm>
          <a:prstGeom prst="rect">
            <a:avLst/>
          </a:prstGeom>
        </p:spPr>
      </p:pic>
      <p:grpSp>
        <p:nvGrpSpPr>
          <p:cNvPr id="8" name="Groupe 7"/>
          <p:cNvGrpSpPr/>
          <p:nvPr/>
        </p:nvGrpSpPr>
        <p:grpSpPr>
          <a:xfrm>
            <a:off x="2921039" y="1738216"/>
            <a:ext cx="6733254" cy="994375"/>
            <a:chOff x="2921039" y="1738216"/>
            <a:chExt cx="6733254" cy="994375"/>
          </a:xfrm>
        </p:grpSpPr>
        <mc:AlternateContent xmlns:mc="http://schemas.openxmlformats.org/markup-compatibility/2006" xmlns:a14="http://schemas.microsoft.com/office/drawing/2010/main">
          <mc:Choice Requires="a14">
            <p:sp>
              <p:nvSpPr>
                <p:cNvPr id="2" name="Rectangle 1"/>
                <p:cNvSpPr/>
                <p:nvPr/>
              </p:nvSpPr>
              <p:spPr>
                <a:xfrm>
                  <a:off x="2921039" y="1738216"/>
                  <a:ext cx="6733254" cy="99437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fr-FR" sz="2400" i="1">
                            <a:latin typeface="Cambria Math" panose="02040503050406030204" pitchFamily="18" charset="0"/>
                          </a:rPr>
                          <m:t>𝕏</m:t>
                        </m:r>
                        <m:d>
                          <m:dPr>
                            <m:ctrlPr>
                              <a:rPr lang="fr-FR" sz="2400" i="1">
                                <a:latin typeface="Cambria Math" panose="02040503050406030204" pitchFamily="18" charset="0"/>
                              </a:rPr>
                            </m:ctrlPr>
                          </m:dPr>
                          <m:e>
                            <m:r>
                              <a:rPr lang="fr-FR" sz="2400" i="1">
                                <a:latin typeface="Cambria Math" panose="02040503050406030204" pitchFamily="18" charset="0"/>
                              </a:rPr>
                              <m:t>𝑡</m:t>
                            </m:r>
                          </m:e>
                        </m:d>
                        <m:r>
                          <a:rPr lang="fr-FR" sz="2400" i="1">
                            <a:latin typeface="Cambria Math" panose="02040503050406030204" pitchFamily="18" charset="0"/>
                          </a:rPr>
                          <m:t>=</m:t>
                        </m:r>
                        <m:r>
                          <a:rPr lang="fr-FR" sz="2400" b="0" i="0">
                            <a:latin typeface="Cambria Math" panose="02040503050406030204" pitchFamily="18" charset="0"/>
                          </a:rPr>
                          <m:t>𝔾</m:t>
                        </m:r>
                        <m:r>
                          <a:rPr lang="fr-FR" sz="2400" b="0" i="0">
                            <a:latin typeface="Cambria Math" panose="02040503050406030204" pitchFamily="18" charset="0"/>
                          </a:rPr>
                          <m:t>∩</m:t>
                        </m:r>
                        <m:sSub>
                          <m:sSubPr>
                            <m:ctrlPr>
                              <a:rPr lang="fr-FR" sz="2400" i="1">
                                <a:latin typeface="Cambria Math" panose="02040503050406030204" pitchFamily="18" charset="0"/>
                              </a:rPr>
                            </m:ctrlPr>
                          </m:sSubPr>
                          <m:e>
                            <m:r>
                              <a:rPr lang="fr-FR" sz="2400" b="0" i="0">
                                <a:latin typeface="Cambria Math" panose="02040503050406030204" pitchFamily="18" charset="0"/>
                              </a:rPr>
                              <m:t>𝔽</m:t>
                            </m:r>
                          </m:e>
                          <m:sub>
                            <m:r>
                              <m:rPr>
                                <m:sty m:val="p"/>
                              </m:rPr>
                              <a:rPr lang="fr-FR" sz="2400" b="0" i="0">
                                <a:latin typeface="Cambria Math" panose="02040503050406030204" pitchFamily="18" charset="0"/>
                                <a:ea typeface="Cambria Math" panose="02040503050406030204" pitchFamily="18" charset="0"/>
                              </a:rPr>
                              <m:t>δ</m:t>
                            </m:r>
                          </m:sub>
                        </m:sSub>
                        <m:r>
                          <a:rPr lang="fr-FR" sz="2400" b="0" i="0">
                            <a:latin typeface="Cambria Math" panose="02040503050406030204" pitchFamily="18" charset="0"/>
                            <a:ea typeface="Cambria Math" panose="02040503050406030204" pitchFamily="18" charset="0"/>
                          </a:rPr>
                          <m:t>(</m:t>
                        </m:r>
                        <m:r>
                          <a:rPr lang="fr-FR" sz="2400" b="0" i="0">
                            <a:latin typeface="Cambria Math" panose="02040503050406030204" pitchFamily="18" charset="0"/>
                          </a:rPr>
                          <m:t>𝕏</m:t>
                        </m:r>
                        <m:d>
                          <m:dPr>
                            <m:ctrlPr>
                              <a:rPr lang="fr-FR" sz="2400" i="1">
                                <a:latin typeface="Cambria Math" panose="02040503050406030204" pitchFamily="18" charset="0"/>
                              </a:rPr>
                            </m:ctrlPr>
                          </m:dPr>
                          <m:e>
                            <m:r>
                              <m:rPr>
                                <m:sty m:val="p"/>
                              </m:rPr>
                              <a:rPr lang="fr-FR" sz="2400" b="0" i="0">
                                <a:latin typeface="Cambria Math" panose="02040503050406030204" pitchFamily="18" charset="0"/>
                              </a:rPr>
                              <m:t>t</m:t>
                            </m:r>
                            <m:r>
                              <a:rPr lang="fr-FR" sz="2400" b="0" i="0">
                                <a:latin typeface="Cambria Math" panose="02040503050406030204" pitchFamily="18" charset="0"/>
                              </a:rPr>
                              <m:t>−</m:t>
                            </m:r>
                            <m:r>
                              <m:rPr>
                                <m:sty m:val="p"/>
                              </m:rPr>
                              <a:rPr lang="fr-FR" sz="2400" b="0" i="0">
                                <a:latin typeface="Cambria Math" panose="02040503050406030204" pitchFamily="18" charset="0"/>
                                <a:ea typeface="Cambria Math" panose="02040503050406030204" pitchFamily="18" charset="0"/>
                              </a:rPr>
                              <m:t>δ</m:t>
                            </m:r>
                          </m:e>
                        </m:d>
                        <m:r>
                          <a:rPr lang="fr-FR" sz="2400" b="0" i="0">
                            <a:latin typeface="Cambria Math" panose="02040503050406030204" pitchFamily="18" charset="0"/>
                            <a:ea typeface="Cambria Math" panose="02040503050406030204" pitchFamily="18" charset="0"/>
                          </a:rPr>
                          <m:t>)</m:t>
                        </m:r>
                        <m:r>
                          <a:rPr lang="fr-FR" sz="2400" i="1">
                            <a:latin typeface="Cambria Math" panose="02040503050406030204" pitchFamily="18" charset="0"/>
                          </a:rPr>
                          <m:t>∩</m:t>
                        </m:r>
                        <m:nary>
                          <m:naryPr>
                            <m:chr m:val="⋂"/>
                            <m:supHide m:val="on"/>
                            <m:ctrlPr>
                              <a:rPr lang="fr-FR" sz="2400" i="1">
                                <a:latin typeface="Cambria Math" panose="02040503050406030204" pitchFamily="18" charset="0"/>
                              </a:rPr>
                            </m:ctrlPr>
                          </m:naryPr>
                          <m:sub>
                            <m:r>
                              <m:rPr>
                                <m:brk m:alnAt="7"/>
                              </m:rPr>
                              <a:rPr lang="fr-FR" sz="2400" i="1">
                                <a:latin typeface="Cambria Math" panose="02040503050406030204" pitchFamily="18" charset="0"/>
                              </a:rPr>
                              <m:t>𝑖</m:t>
                            </m:r>
                          </m:sub>
                          <m:sup/>
                          <m:e>
                            <m:sSubSup>
                              <m:sSubSupPr>
                                <m:ctrlPr>
                                  <a:rPr lang="fr-FR" sz="2400" i="1">
                                    <a:latin typeface="Cambria Math" panose="02040503050406030204" pitchFamily="18" charset="0"/>
                                  </a:rPr>
                                </m:ctrlPr>
                              </m:sSubSupPr>
                              <m:e>
                                <m:r>
                                  <a:rPr lang="fr-FR" sz="2400" i="1">
                                    <a:latin typeface="Cambria Math" panose="02040503050406030204" pitchFamily="18" charset="0"/>
                                  </a:rPr>
                                  <m:t>𝑔</m:t>
                                </m:r>
                              </m:e>
                              <m:sub>
                                <m:sSub>
                                  <m:sSubPr>
                                    <m:ctrlPr>
                                      <a:rPr lang="fr-FR" sz="2400" i="1">
                                        <a:latin typeface="Cambria Math" panose="02040503050406030204" pitchFamily="18" charset="0"/>
                                      </a:rPr>
                                    </m:ctrlPr>
                                  </m:sSubPr>
                                  <m:e>
                                    <m:r>
                                      <a:rPr lang="fr-FR" sz="2400" i="1">
                                        <a:latin typeface="Cambria Math" panose="02040503050406030204" pitchFamily="18" charset="0"/>
                                      </a:rPr>
                                      <m:t>𝑎</m:t>
                                    </m:r>
                                  </m:e>
                                  <m:sub>
                                    <m:r>
                                      <a:rPr lang="fr-FR" sz="2400" i="1">
                                        <a:latin typeface="Cambria Math" panose="02040503050406030204" pitchFamily="18" charset="0"/>
                                      </a:rPr>
                                      <m:t>𝑖</m:t>
                                    </m:r>
                                    <m:d>
                                      <m:dPr>
                                        <m:ctrlPr>
                                          <a:rPr lang="fr-FR" sz="2400" i="1">
                                            <a:latin typeface="Cambria Math" panose="02040503050406030204" pitchFamily="18" charset="0"/>
                                          </a:rPr>
                                        </m:ctrlPr>
                                      </m:dPr>
                                      <m:e>
                                        <m:sSub>
                                          <m:sSubPr>
                                            <m:ctrlPr>
                                              <a:rPr lang="fr-FR" sz="2400" i="1">
                                                <a:latin typeface="Cambria Math" panose="02040503050406030204" pitchFamily="18" charset="0"/>
                                              </a:rPr>
                                            </m:ctrlPr>
                                          </m:sSubPr>
                                          <m:e>
                                            <m:r>
                                              <a:rPr lang="fr-FR" sz="2400" i="1">
                                                <a:latin typeface="Cambria Math" panose="02040503050406030204" pitchFamily="18" charset="0"/>
                                              </a:rPr>
                                              <m:t>𝑡</m:t>
                                            </m:r>
                                          </m:e>
                                          <m:sub>
                                            <m:r>
                                              <a:rPr lang="fr-FR" sz="2400" i="1">
                                                <a:latin typeface="Cambria Math" panose="02040503050406030204" pitchFamily="18" charset="0"/>
                                              </a:rPr>
                                              <m:t>1</m:t>
                                            </m:r>
                                          </m:sub>
                                        </m:sSub>
                                      </m:e>
                                    </m:d>
                                  </m:sub>
                                </m:sSub>
                              </m:sub>
                              <m:sup>
                                <m:r>
                                  <a:rPr lang="fr-FR" sz="2400" i="1">
                                    <a:latin typeface="Cambria Math" panose="02040503050406030204" pitchFamily="18" charset="0"/>
                                  </a:rPr>
                                  <m:t>−1</m:t>
                                </m:r>
                              </m:sup>
                            </m:sSubSup>
                            <m:r>
                              <a:rPr lang="fr-FR" sz="2400" i="1">
                                <a:latin typeface="Cambria Math" panose="02040503050406030204" pitchFamily="18" charset="0"/>
                              </a:rPr>
                              <m:t>(</m:t>
                            </m:r>
                            <m:d>
                              <m:dPr>
                                <m:begChr m:val="["/>
                                <m:endChr m:val="]"/>
                                <m:ctrlPr>
                                  <a:rPr lang="fr-FR" sz="2400" i="1">
                                    <a:latin typeface="Cambria Math" panose="02040503050406030204" pitchFamily="18" charset="0"/>
                                  </a:rPr>
                                </m:ctrlPr>
                              </m:dPr>
                              <m:e>
                                <m:sSub>
                                  <m:sSubPr>
                                    <m:ctrlPr>
                                      <a:rPr lang="fr-FR" sz="2400" i="1">
                                        <a:latin typeface="Cambria Math" panose="02040503050406030204" pitchFamily="18" charset="0"/>
                                      </a:rPr>
                                    </m:ctrlPr>
                                  </m:sSubPr>
                                  <m:e>
                                    <m:r>
                                      <a:rPr lang="fr-FR" sz="2400" i="1">
                                        <a:latin typeface="Cambria Math" panose="02040503050406030204" pitchFamily="18" charset="0"/>
                                      </a:rPr>
                                      <m:t>𝑑</m:t>
                                    </m:r>
                                  </m:e>
                                  <m:sub>
                                    <m:r>
                                      <a:rPr lang="fr-FR" sz="2400" i="1">
                                        <a:latin typeface="Cambria Math" panose="02040503050406030204" pitchFamily="18" charset="0"/>
                                      </a:rPr>
                                      <m:t>𝑖</m:t>
                                    </m:r>
                                  </m:sub>
                                </m:sSub>
                                <m:d>
                                  <m:dPr>
                                    <m:ctrlPr>
                                      <a:rPr lang="fr-FR" sz="2400" i="1">
                                        <a:latin typeface="Cambria Math" panose="02040503050406030204" pitchFamily="18" charset="0"/>
                                      </a:rPr>
                                    </m:ctrlPr>
                                  </m:dPr>
                                  <m:e>
                                    <m:sSub>
                                      <m:sSubPr>
                                        <m:ctrlPr>
                                          <a:rPr lang="fr-FR" sz="2400" i="1">
                                            <a:latin typeface="Cambria Math" panose="02040503050406030204" pitchFamily="18" charset="0"/>
                                          </a:rPr>
                                        </m:ctrlPr>
                                      </m:sSubPr>
                                      <m:e>
                                        <m:r>
                                          <a:rPr lang="fr-FR" sz="2400" i="1">
                                            <a:latin typeface="Cambria Math" panose="02040503050406030204" pitchFamily="18" charset="0"/>
                                          </a:rPr>
                                          <m:t>𝑡</m:t>
                                        </m:r>
                                      </m:e>
                                      <m:sub>
                                        <m:r>
                                          <a:rPr lang="fr-FR" sz="2400" i="1">
                                            <a:latin typeface="Cambria Math" panose="02040503050406030204" pitchFamily="18" charset="0"/>
                                          </a:rPr>
                                          <m:t>1</m:t>
                                        </m:r>
                                      </m:sub>
                                    </m:sSub>
                                  </m:e>
                                </m:d>
                                <m:r>
                                  <a:rPr lang="fr-FR" sz="2400" i="1">
                                    <a:latin typeface="Cambria Math" panose="02040503050406030204" pitchFamily="18" charset="0"/>
                                  </a:rPr>
                                  <m:t>,</m:t>
                                </m:r>
                                <m:r>
                                  <a:rPr lang="fr-FR" sz="2400" i="1">
                                    <a:latin typeface="Cambria Math" panose="02040503050406030204" pitchFamily="18" charset="0"/>
                                    <a:ea typeface="Cambria Math" panose="02040503050406030204" pitchFamily="18" charset="0"/>
                                  </a:rPr>
                                  <m:t>∞</m:t>
                                </m:r>
                              </m:e>
                            </m:d>
                            <m:r>
                              <a:rPr lang="fr-FR" sz="2400" i="1">
                                <a:latin typeface="Cambria Math" panose="02040503050406030204" pitchFamily="18" charset="0"/>
                                <a:ea typeface="Cambria Math" panose="02040503050406030204" pitchFamily="18" charset="0"/>
                              </a:rPr>
                              <m:t>)</m:t>
                            </m:r>
                          </m:e>
                        </m:nary>
                      </m:oMath>
                    </m:oMathPara>
                  </a14:m>
                  <a:endParaRPr lang="fr-FR" sz="2400" dirty="0"/>
                </a:p>
              </p:txBody>
            </p:sp>
          </mc:Choice>
          <mc:Fallback xmlns="">
            <p:sp>
              <p:nvSpPr>
                <p:cNvPr id="2" name="Rectangle 1"/>
                <p:cNvSpPr>
                  <a:spLocks noRot="1" noChangeAspect="1" noMove="1" noResize="1" noEditPoints="1" noAdjustHandles="1" noChangeArrowheads="1" noChangeShapeType="1" noTextEdit="1"/>
                </p:cNvSpPr>
                <p:nvPr/>
              </p:nvSpPr>
              <p:spPr>
                <a:xfrm>
                  <a:off x="2921039" y="1738216"/>
                  <a:ext cx="6733254" cy="994375"/>
                </a:xfrm>
                <a:prstGeom prst="rect">
                  <a:avLst/>
                </a:prstGeom>
                <a:blipFill rotWithShape="1">
                  <a:blip r:embed="rId4"/>
                  <a:stretch>
                    <a:fillRect/>
                  </a:stretch>
                </a:blipFill>
              </p:spPr>
              <p:txBody>
                <a:bodyPr/>
                <a:lstStyle/>
                <a:p>
                  <a:r>
                    <a:rPr lang="fr-FR">
                      <a:noFill/>
                    </a:rPr>
                    <a:t> </a:t>
                  </a:r>
                </a:p>
              </p:txBody>
            </p:sp>
          </mc:Fallback>
        </mc:AlternateContent>
        <p:sp>
          <p:nvSpPr>
            <p:cNvPr id="3" name="Rectangle 2"/>
            <p:cNvSpPr/>
            <p:nvPr/>
          </p:nvSpPr>
          <p:spPr>
            <a:xfrm>
              <a:off x="3800104" y="1746943"/>
              <a:ext cx="2612571" cy="96190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4" name="Espace réservé du pied de page 3"/>
          <p:cNvSpPr>
            <a:spLocks noGrp="1"/>
          </p:cNvSpPr>
          <p:nvPr>
            <p:ph type="ftr" sz="quarter" idx="3"/>
          </p:nvPr>
        </p:nvSpPr>
        <p:spPr/>
        <p:txBody>
          <a:bodyPr/>
          <a:lstStyle/>
          <a:p>
            <a:pPr algn="ctr"/>
            <a:r>
              <a:rPr lang="fr-FR" smtClean="0"/>
              <a:t>Projet Gascogne 2016 - 19 février 2016</a:t>
            </a:r>
            <a:endParaRPr lang="en-US" dirty="0"/>
          </a:p>
        </p:txBody>
      </p:sp>
      <p:sp>
        <p:nvSpPr>
          <p:cNvPr id="9" name="Espace réservé du numéro de diapositive 8"/>
          <p:cNvSpPr>
            <a:spLocks noGrp="1"/>
          </p:cNvSpPr>
          <p:nvPr>
            <p:ph type="sldNum" sz="quarter" idx="4"/>
          </p:nvPr>
        </p:nvSpPr>
        <p:spPr/>
        <p:txBody>
          <a:bodyPr/>
          <a:lstStyle/>
          <a:p>
            <a:fld id="{D57F1E4F-1CFF-5643-939E-217C01CDF565}" type="slidenum">
              <a:rPr lang="en-US" smtClean="0"/>
              <a:pPr/>
              <a:t>20</a:t>
            </a:fld>
            <a:endParaRPr lang="en-US" dirty="0"/>
          </a:p>
        </p:txBody>
      </p:sp>
    </p:spTree>
    <p:extLst>
      <p:ext uri="{BB962C8B-B14F-4D97-AF65-F5344CB8AC3E}">
        <p14:creationId xmlns:p14="http://schemas.microsoft.com/office/powerpoint/2010/main" val="24163609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a:xfrm>
            <a:off x="838200" y="365125"/>
            <a:ext cx="10515600" cy="1325563"/>
          </a:xfrm>
        </p:spPr>
        <p:txBody>
          <a:bodyPr/>
          <a:lstStyle/>
          <a:p>
            <a:pPr algn="ctr"/>
            <a:r>
              <a:rPr lang="fr-FR" dirty="0" smtClean="0"/>
              <a:t>Trace des robots</a:t>
            </a:r>
            <a:endParaRPr lang="fr-FR" dirty="0"/>
          </a:p>
        </p:txBody>
      </p:sp>
      <p:sp>
        <p:nvSpPr>
          <p:cNvPr id="5" name="Ellipse 4"/>
          <p:cNvSpPr/>
          <p:nvPr/>
        </p:nvSpPr>
        <p:spPr>
          <a:xfrm>
            <a:off x="2612571" y="2571943"/>
            <a:ext cx="1440000" cy="1440000"/>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T</a:t>
            </a:r>
            <a:endParaRPr lang="fr-FR" dirty="0"/>
          </a:p>
        </p:txBody>
      </p:sp>
      <p:sp>
        <p:nvSpPr>
          <p:cNvPr id="6" name="Ellipse 5"/>
          <p:cNvSpPr/>
          <p:nvPr/>
        </p:nvSpPr>
        <p:spPr>
          <a:xfrm>
            <a:off x="4269410" y="2661943"/>
            <a:ext cx="1260000" cy="1260000"/>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T-1</a:t>
            </a:r>
            <a:endParaRPr lang="fr-FR" dirty="0"/>
          </a:p>
        </p:txBody>
      </p:sp>
      <p:sp>
        <p:nvSpPr>
          <p:cNvPr id="7" name="Ellipse 6"/>
          <p:cNvSpPr/>
          <p:nvPr/>
        </p:nvSpPr>
        <p:spPr>
          <a:xfrm>
            <a:off x="8315158" y="2931943"/>
            <a:ext cx="720000" cy="720000"/>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T-4</a:t>
            </a:r>
            <a:endParaRPr lang="fr-FR" dirty="0"/>
          </a:p>
        </p:txBody>
      </p:sp>
      <p:sp>
        <p:nvSpPr>
          <p:cNvPr id="8" name="Ellipse 7"/>
          <p:cNvSpPr/>
          <p:nvPr/>
        </p:nvSpPr>
        <p:spPr>
          <a:xfrm>
            <a:off x="5780431" y="2751943"/>
            <a:ext cx="1080000" cy="1080000"/>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T-2</a:t>
            </a:r>
            <a:endParaRPr lang="fr-FR" dirty="0"/>
          </a:p>
        </p:txBody>
      </p:sp>
      <p:sp>
        <p:nvSpPr>
          <p:cNvPr id="9" name="Ellipse 8"/>
          <p:cNvSpPr/>
          <p:nvPr/>
        </p:nvSpPr>
        <p:spPr>
          <a:xfrm>
            <a:off x="7172930" y="2841943"/>
            <a:ext cx="900000" cy="900000"/>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T-3</a:t>
            </a:r>
            <a:endParaRPr lang="fr-FR" dirty="0"/>
          </a:p>
        </p:txBody>
      </p:sp>
      <p:sp>
        <p:nvSpPr>
          <p:cNvPr id="2" name="Espace réservé du pied de page 1"/>
          <p:cNvSpPr>
            <a:spLocks noGrp="1"/>
          </p:cNvSpPr>
          <p:nvPr>
            <p:ph type="ftr" sz="quarter" idx="3"/>
          </p:nvPr>
        </p:nvSpPr>
        <p:spPr/>
        <p:txBody>
          <a:bodyPr/>
          <a:lstStyle/>
          <a:p>
            <a:pPr algn="ctr"/>
            <a:r>
              <a:rPr lang="fr-FR" smtClean="0"/>
              <a:t>Projet Gascogne 2016 - 19 février 2016</a:t>
            </a:r>
            <a:endParaRPr lang="en-US" dirty="0"/>
          </a:p>
        </p:txBody>
      </p:sp>
      <p:sp>
        <p:nvSpPr>
          <p:cNvPr id="3" name="Espace réservé du numéro de diapositive 2"/>
          <p:cNvSpPr>
            <a:spLocks noGrp="1"/>
          </p:cNvSpPr>
          <p:nvPr>
            <p:ph type="sldNum" sz="quarter" idx="4"/>
          </p:nvPr>
        </p:nvSpPr>
        <p:spPr/>
        <p:txBody>
          <a:bodyPr/>
          <a:lstStyle/>
          <a:p>
            <a:fld id="{D57F1E4F-1CFF-5643-939E-217C01CDF565}" type="slidenum">
              <a:rPr lang="en-US" smtClean="0"/>
              <a:pPr/>
              <a:t>21</a:t>
            </a:fld>
            <a:endParaRPr lang="en-US" dirty="0"/>
          </a:p>
        </p:txBody>
      </p:sp>
    </p:spTree>
    <p:extLst>
      <p:ext uri="{BB962C8B-B14F-4D97-AF65-F5344CB8AC3E}">
        <p14:creationId xmlns:p14="http://schemas.microsoft.com/office/powerpoint/2010/main" val="1211261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a:xfrm>
            <a:off x="838200" y="365125"/>
            <a:ext cx="10515600" cy="1325563"/>
          </a:xfrm>
        </p:spPr>
        <p:txBody>
          <a:bodyPr/>
          <a:lstStyle/>
          <a:p>
            <a:pPr algn="ctr"/>
            <a:r>
              <a:rPr lang="fr-FR" dirty="0" smtClean="0"/>
              <a:t>Trace des robots</a:t>
            </a:r>
            <a:endParaRPr lang="fr-FR" dirty="0"/>
          </a:p>
        </p:txBody>
      </p:sp>
      <p:grpSp>
        <p:nvGrpSpPr>
          <p:cNvPr id="20" name="Groupe 19"/>
          <p:cNvGrpSpPr/>
          <p:nvPr/>
        </p:nvGrpSpPr>
        <p:grpSpPr>
          <a:xfrm>
            <a:off x="2518005" y="2901211"/>
            <a:ext cx="1440000" cy="1080654"/>
            <a:chOff x="2518005" y="2901211"/>
            <a:chExt cx="1440000" cy="1080654"/>
          </a:xfrm>
        </p:grpSpPr>
        <p:sp>
          <p:nvSpPr>
            <p:cNvPr id="2" name="Ellipse 1"/>
            <p:cNvSpPr/>
            <p:nvPr/>
          </p:nvSpPr>
          <p:spPr>
            <a:xfrm>
              <a:off x="2518005" y="2901211"/>
              <a:ext cx="1080000" cy="10806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2788005" y="2991756"/>
              <a:ext cx="900000" cy="900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llipse 13"/>
            <p:cNvSpPr/>
            <p:nvPr/>
          </p:nvSpPr>
          <p:spPr>
            <a:xfrm>
              <a:off x="3058005" y="3081756"/>
              <a:ext cx="720000" cy="720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Ellipse 16"/>
            <p:cNvSpPr/>
            <p:nvPr/>
          </p:nvSpPr>
          <p:spPr>
            <a:xfrm>
              <a:off x="3310909" y="3171756"/>
              <a:ext cx="540000" cy="540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llipse 17"/>
            <p:cNvSpPr/>
            <p:nvPr/>
          </p:nvSpPr>
          <p:spPr>
            <a:xfrm>
              <a:off x="3598005" y="3261538"/>
              <a:ext cx="360000" cy="360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9" name="Rectangle 18"/>
          <p:cNvSpPr/>
          <p:nvPr/>
        </p:nvSpPr>
        <p:spPr>
          <a:xfrm>
            <a:off x="2018805" y="4453247"/>
            <a:ext cx="2220686" cy="4393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solidFill>
              </a:rPr>
              <a:t>Instant T-1</a:t>
            </a:r>
            <a:endParaRPr lang="fr-FR" dirty="0">
              <a:solidFill>
                <a:schemeClr val="tx1"/>
              </a:solidFill>
            </a:endParaRPr>
          </a:p>
        </p:txBody>
      </p:sp>
      <p:grpSp>
        <p:nvGrpSpPr>
          <p:cNvPr id="22" name="Groupe 21"/>
          <p:cNvGrpSpPr/>
          <p:nvPr/>
        </p:nvGrpSpPr>
        <p:grpSpPr>
          <a:xfrm>
            <a:off x="6193894" y="2850128"/>
            <a:ext cx="1188000" cy="864000"/>
            <a:chOff x="2518005" y="2901211"/>
            <a:chExt cx="1440000" cy="1080654"/>
          </a:xfrm>
        </p:grpSpPr>
        <p:sp>
          <p:nvSpPr>
            <p:cNvPr id="23" name="Ellipse 22"/>
            <p:cNvSpPr/>
            <p:nvPr/>
          </p:nvSpPr>
          <p:spPr>
            <a:xfrm>
              <a:off x="2518005" y="2901211"/>
              <a:ext cx="1080000" cy="10806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Ellipse 23"/>
            <p:cNvSpPr/>
            <p:nvPr/>
          </p:nvSpPr>
          <p:spPr>
            <a:xfrm>
              <a:off x="2788005" y="2991756"/>
              <a:ext cx="900000" cy="900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Ellipse 24"/>
            <p:cNvSpPr/>
            <p:nvPr/>
          </p:nvSpPr>
          <p:spPr>
            <a:xfrm>
              <a:off x="3058005" y="3081756"/>
              <a:ext cx="720000" cy="720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Ellipse 25"/>
            <p:cNvSpPr/>
            <p:nvPr/>
          </p:nvSpPr>
          <p:spPr>
            <a:xfrm>
              <a:off x="3310909" y="3171756"/>
              <a:ext cx="540000" cy="540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Ellipse 26"/>
            <p:cNvSpPr/>
            <p:nvPr/>
          </p:nvSpPr>
          <p:spPr>
            <a:xfrm>
              <a:off x="3598005" y="3261538"/>
              <a:ext cx="360000" cy="360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8" name="Rectangle 27"/>
          <p:cNvSpPr/>
          <p:nvPr/>
        </p:nvSpPr>
        <p:spPr>
          <a:xfrm>
            <a:off x="5448051" y="4453246"/>
            <a:ext cx="2220686" cy="4393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solidFill>
              </a:rPr>
              <a:t>Instant T-1 érodé</a:t>
            </a:r>
            <a:endParaRPr lang="fr-FR" dirty="0">
              <a:solidFill>
                <a:schemeClr val="tx1"/>
              </a:solidFill>
            </a:endParaRPr>
          </a:p>
        </p:txBody>
      </p:sp>
      <p:sp>
        <p:nvSpPr>
          <p:cNvPr id="29" name="Ellipse 28"/>
          <p:cNvSpPr/>
          <p:nvPr/>
        </p:nvSpPr>
        <p:spPr>
          <a:xfrm>
            <a:off x="5806480" y="2741975"/>
            <a:ext cx="1080000" cy="108065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T</a:t>
            </a:r>
            <a:endParaRPr lang="fr-FR" dirty="0"/>
          </a:p>
        </p:txBody>
      </p:sp>
      <p:sp>
        <p:nvSpPr>
          <p:cNvPr id="30" name="Rectangle 29"/>
          <p:cNvSpPr/>
          <p:nvPr/>
        </p:nvSpPr>
        <p:spPr>
          <a:xfrm>
            <a:off x="5451265" y="4453247"/>
            <a:ext cx="2220686" cy="43938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solidFill>
              </a:rPr>
              <a:t>Instant T</a:t>
            </a:r>
            <a:endParaRPr lang="fr-FR" dirty="0">
              <a:solidFill>
                <a:schemeClr val="tx1"/>
              </a:solidFill>
            </a:endParaRPr>
          </a:p>
        </p:txBody>
      </p:sp>
      <p:sp>
        <p:nvSpPr>
          <p:cNvPr id="3" name="Espace réservé du pied de page 2"/>
          <p:cNvSpPr>
            <a:spLocks noGrp="1"/>
          </p:cNvSpPr>
          <p:nvPr>
            <p:ph type="ftr" sz="quarter" idx="3"/>
          </p:nvPr>
        </p:nvSpPr>
        <p:spPr/>
        <p:txBody>
          <a:bodyPr/>
          <a:lstStyle/>
          <a:p>
            <a:pPr algn="ctr"/>
            <a:r>
              <a:rPr lang="fr-FR" smtClean="0"/>
              <a:t>Projet Gascogne 2016 - 19 février 2016</a:t>
            </a:r>
            <a:endParaRPr lang="en-US" dirty="0"/>
          </a:p>
        </p:txBody>
      </p:sp>
      <p:sp>
        <p:nvSpPr>
          <p:cNvPr id="5" name="Espace réservé du numéro de diapositive 4"/>
          <p:cNvSpPr>
            <a:spLocks noGrp="1"/>
          </p:cNvSpPr>
          <p:nvPr>
            <p:ph type="sldNum" sz="quarter" idx="4"/>
          </p:nvPr>
        </p:nvSpPr>
        <p:spPr/>
        <p:txBody>
          <a:bodyPr/>
          <a:lstStyle/>
          <a:p>
            <a:fld id="{D57F1E4F-1CFF-5643-939E-217C01CDF565}" type="slidenum">
              <a:rPr lang="en-US" smtClean="0"/>
              <a:pPr/>
              <a:t>22</a:t>
            </a:fld>
            <a:endParaRPr lang="en-US" dirty="0"/>
          </a:p>
        </p:txBody>
      </p:sp>
    </p:spTree>
    <p:extLst>
      <p:ext uri="{BB962C8B-B14F-4D97-AF65-F5344CB8AC3E}">
        <p14:creationId xmlns:p14="http://schemas.microsoft.com/office/powerpoint/2010/main" val="3427199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t>Trace des robots</a:t>
            </a:r>
            <a:endParaRPr lang="fr-FR" dirty="0"/>
          </a:p>
        </p:txBody>
      </p:sp>
      <p:pic>
        <p:nvPicPr>
          <p:cNvPr id="4" name="test_video_khadim">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988798" y="1795485"/>
            <a:ext cx="4214403" cy="4320000"/>
          </a:xfrm>
        </p:spPr>
      </p:pic>
      <p:sp>
        <p:nvSpPr>
          <p:cNvPr id="3" name="Espace réservé du pied de page 2"/>
          <p:cNvSpPr>
            <a:spLocks noGrp="1"/>
          </p:cNvSpPr>
          <p:nvPr>
            <p:ph type="ftr" sz="quarter" idx="3"/>
          </p:nvPr>
        </p:nvSpPr>
        <p:spPr/>
        <p:txBody>
          <a:bodyPr/>
          <a:lstStyle/>
          <a:p>
            <a:pPr algn="ctr"/>
            <a:r>
              <a:rPr lang="fr-FR" smtClean="0"/>
              <a:t>Projet Gascogne 2016 - 19 février 2016</a:t>
            </a:r>
            <a:endParaRPr lang="en-US" dirty="0"/>
          </a:p>
        </p:txBody>
      </p:sp>
      <p:sp>
        <p:nvSpPr>
          <p:cNvPr id="5" name="Espace réservé du numéro de diapositive 4"/>
          <p:cNvSpPr>
            <a:spLocks noGrp="1"/>
          </p:cNvSpPr>
          <p:nvPr>
            <p:ph type="sldNum" sz="quarter" idx="4"/>
          </p:nvPr>
        </p:nvSpPr>
        <p:spPr/>
        <p:txBody>
          <a:bodyPr/>
          <a:lstStyle/>
          <a:p>
            <a:fld id="{D57F1E4F-1CFF-5643-939E-217C01CDF565}" type="slidenum">
              <a:rPr lang="en-US" smtClean="0"/>
              <a:pPr/>
              <a:t>23</a:t>
            </a:fld>
            <a:endParaRPr lang="en-US" dirty="0"/>
          </a:p>
        </p:txBody>
      </p:sp>
    </p:spTree>
    <p:extLst>
      <p:ext uri="{BB962C8B-B14F-4D97-AF65-F5344CB8AC3E}">
        <p14:creationId xmlns:p14="http://schemas.microsoft.com/office/powerpoint/2010/main" val="3023619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t>Secure Zone Non Validée</a:t>
            </a:r>
            <a:endParaRPr lang="fr-FR" dirty="0"/>
          </a:p>
        </p:txBody>
      </p:sp>
      <p:pic>
        <p:nvPicPr>
          <p:cNvPr id="5" name="video_fail_10_robots">
            <a:hlinkClick r:id="" action="ppaction://media"/>
          </p:cNvPr>
          <p:cNvPicPr>
            <a:picLocks noGrp="1" noChangeAspect="1"/>
          </p:cNvPicPr>
          <p:nvPr>
            <p:ph idx="1"/>
            <a:videoFile r:link="rId1"/>
            <p:extLst>
              <p:ext uri="{DAA4B4D4-6D71-4841-9C94-3DE7FCFB9230}">
                <p14:media xmlns:p14="http://schemas.microsoft.com/office/powerpoint/2010/main" r:embed="rId2">
                  <p14:trim st="70452" end="211191"/>
                </p14:media>
              </p:ext>
            </p:extLst>
          </p:nvPr>
        </p:nvPicPr>
        <p:blipFill>
          <a:blip r:embed="rId4"/>
          <a:stretch>
            <a:fillRect/>
          </a:stretch>
        </p:blipFill>
        <p:spPr>
          <a:xfrm>
            <a:off x="3973513" y="1837657"/>
            <a:ext cx="4244975" cy="4351338"/>
          </a:xfrm>
        </p:spPr>
      </p:pic>
      <p:sp>
        <p:nvSpPr>
          <p:cNvPr id="3" name="Espace réservé du pied de page 2"/>
          <p:cNvSpPr>
            <a:spLocks noGrp="1"/>
          </p:cNvSpPr>
          <p:nvPr>
            <p:ph type="ftr" sz="quarter" idx="3"/>
          </p:nvPr>
        </p:nvSpPr>
        <p:spPr/>
        <p:txBody>
          <a:bodyPr/>
          <a:lstStyle/>
          <a:p>
            <a:pPr algn="ctr"/>
            <a:r>
              <a:rPr lang="fr-FR" smtClean="0"/>
              <a:t>Projet Gascogne 2016 - 19 février 2016</a:t>
            </a:r>
            <a:endParaRPr lang="en-US" dirty="0"/>
          </a:p>
        </p:txBody>
      </p:sp>
      <p:sp>
        <p:nvSpPr>
          <p:cNvPr id="4" name="Espace réservé du numéro de diapositive 3"/>
          <p:cNvSpPr>
            <a:spLocks noGrp="1"/>
          </p:cNvSpPr>
          <p:nvPr>
            <p:ph type="sldNum" sz="quarter" idx="4"/>
          </p:nvPr>
        </p:nvSpPr>
        <p:spPr/>
        <p:txBody>
          <a:bodyPr/>
          <a:lstStyle/>
          <a:p>
            <a:fld id="{D57F1E4F-1CFF-5643-939E-217C01CDF565}" type="slidenum">
              <a:rPr lang="en-US" smtClean="0"/>
              <a:pPr/>
              <a:t>24</a:t>
            </a:fld>
            <a:endParaRPr lang="en-US" dirty="0"/>
          </a:p>
        </p:txBody>
      </p:sp>
    </p:spTree>
    <p:extLst>
      <p:ext uri="{BB962C8B-B14F-4D97-AF65-F5344CB8AC3E}">
        <p14:creationId xmlns:p14="http://schemas.microsoft.com/office/powerpoint/2010/main" val="2634457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43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t>Secure Zone Validée</a:t>
            </a:r>
            <a:endParaRPr lang="fr-FR" dirty="0"/>
          </a:p>
        </p:txBody>
      </p:sp>
      <p:pic>
        <p:nvPicPr>
          <p:cNvPr id="4" name="video_with_robot_good_scale">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973513" y="1825625"/>
            <a:ext cx="4244975" cy="4351338"/>
          </a:xfrm>
        </p:spPr>
      </p:pic>
      <p:sp>
        <p:nvSpPr>
          <p:cNvPr id="3" name="Espace réservé du pied de page 2"/>
          <p:cNvSpPr>
            <a:spLocks noGrp="1"/>
          </p:cNvSpPr>
          <p:nvPr>
            <p:ph type="ftr" sz="quarter" idx="3"/>
          </p:nvPr>
        </p:nvSpPr>
        <p:spPr/>
        <p:txBody>
          <a:bodyPr/>
          <a:lstStyle/>
          <a:p>
            <a:pPr algn="ctr"/>
            <a:r>
              <a:rPr lang="fr-FR" smtClean="0"/>
              <a:t>Projet Gascogne 2016 - 19 février 2016</a:t>
            </a:r>
            <a:endParaRPr lang="en-US" dirty="0"/>
          </a:p>
        </p:txBody>
      </p:sp>
      <p:sp>
        <p:nvSpPr>
          <p:cNvPr id="5" name="Espace réservé du numéro de diapositive 4"/>
          <p:cNvSpPr>
            <a:spLocks noGrp="1"/>
          </p:cNvSpPr>
          <p:nvPr>
            <p:ph type="sldNum" sz="quarter" idx="4"/>
          </p:nvPr>
        </p:nvSpPr>
        <p:spPr/>
        <p:txBody>
          <a:bodyPr/>
          <a:lstStyle/>
          <a:p>
            <a:fld id="{D57F1E4F-1CFF-5643-939E-217C01CDF565}" type="slidenum">
              <a:rPr lang="en-US" smtClean="0"/>
              <a:pPr/>
              <a:t>25</a:t>
            </a:fld>
            <a:endParaRPr lang="en-US" dirty="0"/>
          </a:p>
        </p:txBody>
      </p:sp>
    </p:spTree>
    <p:extLst>
      <p:ext uri="{BB962C8B-B14F-4D97-AF65-F5344CB8AC3E}">
        <p14:creationId xmlns:p14="http://schemas.microsoft.com/office/powerpoint/2010/main" val="4228129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fontScale="92500" lnSpcReduction="20000"/>
          </a:bodyPr>
          <a:lstStyle/>
          <a:p>
            <a:pPr>
              <a:spcAft>
                <a:spcPts val="1800"/>
              </a:spcAft>
            </a:pPr>
            <a:r>
              <a:rPr lang="fr-FR" dirty="0"/>
              <a:t>Introduction</a:t>
            </a:r>
          </a:p>
          <a:p>
            <a:pPr>
              <a:spcAft>
                <a:spcPts val="1800"/>
              </a:spcAft>
            </a:pPr>
            <a:r>
              <a:rPr lang="fr-FR" dirty="0"/>
              <a:t>I. Zone de sécurité</a:t>
            </a:r>
          </a:p>
          <a:p>
            <a:pPr>
              <a:spcAft>
                <a:spcPts val="1800"/>
              </a:spcAft>
            </a:pPr>
            <a:r>
              <a:rPr lang="fr-FR" b="1" dirty="0">
                <a:solidFill>
                  <a:srgbClr val="FF0000"/>
                </a:solidFill>
              </a:rPr>
              <a:t>II. Régulation des </a:t>
            </a:r>
            <a:r>
              <a:rPr lang="fr-FR" b="1" dirty="0" smtClean="0">
                <a:solidFill>
                  <a:srgbClr val="FF0000"/>
                </a:solidFill>
              </a:rPr>
              <a:t>robots</a:t>
            </a:r>
          </a:p>
          <a:p>
            <a:pPr lvl="1">
              <a:spcAft>
                <a:spcPts val="1800"/>
              </a:spcAft>
            </a:pPr>
            <a:r>
              <a:rPr lang="fr-FR" b="1" dirty="0" smtClean="0">
                <a:solidFill>
                  <a:srgbClr val="FF0000"/>
                </a:solidFill>
              </a:rPr>
              <a:t>1 - Trajectoire elliptique</a:t>
            </a:r>
          </a:p>
          <a:p>
            <a:pPr lvl="1">
              <a:spcAft>
                <a:spcPts val="1800"/>
              </a:spcAft>
            </a:pPr>
            <a:r>
              <a:rPr lang="fr-FR" dirty="0" smtClean="0"/>
              <a:t>2 - Champ de potentiel</a:t>
            </a:r>
          </a:p>
          <a:p>
            <a:pPr lvl="1">
              <a:spcAft>
                <a:spcPts val="1800"/>
              </a:spcAft>
            </a:pPr>
            <a:r>
              <a:rPr lang="fr-FR" dirty="0" smtClean="0"/>
              <a:t>3 – Linéarisation par bouclage</a:t>
            </a:r>
          </a:p>
          <a:p>
            <a:pPr>
              <a:spcAft>
                <a:spcPts val="1800"/>
              </a:spcAft>
            </a:pPr>
            <a:r>
              <a:rPr lang="fr-FR" dirty="0" smtClean="0"/>
              <a:t>III</a:t>
            </a:r>
            <a:r>
              <a:rPr lang="fr-FR" dirty="0"/>
              <a:t>. Implémentation sur des robots-char</a:t>
            </a:r>
          </a:p>
          <a:p>
            <a:pPr>
              <a:spcAft>
                <a:spcPts val="1800"/>
              </a:spcAft>
            </a:pPr>
            <a:r>
              <a:rPr lang="fr-FR" dirty="0" smtClean="0"/>
              <a:t>Conclusion</a:t>
            </a:r>
            <a:endParaRPr lang="fr-FR" dirty="0"/>
          </a:p>
        </p:txBody>
      </p:sp>
      <p:sp>
        <p:nvSpPr>
          <p:cNvPr id="3" name="Titre 2"/>
          <p:cNvSpPr>
            <a:spLocks noGrp="1"/>
          </p:cNvSpPr>
          <p:nvPr>
            <p:ph type="title"/>
          </p:nvPr>
        </p:nvSpPr>
        <p:spPr/>
        <p:txBody>
          <a:bodyPr/>
          <a:lstStyle/>
          <a:p>
            <a:r>
              <a:rPr lang="fr-FR" dirty="0" smtClean="0"/>
              <a:t>Sommaire</a:t>
            </a:r>
            <a:endParaRPr lang="fr-FR" dirty="0"/>
          </a:p>
        </p:txBody>
      </p:sp>
      <p:sp>
        <p:nvSpPr>
          <p:cNvPr id="4" name="Espace réservé du pied de page 3"/>
          <p:cNvSpPr>
            <a:spLocks noGrp="1"/>
          </p:cNvSpPr>
          <p:nvPr>
            <p:ph type="ftr" sz="quarter" idx="3"/>
          </p:nvPr>
        </p:nvSpPr>
        <p:spPr/>
        <p:txBody>
          <a:bodyPr/>
          <a:lstStyle/>
          <a:p>
            <a:pPr algn="ctr"/>
            <a:r>
              <a:rPr lang="fr-FR" smtClean="0"/>
              <a:t>Projet Gascogne 2016 - 19 février 2016</a:t>
            </a:r>
            <a:endParaRPr lang="en-US" dirty="0"/>
          </a:p>
        </p:txBody>
      </p:sp>
      <p:sp>
        <p:nvSpPr>
          <p:cNvPr id="6" name="Espace réservé du numéro de diapositive 5"/>
          <p:cNvSpPr>
            <a:spLocks noGrp="1"/>
          </p:cNvSpPr>
          <p:nvPr>
            <p:ph type="sldNum" sz="quarter" idx="4"/>
          </p:nvPr>
        </p:nvSpPr>
        <p:spPr/>
        <p:txBody>
          <a:bodyPr/>
          <a:lstStyle/>
          <a:p>
            <a:fld id="{D57F1E4F-1CFF-5643-939E-217C01CDF565}" type="slidenum">
              <a:rPr lang="en-US" smtClean="0"/>
              <a:pPr/>
              <a:t>26</a:t>
            </a:fld>
            <a:endParaRPr lang="en-US" dirty="0"/>
          </a:p>
        </p:txBody>
      </p:sp>
    </p:spTree>
    <p:extLst>
      <p:ext uri="{BB962C8B-B14F-4D97-AF65-F5344CB8AC3E}">
        <p14:creationId xmlns:p14="http://schemas.microsoft.com/office/powerpoint/2010/main" val="34104411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3203" y="1213769"/>
            <a:ext cx="4367251" cy="5202517"/>
          </a:xfrm>
          <a:prstGeom prst="rect">
            <a:avLst/>
          </a:prstGeom>
        </p:spPr>
      </p:pic>
      <p:sp>
        <p:nvSpPr>
          <p:cNvPr id="2" name="Titre 1"/>
          <p:cNvSpPr>
            <a:spLocks noGrp="1"/>
          </p:cNvSpPr>
          <p:nvPr>
            <p:ph type="title"/>
          </p:nvPr>
        </p:nvSpPr>
        <p:spPr/>
        <p:txBody>
          <a:bodyPr>
            <a:normAutofit/>
          </a:bodyPr>
          <a:lstStyle/>
          <a:p>
            <a:r>
              <a:rPr lang="fr-FR" dirty="0" smtClean="0"/>
              <a:t>Evolution de la trajectoire de l’ellipse </a:t>
            </a:r>
            <a:endParaRPr lang="fr-FR" dirty="0"/>
          </a:p>
        </p:txBody>
      </p:sp>
      <p:sp>
        <p:nvSpPr>
          <p:cNvPr id="3" name="Espace réservé du contenu 2"/>
          <p:cNvSpPr>
            <a:spLocks noGrp="1"/>
          </p:cNvSpPr>
          <p:nvPr>
            <p:ph idx="1"/>
          </p:nvPr>
        </p:nvSpPr>
        <p:spPr>
          <a:xfrm>
            <a:off x="1545465" y="1841678"/>
            <a:ext cx="4730323" cy="3869945"/>
          </a:xfrm>
        </p:spPr>
        <p:txBody>
          <a:bodyPr anchor="t"/>
          <a:lstStyle/>
          <a:p>
            <a:r>
              <a:rPr lang="fr-FR" dirty="0"/>
              <a:t>Sélection des valeurs limitantes de </a:t>
            </a:r>
            <a:r>
              <a:rPr lang="fr-FR" dirty="0" smtClean="0"/>
              <a:t>l’ellipse</a:t>
            </a:r>
            <a:endParaRPr lang="fr-FR" dirty="0"/>
          </a:p>
          <a:p>
            <a:pPr marL="0" indent="0">
              <a:buNone/>
            </a:pPr>
            <a:endParaRPr lang="fr-FR" dirty="0"/>
          </a:p>
        </p:txBody>
      </p:sp>
      <p:sp>
        <p:nvSpPr>
          <p:cNvPr id="6" name="Ellipse 5"/>
          <p:cNvSpPr/>
          <p:nvPr/>
        </p:nvSpPr>
        <p:spPr>
          <a:xfrm>
            <a:off x="9610154" y="5983783"/>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llipse 6"/>
          <p:cNvSpPr/>
          <p:nvPr/>
        </p:nvSpPr>
        <p:spPr>
          <a:xfrm>
            <a:off x="10060384" y="4958184"/>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p:cNvSpPr/>
          <p:nvPr/>
        </p:nvSpPr>
        <p:spPr>
          <a:xfrm>
            <a:off x="8692232" y="5839767"/>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Ellipse 16"/>
          <p:cNvSpPr/>
          <p:nvPr/>
        </p:nvSpPr>
        <p:spPr>
          <a:xfrm>
            <a:off x="9340304" y="2005856"/>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llipse 17"/>
          <p:cNvSpPr/>
          <p:nvPr/>
        </p:nvSpPr>
        <p:spPr>
          <a:xfrm>
            <a:off x="7252072" y="5711623"/>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Ellipse 18"/>
          <p:cNvSpPr/>
          <p:nvPr/>
        </p:nvSpPr>
        <p:spPr>
          <a:xfrm>
            <a:off x="8357913" y="1429792"/>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pied de page 4"/>
          <p:cNvSpPr>
            <a:spLocks noGrp="1"/>
          </p:cNvSpPr>
          <p:nvPr>
            <p:ph type="ftr" sz="quarter" idx="3"/>
          </p:nvPr>
        </p:nvSpPr>
        <p:spPr/>
        <p:txBody>
          <a:bodyPr/>
          <a:lstStyle/>
          <a:p>
            <a:pPr algn="ctr"/>
            <a:r>
              <a:rPr lang="fr-FR" smtClean="0"/>
              <a:t>Projet Gascogne 2016 - 19 février 2016</a:t>
            </a:r>
            <a:endParaRPr lang="en-US" dirty="0"/>
          </a:p>
        </p:txBody>
      </p:sp>
      <p:sp>
        <p:nvSpPr>
          <p:cNvPr id="8" name="Espace réservé du numéro de diapositive 7"/>
          <p:cNvSpPr>
            <a:spLocks noGrp="1"/>
          </p:cNvSpPr>
          <p:nvPr>
            <p:ph type="sldNum" sz="quarter" idx="4"/>
          </p:nvPr>
        </p:nvSpPr>
        <p:spPr/>
        <p:txBody>
          <a:bodyPr/>
          <a:lstStyle/>
          <a:p>
            <a:fld id="{D57F1E4F-1CFF-5643-939E-217C01CDF565}" type="slidenum">
              <a:rPr lang="en-US" smtClean="0"/>
              <a:pPr/>
              <a:t>27</a:t>
            </a:fld>
            <a:endParaRPr lang="en-US" dirty="0"/>
          </a:p>
        </p:txBody>
      </p:sp>
    </p:spTree>
    <p:extLst>
      <p:ext uri="{BB962C8B-B14F-4D97-AF65-F5344CB8AC3E}">
        <p14:creationId xmlns:p14="http://schemas.microsoft.com/office/powerpoint/2010/main" val="1377296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3203" y="1213769"/>
            <a:ext cx="4367251" cy="5202517"/>
          </a:xfrm>
          <a:prstGeom prst="rect">
            <a:avLst/>
          </a:prstGeom>
        </p:spPr>
      </p:pic>
      <p:sp>
        <p:nvSpPr>
          <p:cNvPr id="2" name="Titre 1"/>
          <p:cNvSpPr>
            <a:spLocks noGrp="1"/>
          </p:cNvSpPr>
          <p:nvPr>
            <p:ph type="title"/>
          </p:nvPr>
        </p:nvSpPr>
        <p:spPr/>
        <p:txBody>
          <a:bodyPr>
            <a:normAutofit/>
          </a:bodyPr>
          <a:lstStyle/>
          <a:p>
            <a:r>
              <a:rPr lang="fr-FR" dirty="0" smtClean="0"/>
              <a:t>Evolution de la trajectoire de l’ellipse </a:t>
            </a:r>
            <a:endParaRPr lang="fr-FR" dirty="0"/>
          </a:p>
        </p:txBody>
      </p:sp>
      <p:sp>
        <p:nvSpPr>
          <p:cNvPr id="6" name="Ellipse 5"/>
          <p:cNvSpPr/>
          <p:nvPr/>
        </p:nvSpPr>
        <p:spPr>
          <a:xfrm>
            <a:off x="9610154" y="5983783"/>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llipse 6"/>
          <p:cNvSpPr/>
          <p:nvPr/>
        </p:nvSpPr>
        <p:spPr>
          <a:xfrm>
            <a:off x="10060384" y="4958184"/>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9" name="Connecteur droit 8"/>
          <p:cNvCxnSpPr>
            <a:cxnSpLocks/>
            <a:stCxn id="7" idx="4"/>
            <a:endCxn id="6" idx="0"/>
          </p:cNvCxnSpPr>
          <p:nvPr/>
        </p:nvCxnSpPr>
        <p:spPr>
          <a:xfrm flipH="1">
            <a:off x="9682162" y="5102201"/>
            <a:ext cx="450230" cy="881583"/>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8" name="Espace réservé du contenu 2"/>
          <p:cNvSpPr txBox="1">
            <a:spLocks/>
          </p:cNvSpPr>
          <p:nvPr/>
        </p:nvSpPr>
        <p:spPr>
          <a:xfrm>
            <a:off x="1545465" y="1841678"/>
            <a:ext cx="4730323" cy="3869945"/>
          </a:xfrm>
          <a:prstGeom prst="rect">
            <a:avLst/>
          </a:prstGeom>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chemeClr val="accent1">
                  <a:lumMod val="75000"/>
                </a:schemeClr>
              </a:buClr>
              <a:buSzPct val="145000"/>
              <a:buFont typeface="Arial" panose="020B0604020202020204" pitchFamily="34" charset="0"/>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fr-FR" dirty="0" smtClean="0"/>
              <a:t>Sélection des valeurs limitantes de l’ellipse</a:t>
            </a:r>
          </a:p>
          <a:p>
            <a:r>
              <a:rPr lang="fr-FR" dirty="0"/>
              <a:t>Calcul des points caractéristiques (centre, grand axe, angle)</a:t>
            </a:r>
          </a:p>
          <a:p>
            <a:pPr marL="0" indent="0">
              <a:buFont typeface="Arial" panose="020B0604020202020204" pitchFamily="34" charset="0"/>
              <a:buNone/>
            </a:pPr>
            <a:endParaRPr lang="fr-FR" dirty="0"/>
          </a:p>
        </p:txBody>
      </p:sp>
      <p:sp>
        <p:nvSpPr>
          <p:cNvPr id="10" name="Espace réservé du pied de page 9"/>
          <p:cNvSpPr>
            <a:spLocks noGrp="1"/>
          </p:cNvSpPr>
          <p:nvPr>
            <p:ph type="ftr" sz="quarter" idx="3"/>
          </p:nvPr>
        </p:nvSpPr>
        <p:spPr/>
        <p:txBody>
          <a:bodyPr/>
          <a:lstStyle/>
          <a:p>
            <a:pPr algn="ctr"/>
            <a:r>
              <a:rPr lang="fr-FR" smtClean="0"/>
              <a:t>Projet Gascogne 2016 - 19 février 2016</a:t>
            </a:r>
            <a:endParaRPr lang="en-US" dirty="0"/>
          </a:p>
        </p:txBody>
      </p:sp>
      <p:sp>
        <p:nvSpPr>
          <p:cNvPr id="11" name="Espace réservé du numéro de diapositive 10"/>
          <p:cNvSpPr>
            <a:spLocks noGrp="1"/>
          </p:cNvSpPr>
          <p:nvPr>
            <p:ph type="sldNum" sz="quarter" idx="4"/>
          </p:nvPr>
        </p:nvSpPr>
        <p:spPr/>
        <p:txBody>
          <a:bodyPr/>
          <a:lstStyle/>
          <a:p>
            <a:fld id="{D57F1E4F-1CFF-5643-939E-217C01CDF565}" type="slidenum">
              <a:rPr lang="en-US" smtClean="0"/>
              <a:pPr/>
              <a:t>28</a:t>
            </a:fld>
            <a:endParaRPr lang="en-US" dirty="0"/>
          </a:p>
        </p:txBody>
      </p:sp>
    </p:spTree>
    <p:extLst>
      <p:ext uri="{BB962C8B-B14F-4D97-AF65-F5344CB8AC3E}">
        <p14:creationId xmlns:p14="http://schemas.microsoft.com/office/powerpoint/2010/main" val="91835617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3203" y="1213769"/>
            <a:ext cx="4367251" cy="5202517"/>
          </a:xfrm>
          <a:prstGeom prst="rect">
            <a:avLst/>
          </a:prstGeom>
        </p:spPr>
      </p:pic>
      <p:sp>
        <p:nvSpPr>
          <p:cNvPr id="2" name="Titre 1"/>
          <p:cNvSpPr>
            <a:spLocks noGrp="1"/>
          </p:cNvSpPr>
          <p:nvPr>
            <p:ph type="title"/>
          </p:nvPr>
        </p:nvSpPr>
        <p:spPr/>
        <p:txBody>
          <a:bodyPr>
            <a:normAutofit/>
          </a:bodyPr>
          <a:lstStyle/>
          <a:p>
            <a:r>
              <a:rPr lang="fr-FR" dirty="0" smtClean="0"/>
              <a:t>Evolution de la trajectoire de l’ellipse </a:t>
            </a:r>
            <a:endParaRPr lang="fr-FR" dirty="0"/>
          </a:p>
        </p:txBody>
      </p:sp>
      <p:sp>
        <p:nvSpPr>
          <p:cNvPr id="6" name="Ellipse 5"/>
          <p:cNvSpPr/>
          <p:nvPr/>
        </p:nvSpPr>
        <p:spPr>
          <a:xfrm>
            <a:off x="8573551" y="5839767"/>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llipse 6"/>
          <p:cNvSpPr/>
          <p:nvPr/>
        </p:nvSpPr>
        <p:spPr>
          <a:xfrm>
            <a:off x="10060384" y="4958184"/>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9" name="Connecteur droit 8"/>
          <p:cNvCxnSpPr>
            <a:cxnSpLocks/>
            <a:stCxn id="7" idx="4"/>
            <a:endCxn id="6" idx="0"/>
          </p:cNvCxnSpPr>
          <p:nvPr/>
        </p:nvCxnSpPr>
        <p:spPr>
          <a:xfrm flipH="1">
            <a:off x="8645560" y="5102201"/>
            <a:ext cx="1486833" cy="737567"/>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11" name="Espace réservé du contenu 2"/>
          <p:cNvSpPr txBox="1">
            <a:spLocks/>
          </p:cNvSpPr>
          <p:nvPr/>
        </p:nvSpPr>
        <p:spPr>
          <a:xfrm>
            <a:off x="1545465" y="1841678"/>
            <a:ext cx="4730323" cy="3869945"/>
          </a:xfrm>
          <a:prstGeom prst="rect">
            <a:avLst/>
          </a:prstGeom>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chemeClr val="accent1">
                  <a:lumMod val="75000"/>
                </a:schemeClr>
              </a:buClr>
              <a:buSzPct val="145000"/>
              <a:buFont typeface="Arial" panose="020B0604020202020204" pitchFamily="34" charset="0"/>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fr-FR" dirty="0" smtClean="0"/>
              <a:t>Sélection des valeurs limitantes de l’ellipse</a:t>
            </a:r>
          </a:p>
          <a:p>
            <a:r>
              <a:rPr lang="fr-FR" dirty="0"/>
              <a:t>Calcul des points caractéristiques (centre, grand axe, angle)</a:t>
            </a:r>
          </a:p>
          <a:p>
            <a:pPr marL="0" indent="0">
              <a:buFont typeface="Arial" panose="020B0604020202020204" pitchFamily="34" charset="0"/>
              <a:buNone/>
            </a:pPr>
            <a:endParaRPr lang="fr-FR" dirty="0"/>
          </a:p>
        </p:txBody>
      </p:sp>
      <p:sp>
        <p:nvSpPr>
          <p:cNvPr id="8" name="Espace réservé du pied de page 7"/>
          <p:cNvSpPr>
            <a:spLocks noGrp="1"/>
          </p:cNvSpPr>
          <p:nvPr>
            <p:ph type="ftr" sz="quarter" idx="3"/>
          </p:nvPr>
        </p:nvSpPr>
        <p:spPr/>
        <p:txBody>
          <a:bodyPr/>
          <a:lstStyle/>
          <a:p>
            <a:pPr algn="ctr"/>
            <a:r>
              <a:rPr lang="fr-FR" smtClean="0"/>
              <a:t>Projet Gascogne 2016 - 19 février 2016</a:t>
            </a:r>
            <a:endParaRPr lang="en-US" dirty="0"/>
          </a:p>
        </p:txBody>
      </p:sp>
      <p:sp>
        <p:nvSpPr>
          <p:cNvPr id="12" name="Espace réservé du numéro de diapositive 11"/>
          <p:cNvSpPr>
            <a:spLocks noGrp="1"/>
          </p:cNvSpPr>
          <p:nvPr>
            <p:ph type="sldNum" sz="quarter" idx="4"/>
          </p:nvPr>
        </p:nvSpPr>
        <p:spPr/>
        <p:txBody>
          <a:bodyPr/>
          <a:lstStyle/>
          <a:p>
            <a:fld id="{D57F1E4F-1CFF-5643-939E-217C01CDF565}" type="slidenum">
              <a:rPr lang="en-US" smtClean="0"/>
              <a:pPr/>
              <a:t>29</a:t>
            </a:fld>
            <a:endParaRPr lang="en-US" dirty="0"/>
          </a:p>
        </p:txBody>
      </p:sp>
    </p:spTree>
    <p:extLst>
      <p:ext uri="{BB962C8B-B14F-4D97-AF65-F5344CB8AC3E}">
        <p14:creationId xmlns:p14="http://schemas.microsoft.com/office/powerpoint/2010/main" val="28102153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pPr>
              <a:spcAft>
                <a:spcPts val="1800"/>
              </a:spcAft>
            </a:pPr>
            <a:r>
              <a:rPr lang="fr-FR" b="1" dirty="0">
                <a:solidFill>
                  <a:srgbClr val="FF0000"/>
                </a:solidFill>
              </a:rPr>
              <a:t>Introduction</a:t>
            </a:r>
          </a:p>
          <a:p>
            <a:pPr>
              <a:spcAft>
                <a:spcPts val="1800"/>
              </a:spcAft>
            </a:pPr>
            <a:r>
              <a:rPr lang="fr-FR" dirty="0"/>
              <a:t>I. Zone de sécurité</a:t>
            </a:r>
          </a:p>
          <a:p>
            <a:pPr>
              <a:spcAft>
                <a:spcPts val="1800"/>
              </a:spcAft>
            </a:pPr>
            <a:r>
              <a:rPr lang="fr-FR" dirty="0"/>
              <a:t>II. Régulation des robots</a:t>
            </a:r>
          </a:p>
          <a:p>
            <a:pPr>
              <a:spcAft>
                <a:spcPts val="1800"/>
              </a:spcAft>
            </a:pPr>
            <a:r>
              <a:rPr lang="fr-FR" dirty="0"/>
              <a:t>III. Implémentation sur des robots-char</a:t>
            </a:r>
          </a:p>
          <a:p>
            <a:pPr>
              <a:spcAft>
                <a:spcPts val="1800"/>
              </a:spcAft>
            </a:pPr>
            <a:r>
              <a:rPr lang="fr-FR" dirty="0" smtClean="0"/>
              <a:t>Conclusion</a:t>
            </a:r>
            <a:endParaRPr lang="fr-FR" dirty="0"/>
          </a:p>
        </p:txBody>
      </p:sp>
      <p:sp>
        <p:nvSpPr>
          <p:cNvPr id="3" name="Titre 2"/>
          <p:cNvSpPr>
            <a:spLocks noGrp="1"/>
          </p:cNvSpPr>
          <p:nvPr>
            <p:ph type="title"/>
          </p:nvPr>
        </p:nvSpPr>
        <p:spPr/>
        <p:txBody>
          <a:bodyPr/>
          <a:lstStyle/>
          <a:p>
            <a:r>
              <a:rPr lang="fr-FR" dirty="0" smtClean="0"/>
              <a:t>Sommaire</a:t>
            </a:r>
            <a:endParaRPr lang="fr-FR" dirty="0"/>
          </a:p>
        </p:txBody>
      </p:sp>
      <p:sp>
        <p:nvSpPr>
          <p:cNvPr id="4" name="Espace réservé du pied de page 3"/>
          <p:cNvSpPr>
            <a:spLocks noGrp="1"/>
          </p:cNvSpPr>
          <p:nvPr>
            <p:ph type="ftr" sz="quarter" idx="3"/>
          </p:nvPr>
        </p:nvSpPr>
        <p:spPr/>
        <p:txBody>
          <a:bodyPr/>
          <a:lstStyle/>
          <a:p>
            <a:pPr algn="ctr"/>
            <a:r>
              <a:rPr lang="fr-FR" smtClean="0"/>
              <a:t>Projet Gascogne 2016 - 19 février 2016</a:t>
            </a:r>
            <a:endParaRPr lang="en-US" dirty="0"/>
          </a:p>
        </p:txBody>
      </p:sp>
      <p:sp>
        <p:nvSpPr>
          <p:cNvPr id="6" name="Espace réservé du numéro de diapositive 5"/>
          <p:cNvSpPr>
            <a:spLocks noGrp="1"/>
          </p:cNvSpPr>
          <p:nvPr>
            <p:ph type="sldNum" sz="quarter" idx="4"/>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34064724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3203" y="1213769"/>
            <a:ext cx="4367251" cy="5202517"/>
          </a:xfrm>
          <a:prstGeom prst="rect">
            <a:avLst/>
          </a:prstGeom>
        </p:spPr>
      </p:pic>
      <p:sp>
        <p:nvSpPr>
          <p:cNvPr id="2" name="Titre 1"/>
          <p:cNvSpPr>
            <a:spLocks noGrp="1"/>
          </p:cNvSpPr>
          <p:nvPr>
            <p:ph type="title"/>
          </p:nvPr>
        </p:nvSpPr>
        <p:spPr/>
        <p:txBody>
          <a:bodyPr>
            <a:normAutofit/>
          </a:bodyPr>
          <a:lstStyle/>
          <a:p>
            <a:r>
              <a:rPr lang="fr-FR" dirty="0" smtClean="0"/>
              <a:t>Evolution de la trajectoire de l’ellipse </a:t>
            </a:r>
            <a:endParaRPr lang="fr-FR" dirty="0"/>
          </a:p>
        </p:txBody>
      </p:sp>
      <p:sp>
        <p:nvSpPr>
          <p:cNvPr id="6" name="Ellipse 5"/>
          <p:cNvSpPr/>
          <p:nvPr/>
        </p:nvSpPr>
        <p:spPr>
          <a:xfrm>
            <a:off x="8573551" y="5839767"/>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llipse 6"/>
          <p:cNvSpPr/>
          <p:nvPr/>
        </p:nvSpPr>
        <p:spPr>
          <a:xfrm>
            <a:off x="9316967" y="2005856"/>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9" name="Connecteur droit 8"/>
          <p:cNvCxnSpPr>
            <a:cxnSpLocks/>
            <a:stCxn id="7" idx="4"/>
            <a:endCxn id="6" idx="0"/>
          </p:cNvCxnSpPr>
          <p:nvPr/>
        </p:nvCxnSpPr>
        <p:spPr>
          <a:xfrm flipH="1">
            <a:off x="8645559" y="2149873"/>
            <a:ext cx="743416" cy="3689895"/>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11" name="Espace réservé du contenu 2"/>
          <p:cNvSpPr txBox="1">
            <a:spLocks/>
          </p:cNvSpPr>
          <p:nvPr/>
        </p:nvSpPr>
        <p:spPr>
          <a:xfrm>
            <a:off x="1545465" y="1841678"/>
            <a:ext cx="4730323" cy="3869945"/>
          </a:xfrm>
          <a:prstGeom prst="rect">
            <a:avLst/>
          </a:prstGeom>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chemeClr val="accent1">
                  <a:lumMod val="75000"/>
                </a:schemeClr>
              </a:buClr>
              <a:buSzPct val="145000"/>
              <a:buFont typeface="Arial" panose="020B0604020202020204" pitchFamily="34" charset="0"/>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fr-FR" dirty="0" smtClean="0"/>
              <a:t>Sélection des valeurs limitantes de l’ellipse</a:t>
            </a:r>
          </a:p>
          <a:p>
            <a:r>
              <a:rPr lang="fr-FR" dirty="0"/>
              <a:t>Calcul des points caractéristiques (centre, grand axe, angle)</a:t>
            </a:r>
          </a:p>
          <a:p>
            <a:pPr marL="0" indent="0">
              <a:buFont typeface="Arial" panose="020B0604020202020204" pitchFamily="34" charset="0"/>
              <a:buNone/>
            </a:pPr>
            <a:endParaRPr lang="fr-FR" dirty="0"/>
          </a:p>
        </p:txBody>
      </p:sp>
      <p:sp>
        <p:nvSpPr>
          <p:cNvPr id="12" name="Espace réservé du pied de page 11"/>
          <p:cNvSpPr>
            <a:spLocks noGrp="1"/>
          </p:cNvSpPr>
          <p:nvPr>
            <p:ph type="ftr" sz="quarter" idx="3"/>
          </p:nvPr>
        </p:nvSpPr>
        <p:spPr/>
        <p:txBody>
          <a:bodyPr/>
          <a:lstStyle/>
          <a:p>
            <a:pPr algn="ctr"/>
            <a:r>
              <a:rPr lang="fr-FR" smtClean="0"/>
              <a:t>Projet Gascogne 2016 - 19 février 2016</a:t>
            </a:r>
            <a:endParaRPr lang="en-US" dirty="0"/>
          </a:p>
        </p:txBody>
      </p:sp>
      <p:sp>
        <p:nvSpPr>
          <p:cNvPr id="13" name="Espace réservé du numéro de diapositive 12"/>
          <p:cNvSpPr>
            <a:spLocks noGrp="1"/>
          </p:cNvSpPr>
          <p:nvPr>
            <p:ph type="sldNum" sz="quarter" idx="4"/>
          </p:nvPr>
        </p:nvSpPr>
        <p:spPr/>
        <p:txBody>
          <a:bodyPr/>
          <a:lstStyle/>
          <a:p>
            <a:fld id="{D57F1E4F-1CFF-5643-939E-217C01CDF565}" type="slidenum">
              <a:rPr lang="en-US" smtClean="0"/>
              <a:pPr/>
              <a:t>30</a:t>
            </a:fld>
            <a:endParaRPr lang="en-US" dirty="0"/>
          </a:p>
        </p:txBody>
      </p:sp>
    </p:spTree>
    <p:extLst>
      <p:ext uri="{BB962C8B-B14F-4D97-AF65-F5344CB8AC3E}">
        <p14:creationId xmlns:p14="http://schemas.microsoft.com/office/powerpoint/2010/main" val="24180080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3203" y="1213769"/>
            <a:ext cx="4367251" cy="5202517"/>
          </a:xfrm>
          <a:prstGeom prst="rect">
            <a:avLst/>
          </a:prstGeom>
        </p:spPr>
      </p:pic>
      <p:sp>
        <p:nvSpPr>
          <p:cNvPr id="2" name="Titre 1"/>
          <p:cNvSpPr>
            <a:spLocks noGrp="1"/>
          </p:cNvSpPr>
          <p:nvPr>
            <p:ph type="title"/>
          </p:nvPr>
        </p:nvSpPr>
        <p:spPr/>
        <p:txBody>
          <a:bodyPr>
            <a:normAutofit/>
          </a:bodyPr>
          <a:lstStyle/>
          <a:p>
            <a:r>
              <a:rPr lang="fr-FR" dirty="0" smtClean="0"/>
              <a:t>Evolution de la trajectoire de l’ellipse </a:t>
            </a:r>
            <a:endParaRPr lang="fr-FR" dirty="0"/>
          </a:p>
        </p:txBody>
      </p:sp>
      <p:sp>
        <p:nvSpPr>
          <p:cNvPr id="6" name="Ellipse 5"/>
          <p:cNvSpPr/>
          <p:nvPr/>
        </p:nvSpPr>
        <p:spPr>
          <a:xfrm>
            <a:off x="7252072" y="5713972"/>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llipse 6"/>
          <p:cNvSpPr/>
          <p:nvPr/>
        </p:nvSpPr>
        <p:spPr>
          <a:xfrm>
            <a:off x="8353035" y="1429792"/>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9" name="Connecteur droit 8"/>
          <p:cNvCxnSpPr>
            <a:cxnSpLocks/>
            <a:stCxn id="7" idx="4"/>
            <a:endCxn id="6" idx="0"/>
          </p:cNvCxnSpPr>
          <p:nvPr/>
        </p:nvCxnSpPr>
        <p:spPr>
          <a:xfrm flipH="1">
            <a:off x="7324081" y="1573808"/>
            <a:ext cx="1100963" cy="4140164"/>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11" name="Espace réservé du contenu 2"/>
          <p:cNvSpPr txBox="1">
            <a:spLocks/>
          </p:cNvSpPr>
          <p:nvPr/>
        </p:nvSpPr>
        <p:spPr>
          <a:xfrm>
            <a:off x="1545465" y="1841678"/>
            <a:ext cx="4730323" cy="3869945"/>
          </a:xfrm>
          <a:prstGeom prst="rect">
            <a:avLst/>
          </a:prstGeom>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chemeClr val="accent1">
                  <a:lumMod val="75000"/>
                </a:schemeClr>
              </a:buClr>
              <a:buSzPct val="145000"/>
              <a:buFont typeface="Arial" panose="020B0604020202020204" pitchFamily="34" charset="0"/>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fr-FR" dirty="0" smtClean="0"/>
              <a:t>Sélection des valeurs limitantes de l’ellipse</a:t>
            </a:r>
          </a:p>
          <a:p>
            <a:r>
              <a:rPr lang="fr-FR" dirty="0"/>
              <a:t>Calcul des points caractéristiques (centre, grand axe, angle)</a:t>
            </a:r>
          </a:p>
          <a:p>
            <a:pPr marL="0" indent="0">
              <a:buFont typeface="Arial" panose="020B0604020202020204" pitchFamily="34" charset="0"/>
              <a:buNone/>
            </a:pPr>
            <a:endParaRPr lang="fr-FR" dirty="0"/>
          </a:p>
        </p:txBody>
      </p:sp>
      <p:sp>
        <p:nvSpPr>
          <p:cNvPr id="12" name="Espace réservé du pied de page 11"/>
          <p:cNvSpPr>
            <a:spLocks noGrp="1"/>
          </p:cNvSpPr>
          <p:nvPr>
            <p:ph type="ftr" sz="quarter" idx="3"/>
          </p:nvPr>
        </p:nvSpPr>
        <p:spPr/>
        <p:txBody>
          <a:bodyPr/>
          <a:lstStyle/>
          <a:p>
            <a:pPr algn="ctr"/>
            <a:r>
              <a:rPr lang="fr-FR" smtClean="0"/>
              <a:t>Projet Gascogne 2016 - 19 février 2016</a:t>
            </a:r>
            <a:endParaRPr lang="en-US" dirty="0"/>
          </a:p>
        </p:txBody>
      </p:sp>
      <p:sp>
        <p:nvSpPr>
          <p:cNvPr id="13" name="Espace réservé du numéro de diapositive 12"/>
          <p:cNvSpPr>
            <a:spLocks noGrp="1"/>
          </p:cNvSpPr>
          <p:nvPr>
            <p:ph type="sldNum" sz="quarter" idx="4"/>
          </p:nvPr>
        </p:nvSpPr>
        <p:spPr/>
        <p:txBody>
          <a:bodyPr/>
          <a:lstStyle/>
          <a:p>
            <a:fld id="{D57F1E4F-1CFF-5643-939E-217C01CDF565}" type="slidenum">
              <a:rPr lang="en-US" smtClean="0"/>
              <a:pPr/>
              <a:t>31</a:t>
            </a:fld>
            <a:endParaRPr lang="en-US" dirty="0"/>
          </a:p>
        </p:txBody>
      </p:sp>
    </p:spTree>
    <p:extLst>
      <p:ext uri="{BB962C8B-B14F-4D97-AF65-F5344CB8AC3E}">
        <p14:creationId xmlns:p14="http://schemas.microsoft.com/office/powerpoint/2010/main" val="60394496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3203" y="1213769"/>
            <a:ext cx="4367251" cy="5202517"/>
          </a:xfrm>
          <a:prstGeom prst="rect">
            <a:avLst/>
          </a:prstGeom>
        </p:spPr>
      </p:pic>
      <p:sp>
        <p:nvSpPr>
          <p:cNvPr id="2" name="Titre 1"/>
          <p:cNvSpPr>
            <a:spLocks noGrp="1"/>
          </p:cNvSpPr>
          <p:nvPr>
            <p:ph type="title"/>
          </p:nvPr>
        </p:nvSpPr>
        <p:spPr/>
        <p:txBody>
          <a:bodyPr>
            <a:normAutofit/>
          </a:bodyPr>
          <a:lstStyle/>
          <a:p>
            <a:r>
              <a:rPr lang="fr-FR" dirty="0" smtClean="0"/>
              <a:t>Evolution de la trajectoire de l’ellipse </a:t>
            </a:r>
            <a:endParaRPr lang="fr-FR" dirty="0"/>
          </a:p>
        </p:txBody>
      </p:sp>
      <p:sp>
        <p:nvSpPr>
          <p:cNvPr id="12" name="Ellipse 11"/>
          <p:cNvSpPr/>
          <p:nvPr/>
        </p:nvSpPr>
        <p:spPr>
          <a:xfrm>
            <a:off x="8212365" y="3713688"/>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7776125" y="3261280"/>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llipse 13"/>
          <p:cNvSpPr/>
          <p:nvPr/>
        </p:nvSpPr>
        <p:spPr>
          <a:xfrm>
            <a:off x="7317270" y="3713688"/>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Ellipse 14"/>
          <p:cNvSpPr/>
          <p:nvPr/>
        </p:nvSpPr>
        <p:spPr>
          <a:xfrm>
            <a:off x="7759860" y="4166096"/>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contenu 2"/>
          <p:cNvSpPr txBox="1">
            <a:spLocks/>
          </p:cNvSpPr>
          <p:nvPr/>
        </p:nvSpPr>
        <p:spPr>
          <a:xfrm>
            <a:off x="1545465" y="1841678"/>
            <a:ext cx="4730323" cy="3869945"/>
          </a:xfrm>
          <a:prstGeom prst="rect">
            <a:avLst/>
          </a:prstGeom>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chemeClr val="accent1">
                  <a:lumMod val="75000"/>
                </a:schemeClr>
              </a:buClr>
              <a:buSzPct val="145000"/>
              <a:buFont typeface="Arial" panose="020B0604020202020204" pitchFamily="34" charset="0"/>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fr-FR" dirty="0" smtClean="0"/>
              <a:t>Sélection des valeurs limitantes de l’ellipse</a:t>
            </a:r>
          </a:p>
          <a:p>
            <a:r>
              <a:rPr lang="fr-FR" dirty="0"/>
              <a:t>Calcul des points caractéristiques (centre, grand axe, angle</a:t>
            </a:r>
            <a:r>
              <a:rPr lang="fr-FR" dirty="0" smtClean="0"/>
              <a:t>)</a:t>
            </a:r>
          </a:p>
          <a:p>
            <a:r>
              <a:rPr lang="fr-FR" dirty="0"/>
              <a:t>Calcul de la position cible de chaque </a:t>
            </a:r>
            <a:r>
              <a:rPr lang="fr-FR" dirty="0" smtClean="0"/>
              <a:t>robot</a:t>
            </a:r>
            <a:endParaRPr lang="fr-FR" dirty="0"/>
          </a:p>
          <a:p>
            <a:pPr marL="0" indent="0">
              <a:buFont typeface="Arial" panose="020B0604020202020204" pitchFamily="34" charset="0"/>
              <a:buNone/>
            </a:pPr>
            <a:endParaRPr lang="fr-FR" dirty="0"/>
          </a:p>
        </p:txBody>
      </p:sp>
      <p:sp>
        <p:nvSpPr>
          <p:cNvPr id="6" name="Espace réservé du pied de page 5"/>
          <p:cNvSpPr>
            <a:spLocks noGrp="1"/>
          </p:cNvSpPr>
          <p:nvPr>
            <p:ph type="ftr" sz="quarter" idx="3"/>
          </p:nvPr>
        </p:nvSpPr>
        <p:spPr/>
        <p:txBody>
          <a:bodyPr/>
          <a:lstStyle/>
          <a:p>
            <a:pPr algn="ctr"/>
            <a:r>
              <a:rPr lang="fr-FR" smtClean="0"/>
              <a:t>Projet Gascogne 2016 - 19 février 2016</a:t>
            </a:r>
            <a:endParaRPr lang="en-US" dirty="0"/>
          </a:p>
        </p:txBody>
      </p:sp>
      <p:sp>
        <p:nvSpPr>
          <p:cNvPr id="7" name="Espace réservé du numéro de diapositive 6"/>
          <p:cNvSpPr>
            <a:spLocks noGrp="1"/>
          </p:cNvSpPr>
          <p:nvPr>
            <p:ph type="sldNum" sz="quarter" idx="4"/>
          </p:nvPr>
        </p:nvSpPr>
        <p:spPr/>
        <p:txBody>
          <a:bodyPr/>
          <a:lstStyle/>
          <a:p>
            <a:fld id="{D57F1E4F-1CFF-5643-939E-217C01CDF565}" type="slidenum">
              <a:rPr lang="en-US" smtClean="0"/>
              <a:pPr/>
              <a:t>32</a:t>
            </a:fld>
            <a:endParaRPr lang="en-US" dirty="0"/>
          </a:p>
        </p:txBody>
      </p:sp>
    </p:spTree>
    <p:extLst>
      <p:ext uri="{BB962C8B-B14F-4D97-AF65-F5344CB8AC3E}">
        <p14:creationId xmlns:p14="http://schemas.microsoft.com/office/powerpoint/2010/main" val="4950909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contenu 2"/>
          <p:cNvSpPr txBox="1">
            <a:spLocks/>
          </p:cNvSpPr>
          <p:nvPr/>
        </p:nvSpPr>
        <p:spPr>
          <a:xfrm>
            <a:off x="1545465" y="1841678"/>
            <a:ext cx="4730323" cy="3869945"/>
          </a:xfrm>
          <a:prstGeom prst="rect">
            <a:avLst/>
          </a:prstGeom>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chemeClr val="accent1">
                  <a:lumMod val="75000"/>
                </a:schemeClr>
              </a:buClr>
              <a:buSzPct val="145000"/>
              <a:buFont typeface="Arial" panose="020B0604020202020204" pitchFamily="34" charset="0"/>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fr-FR" dirty="0" smtClean="0"/>
              <a:t>Sélection des valeurs limitantes de l’ellipse</a:t>
            </a:r>
          </a:p>
          <a:p>
            <a:r>
              <a:rPr lang="fr-FR" dirty="0"/>
              <a:t>Calcul des points caractéristiques (centre, grand axe, angle</a:t>
            </a:r>
            <a:r>
              <a:rPr lang="fr-FR" dirty="0" smtClean="0"/>
              <a:t>)</a:t>
            </a:r>
          </a:p>
          <a:p>
            <a:r>
              <a:rPr lang="fr-FR" dirty="0"/>
              <a:t>Calcul de la position cible de chaque </a:t>
            </a:r>
            <a:r>
              <a:rPr lang="fr-FR" dirty="0" smtClean="0"/>
              <a:t>robot</a:t>
            </a:r>
          </a:p>
          <a:p>
            <a:pPr lvl="1"/>
            <a:r>
              <a:rPr lang="fr-FR" dirty="0" smtClean="0"/>
              <a:t>Transformation linéaire</a:t>
            </a:r>
            <a:endParaRPr lang="fr-FR" dirty="0"/>
          </a:p>
          <a:p>
            <a:pPr marL="0" indent="0">
              <a:buFont typeface="Arial" panose="020B0604020202020204" pitchFamily="34" charset="0"/>
              <a:buNone/>
            </a:pPr>
            <a:endParaRPr lang="fr-FR"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3203" y="1213769"/>
            <a:ext cx="4367251" cy="5202517"/>
          </a:xfrm>
          <a:prstGeom prst="rect">
            <a:avLst/>
          </a:prstGeom>
        </p:spPr>
      </p:pic>
      <p:sp>
        <p:nvSpPr>
          <p:cNvPr id="2" name="Titre 1"/>
          <p:cNvSpPr>
            <a:spLocks noGrp="1"/>
          </p:cNvSpPr>
          <p:nvPr>
            <p:ph type="title"/>
          </p:nvPr>
        </p:nvSpPr>
        <p:spPr/>
        <p:txBody>
          <a:bodyPr>
            <a:normAutofit/>
          </a:bodyPr>
          <a:lstStyle/>
          <a:p>
            <a:r>
              <a:rPr lang="fr-FR" dirty="0" smtClean="0"/>
              <a:t>Evolution de la trajectoire de l’ellipse </a:t>
            </a:r>
            <a:endParaRPr lang="fr-FR" dirty="0"/>
          </a:p>
        </p:txBody>
      </p:sp>
      <p:sp>
        <p:nvSpPr>
          <p:cNvPr id="13" name="Ellipse 12"/>
          <p:cNvSpPr/>
          <p:nvPr/>
        </p:nvSpPr>
        <p:spPr>
          <a:xfrm>
            <a:off x="8193215" y="3605172"/>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llipse 13"/>
          <p:cNvSpPr/>
          <p:nvPr/>
        </p:nvSpPr>
        <p:spPr>
          <a:xfrm>
            <a:off x="7746693" y="1410280"/>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Ellipse 14"/>
          <p:cNvSpPr/>
          <p:nvPr/>
        </p:nvSpPr>
        <p:spPr>
          <a:xfrm>
            <a:off x="7298120" y="3605172"/>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p:cNvSpPr/>
          <p:nvPr/>
        </p:nvSpPr>
        <p:spPr>
          <a:xfrm>
            <a:off x="7745668" y="5800064"/>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mc:AlternateContent xmlns:mc="http://schemas.openxmlformats.org/markup-compatibility/2006" xmlns:a14="http://schemas.microsoft.com/office/drawing/2010/main">
        <mc:Choice Requires="a14">
          <p:sp>
            <p:nvSpPr>
              <p:cNvPr id="5" name="CaixaDeTexto 4"/>
              <p:cNvSpPr txBox="1"/>
              <p:nvPr/>
            </p:nvSpPr>
            <p:spPr>
              <a:xfrm>
                <a:off x="2878942" y="4993821"/>
                <a:ext cx="2063367" cy="517642"/>
              </a:xfrm>
              <a:prstGeom prst="rect">
                <a:avLst/>
              </a:prstGeom>
              <a:noFill/>
            </p:spPr>
            <p:txBody>
              <a:bodyPr wrap="square" lIns="0" tIns="0" rIns="0" bIns="0" rtlCol="0">
                <a:spAutoFit/>
              </a:bodyPr>
              <a:lstStyle/>
              <a:p>
                <a:r>
                  <a:rPr lang="fr-FR" dirty="0"/>
                  <a:t>D = </a:t>
                </a:r>
                <a14:m>
                  <m:oMath xmlns:m="http://schemas.openxmlformats.org/officeDocument/2006/math">
                    <m:d>
                      <m:dPr>
                        <m:begChr m:val="["/>
                        <m:endChr m:val="]"/>
                        <m:ctrlPr>
                          <a:rPr lang="fr-FR" i="1">
                            <a:latin typeface="Cambria Math" panose="02040503050406030204" pitchFamily="18" charset="0"/>
                          </a:rPr>
                        </m:ctrlPr>
                      </m:dPr>
                      <m:e>
                        <m:m>
                          <m:mPr>
                            <m:mcs>
                              <m:mc>
                                <m:mcPr>
                                  <m:count m:val="2"/>
                                  <m:mcJc m:val="center"/>
                                </m:mcPr>
                              </m:mc>
                            </m:mcs>
                            <m:ctrlPr>
                              <a:rPr lang="fr-FR" i="1">
                                <a:latin typeface="Cambria Math" panose="02040503050406030204" pitchFamily="18" charset="0"/>
                              </a:rPr>
                            </m:ctrlPr>
                          </m:mPr>
                          <m:mr>
                            <m:e>
                              <m:r>
                                <m:rPr>
                                  <m:brk m:alnAt="7"/>
                                </m:rPr>
                                <a:rPr lang="fr-FR" i="1">
                                  <a:latin typeface="Cambria Math" panose="02040503050406030204" pitchFamily="18" charset="0"/>
                                </a:rPr>
                                <m:t>𝑔</m:t>
                              </m:r>
                              <m:r>
                                <a:rPr lang="fr-FR" i="1">
                                  <a:latin typeface="Cambria Math" panose="02040503050406030204" pitchFamily="18" charset="0"/>
                                </a:rPr>
                                <m:t>𝐴𝑥𝑖𝑠</m:t>
                              </m:r>
                            </m:e>
                            <m:e>
                              <m:r>
                                <a:rPr lang="fr-FR" i="1">
                                  <a:latin typeface="Cambria Math" panose="02040503050406030204" pitchFamily="18" charset="0"/>
                                </a:rPr>
                                <m:t>0</m:t>
                              </m:r>
                            </m:e>
                          </m:mr>
                          <m:mr>
                            <m:e>
                              <m:r>
                                <a:rPr lang="fr-FR" i="1">
                                  <a:latin typeface="Cambria Math" panose="02040503050406030204" pitchFamily="18" charset="0"/>
                                </a:rPr>
                                <m:t>0</m:t>
                              </m:r>
                            </m:e>
                            <m:e>
                              <m:r>
                                <a:rPr lang="fr-FR" i="1">
                                  <a:latin typeface="Cambria Math" panose="02040503050406030204" pitchFamily="18" charset="0"/>
                                </a:rPr>
                                <m:t>𝑝𝐴𝑥𝑖𝑠</m:t>
                              </m:r>
                            </m:e>
                          </m:mr>
                        </m:m>
                      </m:e>
                    </m:d>
                  </m:oMath>
                </a14:m>
                <a:endParaRPr lang="fr-FR" dirty="0"/>
              </a:p>
            </p:txBody>
          </p:sp>
        </mc:Choice>
        <mc:Fallback xmlns="">
          <p:sp>
            <p:nvSpPr>
              <p:cNvPr id="5" name="CaixaDeTexto 4"/>
              <p:cNvSpPr txBox="1">
                <a:spLocks noRot="1" noChangeAspect="1" noMove="1" noResize="1" noEditPoints="1" noAdjustHandles="1" noChangeArrowheads="1" noChangeShapeType="1" noTextEdit="1"/>
              </p:cNvSpPr>
              <p:nvPr/>
            </p:nvSpPr>
            <p:spPr>
              <a:xfrm>
                <a:off x="2878942" y="4993821"/>
                <a:ext cx="2063367" cy="517642"/>
              </a:xfrm>
              <a:prstGeom prst="rect">
                <a:avLst/>
              </a:prstGeom>
              <a:blipFill rotWithShape="0">
                <a:blip r:embed="rId3"/>
                <a:stretch>
                  <a:fillRect l="-6785" b="-5882"/>
                </a:stretch>
              </a:blipFill>
            </p:spPr>
            <p:txBody>
              <a:bodyPr/>
              <a:lstStyle/>
              <a:p>
                <a:r>
                  <a:rPr lang="fr-FR">
                    <a:noFill/>
                  </a:rPr>
                  <a:t> </a:t>
                </a:r>
              </a:p>
            </p:txBody>
          </p:sp>
        </mc:Fallback>
      </mc:AlternateContent>
      <p:sp>
        <p:nvSpPr>
          <p:cNvPr id="7" name="Espace réservé du pied de page 6"/>
          <p:cNvSpPr>
            <a:spLocks noGrp="1"/>
          </p:cNvSpPr>
          <p:nvPr>
            <p:ph type="ftr" sz="quarter" idx="3"/>
          </p:nvPr>
        </p:nvSpPr>
        <p:spPr/>
        <p:txBody>
          <a:bodyPr/>
          <a:lstStyle/>
          <a:p>
            <a:pPr algn="ctr"/>
            <a:r>
              <a:rPr lang="fr-FR" smtClean="0"/>
              <a:t>Projet Gascogne 2016 - 19 février 2016</a:t>
            </a:r>
            <a:endParaRPr lang="en-US" dirty="0"/>
          </a:p>
        </p:txBody>
      </p:sp>
      <p:sp>
        <p:nvSpPr>
          <p:cNvPr id="8" name="Espace réservé du numéro de diapositive 7"/>
          <p:cNvSpPr>
            <a:spLocks noGrp="1"/>
          </p:cNvSpPr>
          <p:nvPr>
            <p:ph type="sldNum" sz="quarter" idx="4"/>
          </p:nvPr>
        </p:nvSpPr>
        <p:spPr/>
        <p:txBody>
          <a:bodyPr/>
          <a:lstStyle/>
          <a:p>
            <a:fld id="{D57F1E4F-1CFF-5643-939E-217C01CDF565}" type="slidenum">
              <a:rPr lang="en-US" smtClean="0"/>
              <a:pPr/>
              <a:t>33</a:t>
            </a:fld>
            <a:endParaRPr lang="en-US" dirty="0"/>
          </a:p>
        </p:txBody>
      </p:sp>
    </p:spTree>
    <p:extLst>
      <p:ext uri="{BB962C8B-B14F-4D97-AF65-F5344CB8AC3E}">
        <p14:creationId xmlns:p14="http://schemas.microsoft.com/office/powerpoint/2010/main" val="333014251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contenu 2"/>
          <p:cNvSpPr txBox="1">
            <a:spLocks/>
          </p:cNvSpPr>
          <p:nvPr/>
        </p:nvSpPr>
        <p:spPr>
          <a:xfrm>
            <a:off x="1545465" y="1841678"/>
            <a:ext cx="4730323" cy="3869945"/>
          </a:xfrm>
          <a:prstGeom prst="rect">
            <a:avLst/>
          </a:prstGeom>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chemeClr val="accent1">
                  <a:lumMod val="75000"/>
                </a:schemeClr>
              </a:buClr>
              <a:buSzPct val="145000"/>
              <a:buFont typeface="Arial" panose="020B0604020202020204" pitchFamily="34" charset="0"/>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fr-FR" dirty="0" smtClean="0"/>
              <a:t>Sélection des valeurs limitantes de l’ellipse</a:t>
            </a:r>
          </a:p>
          <a:p>
            <a:r>
              <a:rPr lang="fr-FR" dirty="0"/>
              <a:t>Calcul des points caractéristiques (centre, grand axe, angle</a:t>
            </a:r>
            <a:r>
              <a:rPr lang="fr-FR" dirty="0" smtClean="0"/>
              <a:t>)</a:t>
            </a:r>
          </a:p>
          <a:p>
            <a:r>
              <a:rPr lang="fr-FR" dirty="0"/>
              <a:t>Calcul de la position cible de chaque </a:t>
            </a:r>
            <a:r>
              <a:rPr lang="fr-FR" dirty="0" smtClean="0"/>
              <a:t>robot</a:t>
            </a:r>
          </a:p>
          <a:p>
            <a:pPr lvl="1"/>
            <a:r>
              <a:rPr lang="fr-FR" dirty="0" smtClean="0"/>
              <a:t>Transformation linéaire</a:t>
            </a:r>
          </a:p>
          <a:p>
            <a:pPr lvl="1"/>
            <a:r>
              <a:rPr lang="fr-FR" dirty="0" smtClean="0"/>
              <a:t>Rotation</a:t>
            </a:r>
            <a:endParaRPr lang="fr-FR" dirty="0"/>
          </a:p>
          <a:p>
            <a:pPr marL="0" indent="0">
              <a:buFont typeface="Arial" panose="020B0604020202020204" pitchFamily="34" charset="0"/>
              <a:buNone/>
            </a:pPr>
            <a:endParaRPr lang="fr-FR" dirty="0"/>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3203" y="1213769"/>
            <a:ext cx="4367251" cy="5202517"/>
          </a:xfrm>
          <a:prstGeom prst="rect">
            <a:avLst/>
          </a:prstGeom>
        </p:spPr>
      </p:pic>
      <p:sp>
        <p:nvSpPr>
          <p:cNvPr id="2" name="Titre 1"/>
          <p:cNvSpPr>
            <a:spLocks noGrp="1"/>
          </p:cNvSpPr>
          <p:nvPr>
            <p:ph type="title"/>
          </p:nvPr>
        </p:nvSpPr>
        <p:spPr/>
        <p:txBody>
          <a:bodyPr>
            <a:normAutofit/>
          </a:bodyPr>
          <a:lstStyle/>
          <a:p>
            <a:r>
              <a:rPr lang="fr-FR" dirty="0" smtClean="0"/>
              <a:t>Evolution de la trajectoire de l’ellipse </a:t>
            </a:r>
            <a:endParaRPr lang="fr-FR" dirty="0"/>
          </a:p>
        </p:txBody>
      </p:sp>
      <p:sp>
        <p:nvSpPr>
          <p:cNvPr id="13" name="Ellipse 12"/>
          <p:cNvSpPr/>
          <p:nvPr/>
        </p:nvSpPr>
        <p:spPr>
          <a:xfrm>
            <a:off x="8204326" y="3720508"/>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llipse 13"/>
          <p:cNvSpPr/>
          <p:nvPr/>
        </p:nvSpPr>
        <p:spPr>
          <a:xfrm>
            <a:off x="8193215" y="1482288"/>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Ellipse 14"/>
          <p:cNvSpPr/>
          <p:nvPr/>
        </p:nvSpPr>
        <p:spPr>
          <a:xfrm>
            <a:off x="7298120" y="3485816"/>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p:cNvSpPr/>
          <p:nvPr/>
        </p:nvSpPr>
        <p:spPr>
          <a:xfrm>
            <a:off x="7298120" y="5737808"/>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mc:AlternateContent xmlns:mc="http://schemas.openxmlformats.org/markup-compatibility/2006" xmlns:a14="http://schemas.microsoft.com/office/drawing/2010/main">
        <mc:Choice Requires="a14">
          <p:sp>
            <p:nvSpPr>
              <p:cNvPr id="11" name="CaixaDeTexto 10"/>
              <p:cNvSpPr txBox="1"/>
              <p:nvPr/>
            </p:nvSpPr>
            <p:spPr>
              <a:xfrm>
                <a:off x="2778406" y="5330070"/>
                <a:ext cx="2264440" cy="551754"/>
              </a:xfrm>
              <a:prstGeom prst="rect">
                <a:avLst/>
              </a:prstGeom>
              <a:noFill/>
            </p:spPr>
            <p:txBody>
              <a:bodyPr wrap="square" lIns="0" tIns="0" rIns="0" bIns="0" rtlCol="0">
                <a:spAutoFit/>
              </a:bodyPr>
              <a:lstStyle/>
              <a:p>
                <a:r>
                  <a:rPr lang="fr-FR" dirty="0" smtClean="0"/>
                  <a:t>R </a:t>
                </a:r>
                <a:r>
                  <a:rPr lang="fr-FR" dirty="0"/>
                  <a:t>= </a:t>
                </a:r>
                <a14:m>
                  <m:oMath xmlns:m="http://schemas.openxmlformats.org/officeDocument/2006/math">
                    <m:d>
                      <m:dPr>
                        <m:begChr m:val="["/>
                        <m:endChr m:val="]"/>
                        <m:ctrlPr>
                          <a:rPr lang="fr-FR" i="1">
                            <a:latin typeface="Cambria Math" panose="02040503050406030204" pitchFamily="18" charset="0"/>
                          </a:rPr>
                        </m:ctrlPr>
                      </m:dPr>
                      <m:e>
                        <m:m>
                          <m:mPr>
                            <m:mcs>
                              <m:mc>
                                <m:mcPr>
                                  <m:count m:val="2"/>
                                  <m:mcJc m:val="center"/>
                                </m:mcPr>
                              </m:mc>
                            </m:mcs>
                            <m:ctrlPr>
                              <a:rPr lang="fr-FR" i="1">
                                <a:latin typeface="Cambria Math" panose="02040503050406030204" pitchFamily="18" charset="0"/>
                              </a:rPr>
                            </m:ctrlPr>
                          </m:mPr>
                          <m:mr>
                            <m:e>
                              <m:r>
                                <m:rPr>
                                  <m:sty m:val="p"/>
                                </m:rPr>
                                <a:rPr lang="fr-FR">
                                  <a:latin typeface="Cambria Math" panose="02040503050406030204" pitchFamily="18" charset="0"/>
                                </a:rPr>
                                <m:t>cos</m:t>
                              </m:r>
                              <m:r>
                                <a:rPr lang="fr-FR" i="1">
                                  <a:latin typeface="Cambria Math" panose="02040503050406030204" pitchFamily="18" charset="0"/>
                                </a:rPr>
                                <m:t>⁡(</m:t>
                              </m:r>
                              <m:r>
                                <a:rPr lang="fr-FR" i="1">
                                  <a:latin typeface="Cambria Math" panose="02040503050406030204" pitchFamily="18" charset="0"/>
                                  <a:ea typeface="Cambria Math" panose="02040503050406030204" pitchFamily="18" charset="0"/>
                                </a:rPr>
                                <m:t>𝜃</m:t>
                              </m:r>
                              <m:r>
                                <a:rPr lang="fr-FR" i="1">
                                  <a:latin typeface="Cambria Math" panose="02040503050406030204" pitchFamily="18" charset="0"/>
                                  <a:ea typeface="Cambria Math" panose="02040503050406030204" pitchFamily="18" charset="0"/>
                                </a:rPr>
                                <m:t>)</m:t>
                              </m:r>
                            </m:e>
                            <m:e>
                              <m:r>
                                <a:rPr lang="fr-FR" i="1">
                                  <a:latin typeface="Cambria Math" panose="02040503050406030204" pitchFamily="18" charset="0"/>
                                </a:rPr>
                                <m:t>−</m:t>
                              </m:r>
                              <m:r>
                                <m:rPr>
                                  <m:sty m:val="p"/>
                                </m:rPr>
                                <a:rPr lang="fr-FR">
                                  <a:latin typeface="Cambria Math" panose="02040503050406030204" pitchFamily="18" charset="0"/>
                                </a:rPr>
                                <m:t>sin</m:t>
                              </m:r>
                              <m:r>
                                <a:rPr lang="fr-FR" i="1">
                                  <a:latin typeface="Cambria Math" panose="02040503050406030204" pitchFamily="18" charset="0"/>
                                </a:rPr>
                                <m:t>⁡(</m:t>
                              </m:r>
                              <m:r>
                                <a:rPr lang="fr-FR" i="1">
                                  <a:latin typeface="Cambria Math" panose="02040503050406030204" pitchFamily="18" charset="0"/>
                                  <a:ea typeface="Cambria Math" panose="02040503050406030204" pitchFamily="18" charset="0"/>
                                </a:rPr>
                                <m:t>𝜃</m:t>
                              </m:r>
                              <m:r>
                                <a:rPr lang="fr-FR" i="1">
                                  <a:latin typeface="Cambria Math" panose="02040503050406030204" pitchFamily="18" charset="0"/>
                                  <a:ea typeface="Cambria Math" panose="02040503050406030204" pitchFamily="18" charset="0"/>
                                </a:rPr>
                                <m:t>)</m:t>
                              </m:r>
                            </m:e>
                          </m:mr>
                          <m:mr>
                            <m:e>
                              <m:r>
                                <m:rPr>
                                  <m:sty m:val="p"/>
                                </m:rPr>
                                <a:rPr lang="fr-FR">
                                  <a:latin typeface="Cambria Math" panose="02040503050406030204" pitchFamily="18" charset="0"/>
                                </a:rPr>
                                <m:t>sin</m:t>
                              </m:r>
                              <m:r>
                                <a:rPr lang="fr-FR" i="1">
                                  <a:latin typeface="Cambria Math" panose="02040503050406030204" pitchFamily="18" charset="0"/>
                                </a:rPr>
                                <m:t>⁡(</m:t>
                              </m:r>
                              <m:r>
                                <a:rPr lang="fr-FR" i="1">
                                  <a:latin typeface="Cambria Math" panose="02040503050406030204" pitchFamily="18" charset="0"/>
                                  <a:ea typeface="Cambria Math" panose="02040503050406030204" pitchFamily="18" charset="0"/>
                                </a:rPr>
                                <m:t>𝜃</m:t>
                              </m:r>
                              <m:r>
                                <a:rPr lang="fr-FR" i="1">
                                  <a:latin typeface="Cambria Math" panose="02040503050406030204" pitchFamily="18" charset="0"/>
                                  <a:ea typeface="Cambria Math" panose="02040503050406030204" pitchFamily="18" charset="0"/>
                                </a:rPr>
                                <m:t>)</m:t>
                              </m:r>
                            </m:e>
                            <m:e>
                              <m:r>
                                <m:rPr>
                                  <m:sty m:val="p"/>
                                </m:rPr>
                                <a:rPr lang="fr-FR">
                                  <a:latin typeface="Cambria Math" panose="02040503050406030204" pitchFamily="18" charset="0"/>
                                </a:rPr>
                                <m:t>cos</m:t>
                              </m:r>
                              <m:r>
                                <a:rPr lang="fr-FR" i="1">
                                  <a:latin typeface="Cambria Math" panose="02040503050406030204" pitchFamily="18" charset="0"/>
                                </a:rPr>
                                <m:t>⁡(</m:t>
                              </m:r>
                              <m:r>
                                <a:rPr lang="fr-FR" i="1">
                                  <a:latin typeface="Cambria Math" panose="02040503050406030204" pitchFamily="18" charset="0"/>
                                  <a:ea typeface="Cambria Math" panose="02040503050406030204" pitchFamily="18" charset="0"/>
                                </a:rPr>
                                <m:t>𝜃</m:t>
                              </m:r>
                              <m:r>
                                <a:rPr lang="fr-FR" i="1">
                                  <a:latin typeface="Cambria Math" panose="02040503050406030204" pitchFamily="18" charset="0"/>
                                  <a:ea typeface="Cambria Math" panose="02040503050406030204" pitchFamily="18" charset="0"/>
                                </a:rPr>
                                <m:t>)</m:t>
                              </m:r>
                            </m:e>
                          </m:mr>
                        </m:m>
                      </m:e>
                    </m:d>
                  </m:oMath>
                </a14:m>
                <a:endParaRPr lang="fr-FR" dirty="0"/>
              </a:p>
            </p:txBody>
          </p:sp>
        </mc:Choice>
        <mc:Fallback xmlns="">
          <p:sp>
            <p:nvSpPr>
              <p:cNvPr id="11" name="CaixaDeTexto 10"/>
              <p:cNvSpPr txBox="1">
                <a:spLocks noRot="1" noChangeAspect="1" noMove="1" noResize="1" noEditPoints="1" noAdjustHandles="1" noChangeArrowheads="1" noChangeShapeType="1" noTextEdit="1"/>
              </p:cNvSpPr>
              <p:nvPr/>
            </p:nvSpPr>
            <p:spPr>
              <a:xfrm>
                <a:off x="2778406" y="5330070"/>
                <a:ext cx="2264440" cy="551754"/>
              </a:xfrm>
              <a:prstGeom prst="rect">
                <a:avLst/>
              </a:prstGeom>
              <a:blipFill rotWithShape="0">
                <a:blip r:embed="rId4"/>
                <a:stretch>
                  <a:fillRect l="-6469"/>
                </a:stretch>
              </a:blipFill>
            </p:spPr>
            <p:txBody>
              <a:bodyPr/>
              <a:lstStyle/>
              <a:p>
                <a:r>
                  <a:rPr lang="fr-FR">
                    <a:noFill/>
                  </a:rPr>
                  <a:t> </a:t>
                </a:r>
              </a:p>
            </p:txBody>
          </p:sp>
        </mc:Fallback>
      </mc:AlternateContent>
      <p:sp>
        <p:nvSpPr>
          <p:cNvPr id="6" name="Espace réservé du pied de page 5"/>
          <p:cNvSpPr>
            <a:spLocks noGrp="1"/>
          </p:cNvSpPr>
          <p:nvPr>
            <p:ph type="ftr" sz="quarter" idx="3"/>
          </p:nvPr>
        </p:nvSpPr>
        <p:spPr/>
        <p:txBody>
          <a:bodyPr/>
          <a:lstStyle/>
          <a:p>
            <a:pPr algn="ctr"/>
            <a:r>
              <a:rPr lang="fr-FR" smtClean="0"/>
              <a:t>Projet Gascogne 2016 - 19 février 2016</a:t>
            </a:r>
            <a:endParaRPr lang="en-US" dirty="0"/>
          </a:p>
        </p:txBody>
      </p:sp>
      <p:sp>
        <p:nvSpPr>
          <p:cNvPr id="7" name="Espace réservé du numéro de diapositive 6"/>
          <p:cNvSpPr>
            <a:spLocks noGrp="1"/>
          </p:cNvSpPr>
          <p:nvPr>
            <p:ph type="sldNum" sz="quarter" idx="4"/>
          </p:nvPr>
        </p:nvSpPr>
        <p:spPr/>
        <p:txBody>
          <a:bodyPr/>
          <a:lstStyle/>
          <a:p>
            <a:fld id="{D57F1E4F-1CFF-5643-939E-217C01CDF565}" type="slidenum">
              <a:rPr lang="en-US" smtClean="0"/>
              <a:pPr/>
              <a:t>34</a:t>
            </a:fld>
            <a:endParaRPr lang="en-US" dirty="0"/>
          </a:p>
        </p:txBody>
      </p:sp>
    </p:spTree>
    <p:extLst>
      <p:ext uri="{BB962C8B-B14F-4D97-AF65-F5344CB8AC3E}">
        <p14:creationId xmlns:p14="http://schemas.microsoft.com/office/powerpoint/2010/main" val="78871249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fontScale="92500" lnSpcReduction="20000"/>
          </a:bodyPr>
          <a:lstStyle/>
          <a:p>
            <a:pPr>
              <a:spcAft>
                <a:spcPts val="1800"/>
              </a:spcAft>
            </a:pPr>
            <a:r>
              <a:rPr lang="fr-FR" dirty="0"/>
              <a:t>Introduction</a:t>
            </a:r>
          </a:p>
          <a:p>
            <a:pPr>
              <a:spcAft>
                <a:spcPts val="1800"/>
              </a:spcAft>
            </a:pPr>
            <a:r>
              <a:rPr lang="fr-FR" dirty="0"/>
              <a:t>I. Zone de sécurité</a:t>
            </a:r>
          </a:p>
          <a:p>
            <a:pPr>
              <a:spcAft>
                <a:spcPts val="1800"/>
              </a:spcAft>
            </a:pPr>
            <a:r>
              <a:rPr lang="fr-FR" b="1" dirty="0">
                <a:solidFill>
                  <a:srgbClr val="FF0000"/>
                </a:solidFill>
              </a:rPr>
              <a:t>II. Régulation des </a:t>
            </a:r>
            <a:r>
              <a:rPr lang="fr-FR" b="1" dirty="0" smtClean="0">
                <a:solidFill>
                  <a:srgbClr val="FF0000"/>
                </a:solidFill>
              </a:rPr>
              <a:t>robots</a:t>
            </a:r>
          </a:p>
          <a:p>
            <a:pPr lvl="1">
              <a:spcAft>
                <a:spcPts val="1800"/>
              </a:spcAft>
            </a:pPr>
            <a:r>
              <a:rPr lang="fr-FR" dirty="0" smtClean="0"/>
              <a:t>1 - Trajectoire elliptique</a:t>
            </a:r>
          </a:p>
          <a:p>
            <a:pPr lvl="1">
              <a:spcAft>
                <a:spcPts val="1800"/>
              </a:spcAft>
            </a:pPr>
            <a:r>
              <a:rPr lang="fr-FR" b="1" dirty="0" smtClean="0">
                <a:solidFill>
                  <a:srgbClr val="FF0000"/>
                </a:solidFill>
              </a:rPr>
              <a:t>2 - Champ de potentiel</a:t>
            </a:r>
          </a:p>
          <a:p>
            <a:pPr lvl="1">
              <a:spcAft>
                <a:spcPts val="1800"/>
              </a:spcAft>
            </a:pPr>
            <a:r>
              <a:rPr lang="fr-FR" dirty="0" smtClean="0"/>
              <a:t>3 - Linéarisation par bouclage</a:t>
            </a:r>
          </a:p>
          <a:p>
            <a:pPr>
              <a:spcAft>
                <a:spcPts val="1800"/>
              </a:spcAft>
            </a:pPr>
            <a:r>
              <a:rPr lang="fr-FR" dirty="0" smtClean="0"/>
              <a:t>III. Implémentation sur des robots-char</a:t>
            </a:r>
          </a:p>
          <a:p>
            <a:pPr>
              <a:spcAft>
                <a:spcPts val="1800"/>
              </a:spcAft>
            </a:pPr>
            <a:r>
              <a:rPr lang="fr-FR" dirty="0" smtClean="0"/>
              <a:t>Conclusion</a:t>
            </a:r>
            <a:endParaRPr lang="fr-FR" dirty="0"/>
          </a:p>
        </p:txBody>
      </p:sp>
      <p:sp>
        <p:nvSpPr>
          <p:cNvPr id="3" name="Titre 2"/>
          <p:cNvSpPr>
            <a:spLocks noGrp="1"/>
          </p:cNvSpPr>
          <p:nvPr>
            <p:ph type="title"/>
          </p:nvPr>
        </p:nvSpPr>
        <p:spPr/>
        <p:txBody>
          <a:bodyPr/>
          <a:lstStyle/>
          <a:p>
            <a:r>
              <a:rPr lang="fr-FR" dirty="0" smtClean="0"/>
              <a:t>Sommaire</a:t>
            </a:r>
            <a:endParaRPr lang="fr-FR" dirty="0"/>
          </a:p>
        </p:txBody>
      </p:sp>
      <p:sp>
        <p:nvSpPr>
          <p:cNvPr id="4" name="Espace réservé du pied de page 3"/>
          <p:cNvSpPr>
            <a:spLocks noGrp="1"/>
          </p:cNvSpPr>
          <p:nvPr>
            <p:ph type="ftr" sz="quarter" idx="3"/>
          </p:nvPr>
        </p:nvSpPr>
        <p:spPr/>
        <p:txBody>
          <a:bodyPr/>
          <a:lstStyle/>
          <a:p>
            <a:pPr algn="ctr"/>
            <a:r>
              <a:rPr lang="fr-FR" smtClean="0"/>
              <a:t>Projet Gascogne 2016 - 19 février 2016</a:t>
            </a:r>
            <a:endParaRPr lang="en-US" dirty="0"/>
          </a:p>
        </p:txBody>
      </p:sp>
      <p:sp>
        <p:nvSpPr>
          <p:cNvPr id="6" name="Espace réservé du numéro de diapositive 5"/>
          <p:cNvSpPr>
            <a:spLocks noGrp="1"/>
          </p:cNvSpPr>
          <p:nvPr>
            <p:ph type="sldNum" sz="quarter" idx="4"/>
          </p:nvPr>
        </p:nvSpPr>
        <p:spPr/>
        <p:txBody>
          <a:bodyPr/>
          <a:lstStyle/>
          <a:p>
            <a:fld id="{D57F1E4F-1CFF-5643-939E-217C01CDF565}" type="slidenum">
              <a:rPr lang="en-US" smtClean="0"/>
              <a:pPr/>
              <a:t>35</a:t>
            </a:fld>
            <a:endParaRPr lang="en-US" dirty="0"/>
          </a:p>
        </p:txBody>
      </p:sp>
    </p:spTree>
    <p:extLst>
      <p:ext uri="{BB962C8B-B14F-4D97-AF65-F5344CB8AC3E}">
        <p14:creationId xmlns:p14="http://schemas.microsoft.com/office/powerpoint/2010/main" val="412656442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3" name="Groupe 2052"/>
          <p:cNvGrpSpPr/>
          <p:nvPr/>
        </p:nvGrpSpPr>
        <p:grpSpPr>
          <a:xfrm>
            <a:off x="3711729" y="519062"/>
            <a:ext cx="6188761" cy="4980990"/>
            <a:chOff x="2044599" y="-603448"/>
            <a:chExt cx="6188761" cy="4980990"/>
          </a:xfrm>
        </p:grpSpPr>
        <p:grpSp>
          <p:nvGrpSpPr>
            <p:cNvPr id="2048" name="Groupe 2047"/>
            <p:cNvGrpSpPr/>
            <p:nvPr/>
          </p:nvGrpSpPr>
          <p:grpSpPr>
            <a:xfrm>
              <a:off x="2044599" y="-603448"/>
              <a:ext cx="6188761" cy="4980990"/>
              <a:chOff x="2025846" y="-747464"/>
              <a:chExt cx="6188761" cy="4980990"/>
            </a:xfrm>
          </p:grpSpPr>
          <p:sp>
            <p:nvSpPr>
              <p:cNvPr id="7" name="Triangle isocèle 6"/>
              <p:cNvSpPr/>
              <p:nvPr/>
            </p:nvSpPr>
            <p:spPr>
              <a:xfrm rot="6683575">
                <a:off x="2795933" y="1668641"/>
                <a:ext cx="364308" cy="7166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p:cNvSpPr/>
              <p:nvPr/>
            </p:nvSpPr>
            <p:spPr>
              <a:xfrm>
                <a:off x="6424341" y="889942"/>
                <a:ext cx="360040" cy="364309"/>
              </a:xfrm>
              <a:prstGeom prst="ellipse">
                <a:avLst/>
              </a:prstGeom>
              <a:solidFill>
                <a:schemeClr val="accent2"/>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0" name="Groupe 9"/>
              <p:cNvGrpSpPr/>
              <p:nvPr/>
            </p:nvGrpSpPr>
            <p:grpSpPr>
              <a:xfrm>
                <a:off x="2025846" y="1061935"/>
                <a:ext cx="1904482" cy="1930085"/>
                <a:chOff x="5652120" y="116632"/>
                <a:chExt cx="1904482" cy="1930085"/>
              </a:xfrm>
            </p:grpSpPr>
            <p:sp>
              <p:nvSpPr>
                <p:cNvPr id="9" name="Ellipse 8"/>
                <p:cNvSpPr/>
                <p:nvPr/>
              </p:nvSpPr>
              <p:spPr>
                <a:xfrm>
                  <a:off x="5868144" y="332656"/>
                  <a:ext cx="1512168" cy="147888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5652120" y="116632"/>
                  <a:ext cx="1904482" cy="193008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6150119" y="608321"/>
                  <a:ext cx="908484" cy="92755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7" name="Groupe 16"/>
              <p:cNvGrpSpPr/>
              <p:nvPr/>
            </p:nvGrpSpPr>
            <p:grpSpPr>
              <a:xfrm>
                <a:off x="5652120" y="107053"/>
                <a:ext cx="1904482" cy="1930085"/>
                <a:chOff x="5652120" y="116632"/>
                <a:chExt cx="1904482" cy="1930085"/>
              </a:xfrm>
            </p:grpSpPr>
            <p:sp>
              <p:nvSpPr>
                <p:cNvPr id="18" name="Ellipse 17"/>
                <p:cNvSpPr/>
                <p:nvPr/>
              </p:nvSpPr>
              <p:spPr>
                <a:xfrm>
                  <a:off x="5868144" y="332656"/>
                  <a:ext cx="1512168" cy="147888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Ellipse 18"/>
                <p:cNvSpPr/>
                <p:nvPr/>
              </p:nvSpPr>
              <p:spPr>
                <a:xfrm>
                  <a:off x="5652120" y="116632"/>
                  <a:ext cx="1904482" cy="193008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Ellipse 19"/>
                <p:cNvSpPr/>
                <p:nvPr/>
              </p:nvSpPr>
              <p:spPr>
                <a:xfrm>
                  <a:off x="6150119" y="608321"/>
                  <a:ext cx="908484" cy="92755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cxnSp>
            <p:nvCxnSpPr>
              <p:cNvPr id="16" name="Connecteur droit 15"/>
              <p:cNvCxnSpPr/>
              <p:nvPr/>
            </p:nvCxnSpPr>
            <p:spPr>
              <a:xfrm>
                <a:off x="4215340" y="80748"/>
                <a:ext cx="864096" cy="2952328"/>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7" name="Arc 26"/>
              <p:cNvSpPr/>
              <p:nvPr/>
            </p:nvSpPr>
            <p:spPr>
              <a:xfrm>
                <a:off x="2041536" y="804977"/>
                <a:ext cx="2173804" cy="2808312"/>
              </a:xfrm>
              <a:prstGeom prst="arc">
                <a:avLst>
                  <a:gd name="adj1" fmla="val 16762629"/>
                  <a:gd name="adj2" fmla="val 1800454"/>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1" name="Arc 30"/>
              <p:cNvSpPr/>
              <p:nvPr/>
            </p:nvSpPr>
            <p:spPr>
              <a:xfrm>
                <a:off x="2619749" y="501404"/>
                <a:ext cx="1865966" cy="3732122"/>
              </a:xfrm>
              <a:prstGeom prst="arc">
                <a:avLst>
                  <a:gd name="adj1" fmla="val 16954707"/>
                  <a:gd name="adj2" fmla="val 943994"/>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9" name="Arc 28"/>
              <p:cNvSpPr/>
              <p:nvPr/>
            </p:nvSpPr>
            <p:spPr>
              <a:xfrm flipH="1" flipV="1">
                <a:off x="5354154" y="-306507"/>
                <a:ext cx="2860453" cy="2738051"/>
              </a:xfrm>
              <a:prstGeom prst="arc">
                <a:avLst>
                  <a:gd name="adj1" fmla="val 17782705"/>
                  <a:gd name="adj2" fmla="val 1759649"/>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3" name="Arc 32"/>
              <p:cNvSpPr/>
              <p:nvPr/>
            </p:nvSpPr>
            <p:spPr>
              <a:xfrm flipH="1" flipV="1">
                <a:off x="4838613" y="-747464"/>
                <a:ext cx="2749859" cy="3394469"/>
              </a:xfrm>
              <a:prstGeom prst="arc">
                <a:avLst>
                  <a:gd name="adj1" fmla="val 17810901"/>
                  <a:gd name="adj2" fmla="val 1221914"/>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0" name="Forme libre 29"/>
              <p:cNvSpPr/>
              <p:nvPr/>
            </p:nvSpPr>
            <p:spPr>
              <a:xfrm>
                <a:off x="3376943" y="1914470"/>
                <a:ext cx="1276538" cy="317326"/>
              </a:xfrm>
              <a:custGeom>
                <a:avLst/>
                <a:gdLst>
                  <a:gd name="connsiteX0" fmla="*/ 0 w 1276538"/>
                  <a:gd name="connsiteY0" fmla="*/ 240255 h 317326"/>
                  <a:gd name="connsiteX1" fmla="*/ 353085 w 1276538"/>
                  <a:gd name="connsiteY1" fmla="*/ 312682 h 317326"/>
                  <a:gd name="connsiteX2" fmla="*/ 950613 w 1276538"/>
                  <a:gd name="connsiteY2" fmla="*/ 122560 h 317326"/>
                  <a:gd name="connsiteX3" fmla="*/ 1213164 w 1276538"/>
                  <a:gd name="connsiteY3" fmla="*/ 13918 h 317326"/>
                  <a:gd name="connsiteX4" fmla="*/ 1276538 w 1276538"/>
                  <a:gd name="connsiteY4" fmla="*/ 4865 h 317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6538" h="317326">
                    <a:moveTo>
                      <a:pt x="0" y="240255"/>
                    </a:moveTo>
                    <a:cubicBezTo>
                      <a:pt x="97325" y="286276"/>
                      <a:pt x="194650" y="332298"/>
                      <a:pt x="353085" y="312682"/>
                    </a:cubicBezTo>
                    <a:cubicBezTo>
                      <a:pt x="511520" y="293066"/>
                      <a:pt x="807267" y="172354"/>
                      <a:pt x="950613" y="122560"/>
                    </a:cubicBezTo>
                    <a:cubicBezTo>
                      <a:pt x="1093960" y="72766"/>
                      <a:pt x="1158843" y="33534"/>
                      <a:pt x="1213164" y="13918"/>
                    </a:cubicBezTo>
                    <a:cubicBezTo>
                      <a:pt x="1267485" y="-5698"/>
                      <a:pt x="1272011" y="-417"/>
                      <a:pt x="1276538" y="4865"/>
                    </a:cubicBezTo>
                  </a:path>
                </a:pathLst>
              </a:custGeom>
              <a:noFill/>
              <a:ln>
                <a:solidFill>
                  <a:schemeClr val="accent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049" name="ZoneTexte 2048"/>
            <p:cNvSpPr txBox="1"/>
            <p:nvPr/>
          </p:nvSpPr>
          <p:spPr>
            <a:xfrm>
              <a:off x="6357936" y="2326815"/>
              <a:ext cx="445198" cy="369332"/>
            </a:xfrm>
            <a:prstGeom prst="rect">
              <a:avLst/>
            </a:prstGeom>
            <a:noFill/>
            <a:ln>
              <a:noFill/>
            </a:ln>
          </p:spPr>
          <p:txBody>
            <a:bodyPr wrap="square" rtlCol="0">
              <a:spAutoFit/>
            </a:bodyPr>
            <a:lstStyle/>
            <a:p>
              <a:r>
                <a:rPr lang="fr-FR" b="1" dirty="0">
                  <a:solidFill>
                    <a:schemeClr val="accent1">
                      <a:lumMod val="75000"/>
                    </a:schemeClr>
                  </a:solidFill>
                </a:rPr>
                <a:t>V</a:t>
              </a:r>
            </a:p>
          </p:txBody>
        </p:sp>
        <p:sp>
          <p:nvSpPr>
            <p:cNvPr id="2052" name="ZoneTexte 2051"/>
            <p:cNvSpPr txBox="1"/>
            <p:nvPr/>
          </p:nvSpPr>
          <p:spPr>
            <a:xfrm>
              <a:off x="4161174" y="2217149"/>
              <a:ext cx="372603" cy="369332"/>
            </a:xfrm>
            <a:prstGeom prst="rect">
              <a:avLst/>
            </a:prstGeom>
            <a:noFill/>
            <a:ln>
              <a:noFill/>
            </a:ln>
          </p:spPr>
          <p:txBody>
            <a:bodyPr wrap="square" rtlCol="0">
              <a:spAutoFit/>
            </a:bodyPr>
            <a:lstStyle/>
            <a:p>
              <a:r>
                <a:rPr lang="fr-FR" dirty="0">
                  <a:solidFill>
                    <a:schemeClr val="accent2"/>
                  </a:solidFill>
                </a:rPr>
                <a:t>w</a:t>
              </a:r>
            </a:p>
          </p:txBody>
        </p:sp>
      </p:grpSp>
      <p:sp>
        <p:nvSpPr>
          <p:cNvPr id="3" name="Titre 2"/>
          <p:cNvSpPr>
            <a:spLocks noGrp="1"/>
          </p:cNvSpPr>
          <p:nvPr>
            <p:ph type="title"/>
          </p:nvPr>
        </p:nvSpPr>
        <p:spPr/>
        <p:txBody>
          <a:bodyPr/>
          <a:lstStyle/>
          <a:p>
            <a:r>
              <a:rPr lang="fr-FR" dirty="0" smtClean="0"/>
              <a:t>Régulation par champ de potentiels</a:t>
            </a:r>
            <a:endParaRPr lang="fr-FR" dirty="0"/>
          </a:p>
        </p:txBody>
      </p:sp>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6129" y="4318610"/>
            <a:ext cx="6582694" cy="685896"/>
          </a:xfrm>
          <a:prstGeom prst="rect">
            <a:avLst/>
          </a:prstGeom>
        </p:spPr>
      </p:pic>
      <p:pic>
        <p:nvPicPr>
          <p:cNvPr id="6" name="Imag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3680" y="4920142"/>
            <a:ext cx="6506483" cy="1009791"/>
          </a:xfrm>
          <a:prstGeom prst="rect">
            <a:avLst/>
          </a:prstGeom>
        </p:spPr>
      </p:pic>
      <p:pic>
        <p:nvPicPr>
          <p:cNvPr id="11" name="Imag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79944" y="5792495"/>
            <a:ext cx="5953956" cy="514422"/>
          </a:xfrm>
          <a:prstGeom prst="rect">
            <a:avLst/>
          </a:prstGeom>
        </p:spPr>
      </p:pic>
      <p:sp>
        <p:nvSpPr>
          <p:cNvPr id="14" name="Espace réservé du pied de page 13"/>
          <p:cNvSpPr>
            <a:spLocks noGrp="1"/>
          </p:cNvSpPr>
          <p:nvPr>
            <p:ph type="ftr" sz="quarter" idx="3"/>
          </p:nvPr>
        </p:nvSpPr>
        <p:spPr/>
        <p:txBody>
          <a:bodyPr/>
          <a:lstStyle/>
          <a:p>
            <a:pPr algn="ctr"/>
            <a:r>
              <a:rPr lang="fr-FR" smtClean="0"/>
              <a:t>Projet Gascogne 2016 - 19 février 2016</a:t>
            </a:r>
            <a:endParaRPr lang="en-US" dirty="0"/>
          </a:p>
        </p:txBody>
      </p:sp>
      <p:sp>
        <p:nvSpPr>
          <p:cNvPr id="2" name="Espace réservé du numéro de diapositive 1"/>
          <p:cNvSpPr>
            <a:spLocks noGrp="1"/>
          </p:cNvSpPr>
          <p:nvPr>
            <p:ph type="sldNum" sz="quarter" idx="4"/>
          </p:nvPr>
        </p:nvSpPr>
        <p:spPr/>
        <p:txBody>
          <a:bodyPr/>
          <a:lstStyle/>
          <a:p>
            <a:fld id="{D57F1E4F-1CFF-5643-939E-217C01CDF565}" type="slidenum">
              <a:rPr lang="en-US" smtClean="0"/>
              <a:pPr/>
              <a:t>36</a:t>
            </a:fld>
            <a:endParaRPr lang="en-US" dirty="0"/>
          </a:p>
        </p:txBody>
      </p:sp>
    </p:spTree>
    <p:extLst>
      <p:ext uri="{BB962C8B-B14F-4D97-AF65-F5344CB8AC3E}">
        <p14:creationId xmlns:p14="http://schemas.microsoft.com/office/powerpoint/2010/main" val="30932773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5038503" y="4492043"/>
            <a:ext cx="3283656" cy="1754326"/>
          </a:xfrm>
          <a:prstGeom prst="rect">
            <a:avLst/>
          </a:prstGeom>
          <a:noFill/>
        </p:spPr>
        <p:txBody>
          <a:bodyPr wrap="none" rtlCol="0">
            <a:spAutoFit/>
          </a:bodyPr>
          <a:lstStyle/>
          <a:p>
            <a:r>
              <a:rPr lang="fr-FR" dirty="0"/>
              <a:t>Saturation :</a:t>
            </a:r>
          </a:p>
          <a:p>
            <a:r>
              <a:rPr lang="fr-FR" dirty="0" err="1"/>
              <a:t>Uv</a:t>
            </a:r>
            <a:r>
              <a:rPr lang="fr-FR" dirty="0"/>
              <a:t> dans [0,1] et U</a:t>
            </a:r>
            <a:r>
              <a:rPr lang="el-GR" dirty="0"/>
              <a:t>θ</a:t>
            </a:r>
            <a:r>
              <a:rPr lang="fr-FR" dirty="0"/>
              <a:t> dans [-10,10]</a:t>
            </a:r>
          </a:p>
          <a:p>
            <a:endParaRPr lang="fr-FR" dirty="0"/>
          </a:p>
          <a:p>
            <a:r>
              <a:rPr lang="fr-FR" dirty="0" smtClean="0"/>
              <a:t>Conversion </a:t>
            </a:r>
            <a:r>
              <a:rPr lang="fr-FR" dirty="0"/>
              <a:t>en PWM:</a:t>
            </a:r>
          </a:p>
          <a:p>
            <a:r>
              <a:rPr lang="fr-FR" dirty="0" err="1"/>
              <a:t>PWM_Forward</a:t>
            </a:r>
            <a:r>
              <a:rPr lang="fr-FR" dirty="0"/>
              <a:t> dans [1600,1800]</a:t>
            </a:r>
          </a:p>
          <a:p>
            <a:r>
              <a:rPr lang="fr-FR" dirty="0" err="1"/>
              <a:t>PWM_Turn</a:t>
            </a:r>
            <a:r>
              <a:rPr lang="fr-FR" dirty="0"/>
              <a:t> dans [1000,2000]</a:t>
            </a:r>
          </a:p>
        </p:txBody>
      </p:sp>
      <p:sp>
        <p:nvSpPr>
          <p:cNvPr id="2" name="Titre 1"/>
          <p:cNvSpPr>
            <a:spLocks noGrp="1"/>
          </p:cNvSpPr>
          <p:nvPr>
            <p:ph type="title"/>
          </p:nvPr>
        </p:nvSpPr>
        <p:spPr/>
        <p:txBody>
          <a:bodyPr/>
          <a:lstStyle/>
          <a:p>
            <a:r>
              <a:rPr lang="fr-FR" dirty="0"/>
              <a:t>Commande proportionnelle du robot </a:t>
            </a:r>
          </a:p>
        </p:txBody>
      </p:sp>
      <p:sp>
        <p:nvSpPr>
          <p:cNvPr id="6" name="Espace réservé du pied de page 5"/>
          <p:cNvSpPr>
            <a:spLocks noGrp="1"/>
          </p:cNvSpPr>
          <p:nvPr>
            <p:ph type="ftr" sz="quarter" idx="3"/>
          </p:nvPr>
        </p:nvSpPr>
        <p:spPr/>
        <p:txBody>
          <a:bodyPr/>
          <a:lstStyle/>
          <a:p>
            <a:pPr algn="ctr"/>
            <a:r>
              <a:rPr lang="fr-FR" smtClean="0"/>
              <a:t>Projet Gascogne 2016 - 19 février 2016</a:t>
            </a:r>
            <a:endParaRPr lang="en-US" dirty="0"/>
          </a:p>
        </p:txBody>
      </p:sp>
      <p:pic>
        <p:nvPicPr>
          <p:cNvPr id="8" name="Imag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4896" y="1445071"/>
            <a:ext cx="1505160" cy="543001"/>
          </a:xfrm>
          <a:prstGeom prst="rect">
            <a:avLst/>
          </a:prstGeom>
        </p:spPr>
      </p:pic>
      <p:pic>
        <p:nvPicPr>
          <p:cNvPr id="9" name="Imag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24343" y="2097801"/>
            <a:ext cx="2086266" cy="819264"/>
          </a:xfrm>
          <a:prstGeom prst="rect">
            <a:avLst/>
          </a:prstGeom>
        </p:spPr>
      </p:pic>
      <p:pic>
        <p:nvPicPr>
          <p:cNvPr id="10" name="Imag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6552" y="3059843"/>
            <a:ext cx="3381847" cy="1105054"/>
          </a:xfrm>
          <a:prstGeom prst="rect">
            <a:avLst/>
          </a:prstGeom>
        </p:spPr>
      </p:pic>
      <p:sp>
        <p:nvSpPr>
          <p:cNvPr id="3" name="Espace réservé du numéro de diapositive 2"/>
          <p:cNvSpPr>
            <a:spLocks noGrp="1"/>
          </p:cNvSpPr>
          <p:nvPr>
            <p:ph type="sldNum" sz="quarter" idx="4"/>
          </p:nvPr>
        </p:nvSpPr>
        <p:spPr/>
        <p:txBody>
          <a:bodyPr/>
          <a:lstStyle/>
          <a:p>
            <a:fld id="{D57F1E4F-1CFF-5643-939E-217C01CDF565}" type="slidenum">
              <a:rPr lang="en-US" smtClean="0"/>
              <a:pPr/>
              <a:t>37</a:t>
            </a:fld>
            <a:endParaRPr lang="en-US" dirty="0"/>
          </a:p>
        </p:txBody>
      </p:sp>
    </p:spTree>
    <p:extLst>
      <p:ext uri="{BB962C8B-B14F-4D97-AF65-F5344CB8AC3E}">
        <p14:creationId xmlns:p14="http://schemas.microsoft.com/office/powerpoint/2010/main" val="225724741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boulieth\Desktop\schema_regulation_potentiel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4169" y="1994228"/>
            <a:ext cx="7319650" cy="4067806"/>
          </a:xfrm>
          <a:prstGeom prst="rect">
            <a:avLst/>
          </a:prstGeom>
          <a:noFill/>
          <a:extLst>
            <a:ext uri="{909E8E84-426E-40DD-AFC4-6F175D3DCCD1}">
              <a14:hiddenFill xmlns:a14="http://schemas.microsoft.com/office/drawing/2010/main">
                <a:solidFill>
                  <a:srgbClr val="FFFFFF"/>
                </a:solidFill>
              </a14:hiddenFill>
            </a:ext>
          </a:extLst>
        </p:spPr>
      </p:pic>
      <p:sp>
        <p:nvSpPr>
          <p:cNvPr id="6" name="Titre 5"/>
          <p:cNvSpPr>
            <a:spLocks noGrp="1"/>
          </p:cNvSpPr>
          <p:nvPr>
            <p:ph type="title"/>
          </p:nvPr>
        </p:nvSpPr>
        <p:spPr/>
        <p:txBody>
          <a:bodyPr/>
          <a:lstStyle/>
          <a:p>
            <a:r>
              <a:rPr lang="fr-FR" dirty="0" smtClean="0"/>
              <a:t>Architecture de régulation par champ de potentiel</a:t>
            </a:r>
            <a:endParaRPr lang="fr-FR" dirty="0"/>
          </a:p>
        </p:txBody>
      </p:sp>
      <p:sp>
        <p:nvSpPr>
          <p:cNvPr id="10" name="Espace réservé du pied de page 9"/>
          <p:cNvSpPr>
            <a:spLocks noGrp="1"/>
          </p:cNvSpPr>
          <p:nvPr>
            <p:ph type="ftr" sz="quarter" idx="3"/>
          </p:nvPr>
        </p:nvSpPr>
        <p:spPr/>
        <p:txBody>
          <a:bodyPr/>
          <a:lstStyle/>
          <a:p>
            <a:pPr algn="ctr"/>
            <a:r>
              <a:rPr lang="fr-FR" smtClean="0"/>
              <a:t>Projet Gascogne 2016 - 19 février 2016</a:t>
            </a:r>
            <a:endParaRPr lang="en-US" dirty="0"/>
          </a:p>
        </p:txBody>
      </p:sp>
      <p:sp>
        <p:nvSpPr>
          <p:cNvPr id="2" name="Espace réservé du numéro de diapositive 1"/>
          <p:cNvSpPr>
            <a:spLocks noGrp="1"/>
          </p:cNvSpPr>
          <p:nvPr>
            <p:ph type="sldNum" sz="quarter" idx="4"/>
          </p:nvPr>
        </p:nvSpPr>
        <p:spPr/>
        <p:txBody>
          <a:bodyPr/>
          <a:lstStyle/>
          <a:p>
            <a:fld id="{D57F1E4F-1CFF-5643-939E-217C01CDF565}" type="slidenum">
              <a:rPr lang="en-US" smtClean="0"/>
              <a:pPr/>
              <a:t>38</a:t>
            </a:fld>
            <a:endParaRPr lang="en-US" dirty="0"/>
          </a:p>
        </p:txBody>
      </p:sp>
    </p:spTree>
    <p:extLst>
      <p:ext uri="{BB962C8B-B14F-4D97-AF65-F5344CB8AC3E}">
        <p14:creationId xmlns:p14="http://schemas.microsoft.com/office/powerpoint/2010/main" val="407496835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boulieth\Desktop\simulation_AUV_ellips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8318" y="2150431"/>
            <a:ext cx="7758315" cy="328445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p:nvPr>
        </p:nvSpPr>
        <p:spPr/>
        <p:txBody>
          <a:bodyPr/>
          <a:lstStyle/>
          <a:p>
            <a:r>
              <a:rPr lang="fr-FR" b="1" dirty="0"/>
              <a:t>Test par </a:t>
            </a:r>
            <a:r>
              <a:rPr lang="fr-FR" b="1" dirty="0" smtClean="0"/>
              <a:t>simulation</a:t>
            </a:r>
            <a:endParaRPr lang="fr-FR" dirty="0"/>
          </a:p>
        </p:txBody>
      </p:sp>
      <p:sp>
        <p:nvSpPr>
          <p:cNvPr id="4" name="Espace réservé du pied de page 3"/>
          <p:cNvSpPr>
            <a:spLocks noGrp="1"/>
          </p:cNvSpPr>
          <p:nvPr>
            <p:ph type="ftr" sz="quarter" idx="3"/>
          </p:nvPr>
        </p:nvSpPr>
        <p:spPr/>
        <p:txBody>
          <a:bodyPr/>
          <a:lstStyle/>
          <a:p>
            <a:pPr algn="ctr"/>
            <a:r>
              <a:rPr lang="fr-FR" smtClean="0"/>
              <a:t>Projet Gascogne 2016 - 19 février 2016</a:t>
            </a:r>
            <a:endParaRPr lang="en-US" dirty="0"/>
          </a:p>
        </p:txBody>
      </p:sp>
      <p:sp>
        <p:nvSpPr>
          <p:cNvPr id="3" name="Espace réservé du numéro de diapositive 2"/>
          <p:cNvSpPr>
            <a:spLocks noGrp="1"/>
          </p:cNvSpPr>
          <p:nvPr>
            <p:ph type="sldNum" sz="quarter" idx="4"/>
          </p:nvPr>
        </p:nvSpPr>
        <p:spPr/>
        <p:txBody>
          <a:bodyPr/>
          <a:lstStyle/>
          <a:p>
            <a:fld id="{D57F1E4F-1CFF-5643-939E-217C01CDF565}" type="slidenum">
              <a:rPr lang="en-US" smtClean="0"/>
              <a:pPr/>
              <a:t>39</a:t>
            </a:fld>
            <a:endParaRPr lang="en-US" dirty="0"/>
          </a:p>
        </p:txBody>
      </p:sp>
    </p:spTree>
    <p:extLst>
      <p:ext uri="{BB962C8B-B14F-4D97-AF65-F5344CB8AC3E}">
        <p14:creationId xmlns:p14="http://schemas.microsoft.com/office/powerpoint/2010/main" val="30436148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Shape 1"/>
          <p:cNvSpPr txBox="1"/>
          <p:nvPr/>
        </p:nvSpPr>
        <p:spPr>
          <a:xfrm>
            <a:off x="1455313" y="2068081"/>
            <a:ext cx="4391695" cy="2066037"/>
          </a:xfrm>
          <a:prstGeom prst="rect">
            <a:avLst/>
          </a:prstGeom>
        </p:spPr>
        <p:txBody>
          <a:bodyPr lIns="81646" tIns="40823" rIns="81646" bIns="40823"/>
          <a:lstStyle/>
          <a:p>
            <a:pPr>
              <a:spcAft>
                <a:spcPts val="2400"/>
              </a:spcAft>
            </a:pPr>
            <a:r>
              <a:rPr lang="fr-FR" sz="2000" dirty="0" smtClean="0"/>
              <a:t>Golfe </a:t>
            </a:r>
            <a:r>
              <a:rPr lang="fr-FR" sz="2000" dirty="0"/>
              <a:t>de Gascogne </a:t>
            </a:r>
            <a:r>
              <a:rPr lang="fr-FR" sz="2000" dirty="0" smtClean="0"/>
              <a:t>:</a:t>
            </a:r>
            <a:endParaRPr sz="2000" dirty="0"/>
          </a:p>
          <a:p>
            <a:pPr marL="342900" indent="-342900">
              <a:spcBef>
                <a:spcPts val="2400"/>
              </a:spcBef>
              <a:spcAft>
                <a:spcPts val="2400"/>
              </a:spcAft>
              <a:buFont typeface="Arial" panose="020B0604020202020204" pitchFamily="34" charset="0"/>
              <a:buChar char="•"/>
            </a:pPr>
            <a:r>
              <a:rPr lang="fr-FR" sz="2000" dirty="0" smtClean="0"/>
              <a:t>223 </a:t>
            </a:r>
            <a:r>
              <a:rPr lang="fr-FR" sz="2000" dirty="0"/>
              <a:t>000 </a:t>
            </a:r>
            <a:r>
              <a:rPr lang="fr-FR" sz="2000" dirty="0" smtClean="0"/>
              <a:t>km²</a:t>
            </a:r>
            <a:endParaRPr sz="2000" dirty="0"/>
          </a:p>
          <a:p>
            <a:pPr marL="342900" indent="-342900">
              <a:spcAft>
                <a:spcPts val="2400"/>
              </a:spcAft>
              <a:buFont typeface="Arial" panose="020B0604020202020204" pitchFamily="34" charset="0"/>
              <a:buChar char="•"/>
            </a:pPr>
            <a:r>
              <a:rPr lang="fr-FR" sz="2000" dirty="0" smtClean="0"/>
              <a:t>bordé </a:t>
            </a:r>
            <a:r>
              <a:rPr lang="fr-FR" sz="2000" dirty="0"/>
              <a:t>par l'Espagne et la France</a:t>
            </a:r>
            <a:endParaRPr sz="2000" dirty="0"/>
          </a:p>
          <a:p>
            <a:pPr marL="342900" indent="-342900">
              <a:buFont typeface="Arial" panose="020B0604020202020204" pitchFamily="34" charset="0"/>
              <a:buChar char="•"/>
            </a:pPr>
            <a:endParaRPr sz="2000" dirty="0"/>
          </a:p>
        </p:txBody>
      </p:sp>
      <p:pic>
        <p:nvPicPr>
          <p:cNvPr id="7" name="Image 6"/>
          <p:cNvPicPr/>
          <p:nvPr/>
        </p:nvPicPr>
        <p:blipFill>
          <a:blip r:embed="rId3"/>
          <a:srcRect l="49189" b="20606"/>
          <a:stretch>
            <a:fillRect/>
          </a:stretch>
        </p:blipFill>
        <p:spPr>
          <a:xfrm>
            <a:off x="5841404" y="1954234"/>
            <a:ext cx="4931441" cy="4203155"/>
          </a:xfrm>
          <a:prstGeom prst="rect">
            <a:avLst/>
          </a:prstGeom>
          <a:ln>
            <a:noFill/>
          </a:ln>
        </p:spPr>
      </p:pic>
      <p:sp>
        <p:nvSpPr>
          <p:cNvPr id="4" name="Titre 3"/>
          <p:cNvSpPr>
            <a:spLocks noGrp="1"/>
          </p:cNvSpPr>
          <p:nvPr>
            <p:ph type="title"/>
          </p:nvPr>
        </p:nvSpPr>
        <p:spPr/>
        <p:txBody>
          <a:bodyPr/>
          <a:lstStyle/>
          <a:p>
            <a:r>
              <a:rPr lang="fr-FR" dirty="0" smtClean="0"/>
              <a:t>Introduction</a:t>
            </a:r>
            <a:endParaRPr lang="fr-FR" dirty="0"/>
          </a:p>
        </p:txBody>
      </p:sp>
      <p:sp>
        <p:nvSpPr>
          <p:cNvPr id="8" name="Espace réservé du pied de page 7"/>
          <p:cNvSpPr>
            <a:spLocks noGrp="1"/>
          </p:cNvSpPr>
          <p:nvPr>
            <p:ph type="ftr" sz="quarter" idx="3"/>
          </p:nvPr>
        </p:nvSpPr>
        <p:spPr/>
        <p:txBody>
          <a:bodyPr/>
          <a:lstStyle/>
          <a:p>
            <a:pPr algn="ctr"/>
            <a:r>
              <a:rPr lang="fr-FR" smtClean="0"/>
              <a:t>Projet Gascogne 2016 - 19 février 2016</a:t>
            </a:r>
            <a:endParaRPr lang="en-US" dirty="0"/>
          </a:p>
        </p:txBody>
      </p:sp>
      <p:sp>
        <p:nvSpPr>
          <p:cNvPr id="9" name="Espace réservé du numéro de diapositive 8"/>
          <p:cNvSpPr>
            <a:spLocks noGrp="1"/>
          </p:cNvSpPr>
          <p:nvPr>
            <p:ph type="sldNum" sz="quarter" idx="4"/>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219372438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boulieth\Desktop\simulation_potentiels_gascogn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1029" y="1081758"/>
            <a:ext cx="4796801" cy="5219029"/>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p:nvPr>
        </p:nvSpPr>
        <p:spPr>
          <a:xfrm>
            <a:off x="1609859" y="266701"/>
            <a:ext cx="9439142" cy="1054099"/>
          </a:xfrm>
        </p:spPr>
        <p:txBody>
          <a:bodyPr/>
          <a:lstStyle/>
          <a:p>
            <a:r>
              <a:rPr lang="fr-FR" b="1" dirty="0"/>
              <a:t>Simulation dans le Golfe de </a:t>
            </a:r>
            <a:r>
              <a:rPr lang="fr-FR" b="1" dirty="0" smtClean="0"/>
              <a:t>Gascogne</a:t>
            </a:r>
            <a:endParaRPr lang="fr-FR" dirty="0"/>
          </a:p>
        </p:txBody>
      </p:sp>
      <p:sp>
        <p:nvSpPr>
          <p:cNvPr id="5" name="Espace réservé du pied de page 4"/>
          <p:cNvSpPr>
            <a:spLocks noGrp="1"/>
          </p:cNvSpPr>
          <p:nvPr>
            <p:ph type="ftr" sz="quarter" idx="3"/>
          </p:nvPr>
        </p:nvSpPr>
        <p:spPr/>
        <p:txBody>
          <a:bodyPr/>
          <a:lstStyle/>
          <a:p>
            <a:pPr algn="ctr"/>
            <a:r>
              <a:rPr lang="fr-FR" smtClean="0"/>
              <a:t>Projet Gascogne 2016 - 19 février 2016</a:t>
            </a:r>
            <a:endParaRPr lang="en-US" dirty="0"/>
          </a:p>
        </p:txBody>
      </p:sp>
      <p:sp>
        <p:nvSpPr>
          <p:cNvPr id="3" name="Espace réservé du numéro de diapositive 2"/>
          <p:cNvSpPr>
            <a:spLocks noGrp="1"/>
          </p:cNvSpPr>
          <p:nvPr>
            <p:ph type="sldNum" sz="quarter" idx="4"/>
          </p:nvPr>
        </p:nvSpPr>
        <p:spPr/>
        <p:txBody>
          <a:bodyPr/>
          <a:lstStyle/>
          <a:p>
            <a:fld id="{D57F1E4F-1CFF-5643-939E-217C01CDF565}" type="slidenum">
              <a:rPr lang="en-US" smtClean="0"/>
              <a:pPr/>
              <a:t>40</a:t>
            </a:fld>
            <a:endParaRPr lang="en-US" dirty="0"/>
          </a:p>
        </p:txBody>
      </p:sp>
    </p:spTree>
    <p:extLst>
      <p:ext uri="{BB962C8B-B14F-4D97-AF65-F5344CB8AC3E}">
        <p14:creationId xmlns:p14="http://schemas.microsoft.com/office/powerpoint/2010/main" val="26410770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fontScale="92500" lnSpcReduction="20000"/>
          </a:bodyPr>
          <a:lstStyle/>
          <a:p>
            <a:pPr>
              <a:spcAft>
                <a:spcPts val="1800"/>
              </a:spcAft>
            </a:pPr>
            <a:r>
              <a:rPr lang="fr-FR" dirty="0"/>
              <a:t>Introduction</a:t>
            </a:r>
          </a:p>
          <a:p>
            <a:pPr>
              <a:spcAft>
                <a:spcPts val="1800"/>
              </a:spcAft>
            </a:pPr>
            <a:r>
              <a:rPr lang="fr-FR" dirty="0"/>
              <a:t>I. Zone de sécurité</a:t>
            </a:r>
          </a:p>
          <a:p>
            <a:pPr>
              <a:spcAft>
                <a:spcPts val="1800"/>
              </a:spcAft>
            </a:pPr>
            <a:r>
              <a:rPr lang="fr-FR" b="1" dirty="0">
                <a:solidFill>
                  <a:srgbClr val="FF0000"/>
                </a:solidFill>
              </a:rPr>
              <a:t>II. Régulation des </a:t>
            </a:r>
            <a:r>
              <a:rPr lang="fr-FR" b="1" dirty="0" smtClean="0">
                <a:solidFill>
                  <a:srgbClr val="FF0000"/>
                </a:solidFill>
              </a:rPr>
              <a:t>robots</a:t>
            </a:r>
          </a:p>
          <a:p>
            <a:pPr lvl="1">
              <a:spcAft>
                <a:spcPts val="1800"/>
              </a:spcAft>
            </a:pPr>
            <a:r>
              <a:rPr lang="fr-FR" dirty="0" smtClean="0"/>
              <a:t>1 - Trajectoire elliptique</a:t>
            </a:r>
          </a:p>
          <a:p>
            <a:pPr lvl="1">
              <a:spcAft>
                <a:spcPts val="1800"/>
              </a:spcAft>
            </a:pPr>
            <a:r>
              <a:rPr lang="fr-FR" dirty="0" smtClean="0"/>
              <a:t>2 - Champ de potentiel</a:t>
            </a:r>
          </a:p>
          <a:p>
            <a:pPr lvl="1">
              <a:spcAft>
                <a:spcPts val="1800"/>
              </a:spcAft>
            </a:pPr>
            <a:r>
              <a:rPr lang="fr-FR" b="1" dirty="0" smtClean="0">
                <a:solidFill>
                  <a:srgbClr val="FF0000"/>
                </a:solidFill>
              </a:rPr>
              <a:t> 3 – Linéarisation par bouclage</a:t>
            </a:r>
            <a:endParaRPr lang="fr-FR" b="1" dirty="0">
              <a:solidFill>
                <a:srgbClr val="FF0000"/>
              </a:solidFill>
            </a:endParaRPr>
          </a:p>
          <a:p>
            <a:pPr>
              <a:spcAft>
                <a:spcPts val="1800"/>
              </a:spcAft>
            </a:pPr>
            <a:r>
              <a:rPr lang="fr-FR" dirty="0"/>
              <a:t>III. Implémentation sur des robots-char</a:t>
            </a:r>
          </a:p>
          <a:p>
            <a:pPr>
              <a:spcAft>
                <a:spcPts val="1800"/>
              </a:spcAft>
            </a:pPr>
            <a:r>
              <a:rPr lang="fr-FR" dirty="0" smtClean="0"/>
              <a:t>Conclusion</a:t>
            </a:r>
            <a:endParaRPr lang="fr-FR" dirty="0"/>
          </a:p>
        </p:txBody>
      </p:sp>
      <p:sp>
        <p:nvSpPr>
          <p:cNvPr id="3" name="Titre 2"/>
          <p:cNvSpPr>
            <a:spLocks noGrp="1"/>
          </p:cNvSpPr>
          <p:nvPr>
            <p:ph type="title"/>
          </p:nvPr>
        </p:nvSpPr>
        <p:spPr/>
        <p:txBody>
          <a:bodyPr/>
          <a:lstStyle/>
          <a:p>
            <a:r>
              <a:rPr lang="fr-FR" dirty="0" smtClean="0"/>
              <a:t>Sommaire</a:t>
            </a:r>
            <a:endParaRPr lang="fr-FR" dirty="0"/>
          </a:p>
        </p:txBody>
      </p:sp>
      <p:sp>
        <p:nvSpPr>
          <p:cNvPr id="4" name="Espace réservé du pied de page 3"/>
          <p:cNvSpPr>
            <a:spLocks noGrp="1"/>
          </p:cNvSpPr>
          <p:nvPr>
            <p:ph type="ftr" sz="quarter" idx="3"/>
          </p:nvPr>
        </p:nvSpPr>
        <p:spPr/>
        <p:txBody>
          <a:bodyPr/>
          <a:lstStyle/>
          <a:p>
            <a:pPr algn="ctr"/>
            <a:r>
              <a:rPr lang="fr-FR" smtClean="0"/>
              <a:t>Projet Gascogne 2016 - 19 février 2016</a:t>
            </a:r>
            <a:endParaRPr lang="en-US" dirty="0"/>
          </a:p>
        </p:txBody>
      </p:sp>
      <p:sp>
        <p:nvSpPr>
          <p:cNvPr id="6" name="Espace réservé du numéro de diapositive 5"/>
          <p:cNvSpPr>
            <a:spLocks noGrp="1"/>
          </p:cNvSpPr>
          <p:nvPr>
            <p:ph type="sldNum" sz="quarter" idx="4"/>
          </p:nvPr>
        </p:nvSpPr>
        <p:spPr/>
        <p:txBody>
          <a:bodyPr/>
          <a:lstStyle/>
          <a:p>
            <a:fld id="{D57F1E4F-1CFF-5643-939E-217C01CDF565}" type="slidenum">
              <a:rPr lang="en-US" smtClean="0"/>
              <a:pPr/>
              <a:t>41</a:t>
            </a:fld>
            <a:endParaRPr lang="en-US" dirty="0"/>
          </a:p>
        </p:txBody>
      </p:sp>
    </p:spTree>
    <p:extLst>
      <p:ext uri="{BB962C8B-B14F-4D97-AF65-F5344CB8AC3E}">
        <p14:creationId xmlns:p14="http://schemas.microsoft.com/office/powerpoint/2010/main" val="68229788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Linéarisation par bouclage</a:t>
            </a:r>
            <a:endParaRPr lang="fr-FR" dirty="0"/>
          </a:p>
        </p:txBody>
      </p:sp>
      <p:sp>
        <p:nvSpPr>
          <p:cNvPr id="4" name="Espace réservé du pied de page 3"/>
          <p:cNvSpPr>
            <a:spLocks noGrp="1"/>
          </p:cNvSpPr>
          <p:nvPr>
            <p:ph type="ftr" sz="quarter" idx="3"/>
          </p:nvPr>
        </p:nvSpPr>
        <p:spPr/>
        <p:txBody>
          <a:bodyPr/>
          <a:lstStyle/>
          <a:p>
            <a:pPr algn="ctr"/>
            <a:r>
              <a:rPr lang="fr-FR" smtClean="0"/>
              <a:t>Projet Gascogne 2016 - 19 février 2016</a:t>
            </a:r>
            <a:endParaRPr lang="en-US" dirty="0"/>
          </a:p>
        </p:txBody>
      </p:sp>
      <p:sp>
        <p:nvSpPr>
          <p:cNvPr id="5" name="Espace réservé du numéro de diapositive 4"/>
          <p:cNvSpPr>
            <a:spLocks noGrp="1"/>
          </p:cNvSpPr>
          <p:nvPr>
            <p:ph type="sldNum" sz="quarter" idx="4"/>
          </p:nvPr>
        </p:nvSpPr>
        <p:spPr/>
        <p:txBody>
          <a:bodyPr/>
          <a:lstStyle/>
          <a:p>
            <a:fld id="{D57F1E4F-1CFF-5643-939E-217C01CDF565}" type="slidenum">
              <a:rPr lang="en-US" smtClean="0"/>
              <a:pPr/>
              <a:t>42</a:t>
            </a:fld>
            <a:endParaRPr lang="en-US" dirty="0"/>
          </a:p>
        </p:txBody>
      </p:sp>
      <p:graphicFrame>
        <p:nvGraphicFramePr>
          <p:cNvPr id="8" name="Tableau 7"/>
          <p:cNvGraphicFramePr>
            <a:graphicFrameLocks noGrp="1"/>
          </p:cNvGraphicFramePr>
          <p:nvPr>
            <p:extLst>
              <p:ext uri="{D42A27DB-BD31-4B8C-83A1-F6EECF244321}">
                <p14:modId xmlns:p14="http://schemas.microsoft.com/office/powerpoint/2010/main" val="2557204409"/>
              </p:ext>
            </p:extLst>
          </p:nvPr>
        </p:nvGraphicFramePr>
        <p:xfrm>
          <a:off x="2055142" y="1688123"/>
          <a:ext cx="8827506" cy="396240"/>
        </p:xfrm>
        <a:graphic>
          <a:graphicData uri="http://schemas.openxmlformats.org/drawingml/2006/table">
            <a:tbl>
              <a:tblPr firstRow="1" bandRow="1">
                <a:tableStyleId>{5C22544A-7EE6-4342-B048-85BDC9FD1C3A}</a:tableStyleId>
              </a:tblPr>
              <a:tblGrid>
                <a:gridCol w="3363436"/>
                <a:gridCol w="1810293"/>
                <a:gridCol w="3653777"/>
              </a:tblGrid>
              <a:tr h="269890">
                <a:tc>
                  <a:txBody>
                    <a:bodyPr/>
                    <a:lstStyle/>
                    <a:p>
                      <a:pPr algn="ctr"/>
                      <a:r>
                        <a:rPr lang="fr-FR" sz="2000" b="0" dirty="0" smtClean="0">
                          <a:solidFill>
                            <a:schemeClr val="tx1"/>
                          </a:solidFill>
                        </a:rPr>
                        <a:t>Système non lin</a:t>
                      </a:r>
                      <a:r>
                        <a:rPr lang="en-US" sz="2000" b="0" dirty="0" smtClean="0">
                          <a:solidFill>
                            <a:schemeClr val="tx1"/>
                          </a:solidFill>
                        </a:rPr>
                        <a:t>é</a:t>
                      </a:r>
                      <a:r>
                        <a:rPr lang="fr-FR" sz="2000" b="0" dirty="0" smtClean="0">
                          <a:solidFill>
                            <a:schemeClr val="tx1"/>
                          </a:solidFill>
                        </a:rPr>
                        <a:t>a</a:t>
                      </a:r>
                      <a:r>
                        <a:rPr lang="en-US" sz="2000" b="0" dirty="0" smtClean="0">
                          <a:solidFill>
                            <a:schemeClr val="tx1"/>
                          </a:solidFill>
                        </a:rPr>
                        <a:t>ire</a:t>
                      </a:r>
                      <a:endParaRPr lang="fr-FR" sz="20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fr-FR" sz="2000" b="0" dirty="0" smtClean="0">
                          <a:solidFill>
                            <a:schemeClr val="tx1"/>
                          </a:solidFill>
                          <a:sym typeface="Wingdings" panose="05000000000000000000" pitchFamily="2" charset="2"/>
                        </a:rPr>
                        <a:t></a:t>
                      </a:r>
                      <a:endParaRPr lang="fr-FR" sz="20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fr-FR" sz="2000" b="0" dirty="0" smtClean="0">
                          <a:solidFill>
                            <a:schemeClr val="tx1"/>
                          </a:solidFill>
                        </a:rPr>
                        <a:t>Système linéaire équivalent</a:t>
                      </a:r>
                      <a:endParaRPr lang="fr-FR" sz="20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bl>
          </a:graphicData>
        </a:graphic>
      </p:graphicFrame>
      <p:sp>
        <p:nvSpPr>
          <p:cNvPr id="9" name="ZoneTexte 8"/>
          <p:cNvSpPr txBox="1"/>
          <p:nvPr/>
        </p:nvSpPr>
        <p:spPr>
          <a:xfrm>
            <a:off x="1885951" y="4610636"/>
            <a:ext cx="3458781" cy="400110"/>
          </a:xfrm>
          <a:prstGeom prst="rect">
            <a:avLst/>
          </a:prstGeom>
          <a:noFill/>
        </p:spPr>
        <p:txBody>
          <a:bodyPr wrap="square" rtlCol="0">
            <a:spAutoFit/>
          </a:bodyPr>
          <a:lstStyle/>
          <a:p>
            <a:r>
              <a:rPr lang="fr-FR" sz="2000" dirty="0" smtClean="0"/>
              <a:t>Expression de la commande u :</a:t>
            </a:r>
            <a:endParaRPr lang="fr-FR" sz="2000" dirty="0"/>
          </a:p>
        </p:txBody>
      </p:sp>
      <p:pic>
        <p:nvPicPr>
          <p:cNvPr id="10" name="Image 9"/>
          <p:cNvPicPr>
            <a:picLocks noChangeAspect="1"/>
          </p:cNvPicPr>
          <p:nvPr/>
        </p:nvPicPr>
        <p:blipFill>
          <a:blip r:embed="rId2"/>
          <a:stretch>
            <a:fillRect/>
          </a:stretch>
        </p:blipFill>
        <p:spPr>
          <a:xfrm>
            <a:off x="2023528" y="2314727"/>
            <a:ext cx="3829584" cy="1362265"/>
          </a:xfrm>
          <a:prstGeom prst="rect">
            <a:avLst/>
          </a:prstGeom>
        </p:spPr>
      </p:pic>
      <p:pic>
        <p:nvPicPr>
          <p:cNvPr id="15" name="Image 14"/>
          <p:cNvPicPr>
            <a:picLocks noChangeAspect="1"/>
          </p:cNvPicPr>
          <p:nvPr/>
        </p:nvPicPr>
        <p:blipFill>
          <a:blip r:embed="rId3"/>
          <a:stretch>
            <a:fillRect/>
          </a:stretch>
        </p:blipFill>
        <p:spPr>
          <a:xfrm>
            <a:off x="6823594" y="2232918"/>
            <a:ext cx="4363059" cy="838317"/>
          </a:xfrm>
          <a:prstGeom prst="rect">
            <a:avLst/>
          </a:prstGeom>
        </p:spPr>
      </p:pic>
      <p:pic>
        <p:nvPicPr>
          <p:cNvPr id="16" name="Image 15"/>
          <p:cNvPicPr>
            <a:picLocks noChangeAspect="1"/>
          </p:cNvPicPr>
          <p:nvPr/>
        </p:nvPicPr>
        <p:blipFill>
          <a:blip r:embed="rId4"/>
          <a:stretch>
            <a:fillRect/>
          </a:stretch>
        </p:blipFill>
        <p:spPr>
          <a:xfrm>
            <a:off x="8300174" y="3219790"/>
            <a:ext cx="1409897" cy="352474"/>
          </a:xfrm>
          <a:prstGeom prst="rect">
            <a:avLst/>
          </a:prstGeom>
        </p:spPr>
      </p:pic>
      <p:pic>
        <p:nvPicPr>
          <p:cNvPr id="17" name="Image 16"/>
          <p:cNvPicPr>
            <a:picLocks noChangeAspect="1"/>
          </p:cNvPicPr>
          <p:nvPr/>
        </p:nvPicPr>
        <p:blipFill>
          <a:blip r:embed="rId5"/>
          <a:stretch>
            <a:fillRect/>
          </a:stretch>
        </p:blipFill>
        <p:spPr>
          <a:xfrm>
            <a:off x="8166805" y="3646850"/>
            <a:ext cx="1676634" cy="714475"/>
          </a:xfrm>
          <a:prstGeom prst="rect">
            <a:avLst/>
          </a:prstGeom>
        </p:spPr>
      </p:pic>
      <p:pic>
        <p:nvPicPr>
          <p:cNvPr id="18" name="Image 17"/>
          <p:cNvPicPr>
            <a:picLocks noChangeAspect="1"/>
          </p:cNvPicPr>
          <p:nvPr/>
        </p:nvPicPr>
        <p:blipFill>
          <a:blip r:embed="rId6"/>
          <a:stretch>
            <a:fillRect/>
          </a:stretch>
        </p:blipFill>
        <p:spPr>
          <a:xfrm>
            <a:off x="3141513" y="5104080"/>
            <a:ext cx="7059762" cy="866290"/>
          </a:xfrm>
          <a:prstGeom prst="rect">
            <a:avLst/>
          </a:prstGeom>
        </p:spPr>
      </p:pic>
    </p:spTree>
    <p:extLst>
      <p:ext uri="{BB962C8B-B14F-4D97-AF65-F5344CB8AC3E}">
        <p14:creationId xmlns:p14="http://schemas.microsoft.com/office/powerpoint/2010/main" val="35518975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pPr>
              <a:spcAft>
                <a:spcPts val="1800"/>
              </a:spcAft>
            </a:pPr>
            <a:r>
              <a:rPr lang="fr-FR" dirty="0"/>
              <a:t>Introduction</a:t>
            </a:r>
          </a:p>
          <a:p>
            <a:pPr>
              <a:spcAft>
                <a:spcPts val="1800"/>
              </a:spcAft>
            </a:pPr>
            <a:r>
              <a:rPr lang="fr-FR" dirty="0"/>
              <a:t>I. Zone de sécurité</a:t>
            </a:r>
          </a:p>
          <a:p>
            <a:pPr>
              <a:spcAft>
                <a:spcPts val="1800"/>
              </a:spcAft>
            </a:pPr>
            <a:r>
              <a:rPr lang="fr-FR" dirty="0"/>
              <a:t>II. Régulation des robots</a:t>
            </a:r>
          </a:p>
          <a:p>
            <a:pPr>
              <a:spcAft>
                <a:spcPts val="1800"/>
              </a:spcAft>
            </a:pPr>
            <a:r>
              <a:rPr lang="fr-FR" b="1" dirty="0">
                <a:solidFill>
                  <a:srgbClr val="FF0000"/>
                </a:solidFill>
              </a:rPr>
              <a:t>III. Implémentation sur des robots-char</a:t>
            </a:r>
          </a:p>
          <a:p>
            <a:pPr>
              <a:spcAft>
                <a:spcPts val="1800"/>
              </a:spcAft>
            </a:pPr>
            <a:r>
              <a:rPr lang="fr-FR" dirty="0" smtClean="0"/>
              <a:t>Conclusion</a:t>
            </a:r>
            <a:endParaRPr lang="fr-FR" dirty="0"/>
          </a:p>
        </p:txBody>
      </p:sp>
      <p:sp>
        <p:nvSpPr>
          <p:cNvPr id="3" name="Titre 2"/>
          <p:cNvSpPr>
            <a:spLocks noGrp="1"/>
          </p:cNvSpPr>
          <p:nvPr>
            <p:ph type="title"/>
          </p:nvPr>
        </p:nvSpPr>
        <p:spPr/>
        <p:txBody>
          <a:bodyPr/>
          <a:lstStyle/>
          <a:p>
            <a:r>
              <a:rPr lang="fr-FR" dirty="0" smtClean="0"/>
              <a:t>Sommaire</a:t>
            </a:r>
            <a:endParaRPr lang="fr-FR" dirty="0"/>
          </a:p>
        </p:txBody>
      </p:sp>
      <p:sp>
        <p:nvSpPr>
          <p:cNvPr id="4" name="Espace réservé du pied de page 3"/>
          <p:cNvSpPr>
            <a:spLocks noGrp="1"/>
          </p:cNvSpPr>
          <p:nvPr>
            <p:ph type="ftr" sz="quarter" idx="3"/>
          </p:nvPr>
        </p:nvSpPr>
        <p:spPr/>
        <p:txBody>
          <a:bodyPr/>
          <a:lstStyle/>
          <a:p>
            <a:pPr algn="ctr"/>
            <a:r>
              <a:rPr lang="fr-FR" smtClean="0"/>
              <a:t>Projet Gascogne 2016 - 19 février 2016</a:t>
            </a:r>
            <a:endParaRPr lang="en-US" dirty="0"/>
          </a:p>
        </p:txBody>
      </p:sp>
      <p:sp>
        <p:nvSpPr>
          <p:cNvPr id="6" name="Espace réservé du numéro de diapositive 5"/>
          <p:cNvSpPr>
            <a:spLocks noGrp="1"/>
          </p:cNvSpPr>
          <p:nvPr>
            <p:ph type="sldNum" sz="quarter" idx="4"/>
          </p:nvPr>
        </p:nvSpPr>
        <p:spPr/>
        <p:txBody>
          <a:bodyPr/>
          <a:lstStyle/>
          <a:p>
            <a:fld id="{D57F1E4F-1CFF-5643-939E-217C01CDF565}" type="slidenum">
              <a:rPr lang="en-US" smtClean="0"/>
              <a:pPr/>
              <a:t>43</a:t>
            </a:fld>
            <a:endParaRPr lang="en-US" dirty="0"/>
          </a:p>
        </p:txBody>
      </p:sp>
    </p:spTree>
    <p:extLst>
      <p:ext uri="{BB962C8B-B14F-4D97-AF65-F5344CB8AC3E}">
        <p14:creationId xmlns:p14="http://schemas.microsoft.com/office/powerpoint/2010/main" val="180708173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Rectangle 224"/>
          <p:cNvSpPr/>
          <p:nvPr/>
        </p:nvSpPr>
        <p:spPr>
          <a:xfrm>
            <a:off x="4598554" y="4729390"/>
            <a:ext cx="5407425" cy="179125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7" name="Connecteur droit 56"/>
          <p:cNvCxnSpPr/>
          <p:nvPr/>
        </p:nvCxnSpPr>
        <p:spPr>
          <a:xfrm flipV="1">
            <a:off x="5903133" y="5177256"/>
            <a:ext cx="0" cy="861645"/>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grpSp>
        <p:nvGrpSpPr>
          <p:cNvPr id="12" name="Groupe 11"/>
          <p:cNvGrpSpPr/>
          <p:nvPr/>
        </p:nvGrpSpPr>
        <p:grpSpPr>
          <a:xfrm>
            <a:off x="2909711" y="334666"/>
            <a:ext cx="1255691" cy="1371598"/>
            <a:chOff x="598867" y="306945"/>
            <a:chExt cx="1906073" cy="1966174"/>
          </a:xfrm>
        </p:grpSpPr>
        <p:sp>
          <p:nvSpPr>
            <p:cNvPr id="6" name="Rectangle 5"/>
            <p:cNvSpPr/>
            <p:nvPr/>
          </p:nvSpPr>
          <p:spPr>
            <a:xfrm>
              <a:off x="824248" y="888642"/>
              <a:ext cx="1455313" cy="82424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a:off x="598867" y="1448872"/>
              <a:ext cx="1906073" cy="52803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824248" y="768438"/>
              <a:ext cx="1455313" cy="2747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llipse 8"/>
            <p:cNvSpPr/>
            <p:nvPr/>
          </p:nvSpPr>
          <p:spPr>
            <a:xfrm>
              <a:off x="708338" y="1697271"/>
              <a:ext cx="553791" cy="5556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1838459" y="1717501"/>
              <a:ext cx="553791" cy="5556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p:cNvSpPr/>
            <p:nvPr/>
          </p:nvSpPr>
          <p:spPr>
            <a:xfrm>
              <a:off x="1859385" y="306945"/>
              <a:ext cx="46684" cy="7212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3" name="Groupe 12"/>
          <p:cNvGrpSpPr/>
          <p:nvPr/>
        </p:nvGrpSpPr>
        <p:grpSpPr>
          <a:xfrm>
            <a:off x="1059969" y="2934811"/>
            <a:ext cx="1255691" cy="1371598"/>
            <a:chOff x="598867" y="306945"/>
            <a:chExt cx="1906073" cy="1966174"/>
          </a:xfrm>
        </p:grpSpPr>
        <p:sp>
          <p:nvSpPr>
            <p:cNvPr id="14" name="Rectangle 13"/>
            <p:cNvSpPr/>
            <p:nvPr/>
          </p:nvSpPr>
          <p:spPr>
            <a:xfrm>
              <a:off x="824248" y="888642"/>
              <a:ext cx="1455313" cy="82424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p:cNvSpPr/>
            <p:nvPr/>
          </p:nvSpPr>
          <p:spPr>
            <a:xfrm>
              <a:off x="598867" y="1448872"/>
              <a:ext cx="1906073" cy="52803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p:cNvSpPr/>
            <p:nvPr/>
          </p:nvSpPr>
          <p:spPr>
            <a:xfrm>
              <a:off x="824248" y="768438"/>
              <a:ext cx="1455313" cy="2747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Ellipse 16"/>
            <p:cNvSpPr/>
            <p:nvPr/>
          </p:nvSpPr>
          <p:spPr>
            <a:xfrm>
              <a:off x="708338" y="1697271"/>
              <a:ext cx="553791" cy="5556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llipse 17"/>
            <p:cNvSpPr/>
            <p:nvPr/>
          </p:nvSpPr>
          <p:spPr>
            <a:xfrm>
              <a:off x="1838459" y="1717501"/>
              <a:ext cx="553791" cy="5556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Rectangle 18"/>
            <p:cNvSpPr/>
            <p:nvPr/>
          </p:nvSpPr>
          <p:spPr>
            <a:xfrm>
              <a:off x="1859385" y="306945"/>
              <a:ext cx="46684" cy="7212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20" name="Groupe 19"/>
          <p:cNvGrpSpPr/>
          <p:nvPr/>
        </p:nvGrpSpPr>
        <p:grpSpPr>
          <a:xfrm>
            <a:off x="6910026" y="342347"/>
            <a:ext cx="1255691" cy="1371598"/>
            <a:chOff x="598867" y="306945"/>
            <a:chExt cx="1906073" cy="1966174"/>
          </a:xfrm>
        </p:grpSpPr>
        <p:sp>
          <p:nvSpPr>
            <p:cNvPr id="21" name="Rectangle 20"/>
            <p:cNvSpPr/>
            <p:nvPr/>
          </p:nvSpPr>
          <p:spPr>
            <a:xfrm>
              <a:off x="824248" y="888642"/>
              <a:ext cx="1455313" cy="82424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21"/>
            <p:cNvSpPr/>
            <p:nvPr/>
          </p:nvSpPr>
          <p:spPr>
            <a:xfrm>
              <a:off x="598867" y="1448872"/>
              <a:ext cx="1906073" cy="52803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Rectangle 22"/>
            <p:cNvSpPr/>
            <p:nvPr/>
          </p:nvSpPr>
          <p:spPr>
            <a:xfrm>
              <a:off x="824248" y="768438"/>
              <a:ext cx="1455313" cy="2747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Ellipse 23"/>
            <p:cNvSpPr/>
            <p:nvPr/>
          </p:nvSpPr>
          <p:spPr>
            <a:xfrm>
              <a:off x="708338" y="1697271"/>
              <a:ext cx="553791" cy="5556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Ellipse 24"/>
            <p:cNvSpPr/>
            <p:nvPr/>
          </p:nvSpPr>
          <p:spPr>
            <a:xfrm>
              <a:off x="1838459" y="1717501"/>
              <a:ext cx="553791" cy="5556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Rectangle 25"/>
            <p:cNvSpPr/>
            <p:nvPr/>
          </p:nvSpPr>
          <p:spPr>
            <a:xfrm>
              <a:off x="1859384" y="306945"/>
              <a:ext cx="46684" cy="7212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27" name="Groupe 26"/>
          <p:cNvGrpSpPr/>
          <p:nvPr/>
        </p:nvGrpSpPr>
        <p:grpSpPr>
          <a:xfrm>
            <a:off x="9275874" y="2928119"/>
            <a:ext cx="1255691" cy="1371598"/>
            <a:chOff x="598867" y="306945"/>
            <a:chExt cx="1906073" cy="1966174"/>
          </a:xfrm>
        </p:grpSpPr>
        <p:sp>
          <p:nvSpPr>
            <p:cNvPr id="28" name="Rectangle 27"/>
            <p:cNvSpPr/>
            <p:nvPr/>
          </p:nvSpPr>
          <p:spPr>
            <a:xfrm>
              <a:off x="824248" y="888642"/>
              <a:ext cx="1455313" cy="82424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Rectangle 28"/>
            <p:cNvSpPr/>
            <p:nvPr/>
          </p:nvSpPr>
          <p:spPr>
            <a:xfrm>
              <a:off x="598867" y="1448872"/>
              <a:ext cx="1906073" cy="52803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Rectangle 29"/>
            <p:cNvSpPr/>
            <p:nvPr/>
          </p:nvSpPr>
          <p:spPr>
            <a:xfrm>
              <a:off x="824248" y="768438"/>
              <a:ext cx="1455313" cy="2747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Ellipse 30"/>
            <p:cNvSpPr/>
            <p:nvPr/>
          </p:nvSpPr>
          <p:spPr>
            <a:xfrm>
              <a:off x="708338" y="1697271"/>
              <a:ext cx="553791" cy="5556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Ellipse 31"/>
            <p:cNvSpPr/>
            <p:nvPr/>
          </p:nvSpPr>
          <p:spPr>
            <a:xfrm>
              <a:off x="1838459" y="1717501"/>
              <a:ext cx="553791" cy="5556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Rectangle 32"/>
            <p:cNvSpPr/>
            <p:nvPr/>
          </p:nvSpPr>
          <p:spPr>
            <a:xfrm>
              <a:off x="1859385" y="306945"/>
              <a:ext cx="46684" cy="7212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67" name="Groupe 66"/>
          <p:cNvGrpSpPr/>
          <p:nvPr/>
        </p:nvGrpSpPr>
        <p:grpSpPr>
          <a:xfrm rot="10450304">
            <a:off x="6941797" y="-410237"/>
            <a:ext cx="1800000" cy="1800000"/>
            <a:chOff x="2905628" y="1678903"/>
            <a:chExt cx="1800000" cy="1800000"/>
          </a:xfrm>
        </p:grpSpPr>
        <p:sp>
          <p:nvSpPr>
            <p:cNvPr id="68" name="Arc 67"/>
            <p:cNvSpPr/>
            <p:nvPr/>
          </p:nvSpPr>
          <p:spPr>
            <a:xfrm>
              <a:off x="2981828" y="2009103"/>
              <a:ext cx="1440000" cy="1440000"/>
            </a:xfrm>
            <a:prstGeom prst="arc">
              <a:avLst/>
            </a:pr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69" name="Arc 68"/>
            <p:cNvSpPr/>
            <p:nvPr/>
          </p:nvSpPr>
          <p:spPr>
            <a:xfrm>
              <a:off x="3388228" y="2288503"/>
              <a:ext cx="720000" cy="720000"/>
            </a:xfrm>
            <a:prstGeom prst="arc">
              <a:avLst/>
            </a:pr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70" name="Arc 69"/>
            <p:cNvSpPr/>
            <p:nvPr/>
          </p:nvSpPr>
          <p:spPr>
            <a:xfrm>
              <a:off x="2905628" y="1678903"/>
              <a:ext cx="1800000" cy="1800000"/>
            </a:xfrm>
            <a:prstGeom prst="arc">
              <a:avLst/>
            </a:pr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grpSp>
        <p:nvGrpSpPr>
          <p:cNvPr id="71" name="Groupe 70"/>
          <p:cNvGrpSpPr/>
          <p:nvPr/>
        </p:nvGrpSpPr>
        <p:grpSpPr>
          <a:xfrm rot="3068337">
            <a:off x="943122" y="2215779"/>
            <a:ext cx="1800000" cy="1800000"/>
            <a:chOff x="2905628" y="1678903"/>
            <a:chExt cx="1800000" cy="1800000"/>
          </a:xfrm>
        </p:grpSpPr>
        <p:sp>
          <p:nvSpPr>
            <p:cNvPr id="72" name="Arc 71"/>
            <p:cNvSpPr/>
            <p:nvPr/>
          </p:nvSpPr>
          <p:spPr>
            <a:xfrm>
              <a:off x="2981828" y="2009103"/>
              <a:ext cx="1440000" cy="1440000"/>
            </a:xfrm>
            <a:prstGeom prst="arc">
              <a:avLst/>
            </a:pr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73" name="Arc 72"/>
            <p:cNvSpPr/>
            <p:nvPr/>
          </p:nvSpPr>
          <p:spPr>
            <a:xfrm>
              <a:off x="3388228" y="2288503"/>
              <a:ext cx="720000" cy="720000"/>
            </a:xfrm>
            <a:prstGeom prst="arc">
              <a:avLst/>
            </a:pr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74" name="Arc 73"/>
            <p:cNvSpPr/>
            <p:nvPr/>
          </p:nvSpPr>
          <p:spPr>
            <a:xfrm>
              <a:off x="2905628" y="1678903"/>
              <a:ext cx="1800000" cy="1800000"/>
            </a:xfrm>
            <a:prstGeom prst="arc">
              <a:avLst/>
            </a:pr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grpSp>
        <p:nvGrpSpPr>
          <p:cNvPr id="75" name="Groupe 74"/>
          <p:cNvGrpSpPr/>
          <p:nvPr/>
        </p:nvGrpSpPr>
        <p:grpSpPr>
          <a:xfrm rot="6249814">
            <a:off x="2818258" y="-359740"/>
            <a:ext cx="1800000" cy="1800000"/>
            <a:chOff x="2905628" y="1678903"/>
            <a:chExt cx="1800000" cy="1800000"/>
          </a:xfrm>
        </p:grpSpPr>
        <p:sp>
          <p:nvSpPr>
            <p:cNvPr id="76" name="Arc 75"/>
            <p:cNvSpPr/>
            <p:nvPr/>
          </p:nvSpPr>
          <p:spPr>
            <a:xfrm>
              <a:off x="2981828" y="2009103"/>
              <a:ext cx="1440000" cy="1440000"/>
            </a:xfrm>
            <a:prstGeom prst="arc">
              <a:avLst/>
            </a:pr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77" name="Arc 76"/>
            <p:cNvSpPr/>
            <p:nvPr/>
          </p:nvSpPr>
          <p:spPr>
            <a:xfrm>
              <a:off x="3388228" y="2288503"/>
              <a:ext cx="720000" cy="720000"/>
            </a:xfrm>
            <a:prstGeom prst="arc">
              <a:avLst/>
            </a:pr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78" name="Arc 77"/>
            <p:cNvSpPr/>
            <p:nvPr/>
          </p:nvSpPr>
          <p:spPr>
            <a:xfrm>
              <a:off x="2905628" y="1678903"/>
              <a:ext cx="1800000" cy="1800000"/>
            </a:xfrm>
            <a:prstGeom prst="arc">
              <a:avLst/>
            </a:pr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grpSp>
        <p:nvGrpSpPr>
          <p:cNvPr id="79" name="Groupe 78"/>
          <p:cNvGrpSpPr/>
          <p:nvPr/>
        </p:nvGrpSpPr>
        <p:grpSpPr>
          <a:xfrm rot="13611264">
            <a:off x="9160872" y="2204386"/>
            <a:ext cx="1800000" cy="1800000"/>
            <a:chOff x="2905628" y="1678903"/>
            <a:chExt cx="1800000" cy="1800000"/>
          </a:xfrm>
        </p:grpSpPr>
        <p:sp>
          <p:nvSpPr>
            <p:cNvPr id="80" name="Arc 79"/>
            <p:cNvSpPr/>
            <p:nvPr/>
          </p:nvSpPr>
          <p:spPr>
            <a:xfrm>
              <a:off x="2981828" y="2009103"/>
              <a:ext cx="1440000" cy="1440000"/>
            </a:xfrm>
            <a:prstGeom prst="arc">
              <a:avLst/>
            </a:pr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81" name="Arc 80"/>
            <p:cNvSpPr/>
            <p:nvPr/>
          </p:nvSpPr>
          <p:spPr>
            <a:xfrm>
              <a:off x="3388228" y="2288503"/>
              <a:ext cx="720000" cy="720000"/>
            </a:xfrm>
            <a:prstGeom prst="arc">
              <a:avLst/>
            </a:pr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82" name="Arc 81"/>
            <p:cNvSpPr/>
            <p:nvPr/>
          </p:nvSpPr>
          <p:spPr>
            <a:xfrm>
              <a:off x="2905628" y="1678903"/>
              <a:ext cx="1800000" cy="1800000"/>
            </a:xfrm>
            <a:prstGeom prst="arc">
              <a:avLst/>
            </a:pr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cxnSp>
        <p:nvCxnSpPr>
          <p:cNvPr id="171" name="Connecteur droit 170"/>
          <p:cNvCxnSpPr/>
          <p:nvPr/>
        </p:nvCxnSpPr>
        <p:spPr>
          <a:xfrm>
            <a:off x="5530111" y="3342803"/>
            <a:ext cx="0" cy="661841"/>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3" name="Connecteur droit 172"/>
          <p:cNvCxnSpPr/>
          <p:nvPr/>
        </p:nvCxnSpPr>
        <p:spPr>
          <a:xfrm>
            <a:off x="5777394" y="3342803"/>
            <a:ext cx="0" cy="661841"/>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4" name="Connecteur droit 173"/>
          <p:cNvCxnSpPr/>
          <p:nvPr/>
        </p:nvCxnSpPr>
        <p:spPr>
          <a:xfrm>
            <a:off x="6029244" y="3342803"/>
            <a:ext cx="0" cy="661841"/>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5" name="Connecteur droit 174"/>
          <p:cNvCxnSpPr/>
          <p:nvPr/>
        </p:nvCxnSpPr>
        <p:spPr>
          <a:xfrm>
            <a:off x="6324980" y="3342803"/>
            <a:ext cx="0" cy="661841"/>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3" name="Connecteur droit 202"/>
          <p:cNvCxnSpPr/>
          <p:nvPr/>
        </p:nvCxnSpPr>
        <p:spPr>
          <a:xfrm>
            <a:off x="5335721" y="5329493"/>
            <a:ext cx="1330361"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8" name="Connecteur droit 207"/>
          <p:cNvCxnSpPr/>
          <p:nvPr/>
        </p:nvCxnSpPr>
        <p:spPr>
          <a:xfrm>
            <a:off x="5361121" y="5608893"/>
            <a:ext cx="1330361"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9" name="Connecteur droit 208"/>
          <p:cNvCxnSpPr/>
          <p:nvPr/>
        </p:nvCxnSpPr>
        <p:spPr>
          <a:xfrm>
            <a:off x="5380399" y="5775807"/>
            <a:ext cx="1330361"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0" name="Connecteur droit 209"/>
          <p:cNvCxnSpPr/>
          <p:nvPr/>
        </p:nvCxnSpPr>
        <p:spPr>
          <a:xfrm>
            <a:off x="5361121" y="6038901"/>
            <a:ext cx="1330361"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
        <p:nvSpPr>
          <p:cNvPr id="118" name="Ellipse 117"/>
          <p:cNvSpPr/>
          <p:nvPr/>
        </p:nvSpPr>
        <p:spPr>
          <a:xfrm>
            <a:off x="7457934" y="4760193"/>
            <a:ext cx="2065518" cy="171043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t>Algorithme de régulation</a:t>
            </a:r>
          </a:p>
        </p:txBody>
      </p:sp>
      <p:sp>
        <p:nvSpPr>
          <p:cNvPr id="4" name="Rectangle 3"/>
          <p:cNvSpPr/>
          <p:nvPr/>
        </p:nvSpPr>
        <p:spPr>
          <a:xfrm>
            <a:off x="5100875" y="4937050"/>
            <a:ext cx="1708515" cy="1369342"/>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t>PC</a:t>
            </a:r>
          </a:p>
          <a:p>
            <a:pPr algn="ctr"/>
            <a:r>
              <a:rPr lang="fr-FR" b="1" dirty="0" smtClean="0"/>
              <a:t>Interface</a:t>
            </a:r>
            <a:endParaRPr lang="fr-FR" b="1" dirty="0" smtClean="0"/>
          </a:p>
        </p:txBody>
      </p:sp>
      <p:sp>
        <p:nvSpPr>
          <p:cNvPr id="83" name="Ellipse 82"/>
          <p:cNvSpPr/>
          <p:nvPr/>
        </p:nvSpPr>
        <p:spPr>
          <a:xfrm>
            <a:off x="5181378" y="2959060"/>
            <a:ext cx="1666664" cy="1626172"/>
          </a:xfrm>
          <a:prstGeom prst="ellipse">
            <a:avLst/>
          </a:prstGeom>
          <a:solidFill>
            <a:srgbClr val="FFC000"/>
          </a:solidFill>
          <a:ln>
            <a:solidFill>
              <a:srgbClr val="FFC0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sz="1600" b="1" dirty="0" smtClean="0">
                <a:solidFill>
                  <a:schemeClr val="tx1"/>
                </a:solidFill>
              </a:rPr>
              <a:t>Récepteur GPS</a:t>
            </a:r>
          </a:p>
        </p:txBody>
      </p:sp>
      <p:sp>
        <p:nvSpPr>
          <p:cNvPr id="227" name="ZoneTexte 226"/>
          <p:cNvSpPr txBox="1"/>
          <p:nvPr/>
        </p:nvSpPr>
        <p:spPr>
          <a:xfrm>
            <a:off x="8691499" y="334666"/>
            <a:ext cx="3355357" cy="1200329"/>
          </a:xfrm>
          <a:prstGeom prst="rect">
            <a:avLst/>
          </a:prstGeom>
          <a:noFill/>
          <a:ln>
            <a:solidFill>
              <a:schemeClr val="tx1"/>
            </a:solidFill>
          </a:ln>
        </p:spPr>
        <p:txBody>
          <a:bodyPr wrap="square" rtlCol="0">
            <a:spAutoFit/>
          </a:bodyPr>
          <a:lstStyle/>
          <a:p>
            <a:pPr algn="just"/>
            <a:r>
              <a:rPr lang="fr-FR" b="1" dirty="0" smtClean="0"/>
              <a:t>Tout d’abord, les robots envoient leurs coordonnées GPS au récepteur radio connecté au PC central</a:t>
            </a:r>
            <a:endParaRPr lang="fr-FR" b="1" dirty="0"/>
          </a:p>
        </p:txBody>
      </p:sp>
      <p:sp>
        <p:nvSpPr>
          <p:cNvPr id="228" name="ZoneTexte 227"/>
          <p:cNvSpPr txBox="1"/>
          <p:nvPr/>
        </p:nvSpPr>
        <p:spPr>
          <a:xfrm>
            <a:off x="1132087" y="4462865"/>
            <a:ext cx="3355357" cy="1200329"/>
          </a:xfrm>
          <a:prstGeom prst="rect">
            <a:avLst/>
          </a:prstGeom>
          <a:noFill/>
          <a:ln>
            <a:solidFill>
              <a:schemeClr val="tx1"/>
            </a:solidFill>
          </a:ln>
        </p:spPr>
        <p:txBody>
          <a:bodyPr wrap="square" rtlCol="0">
            <a:spAutoFit/>
          </a:bodyPr>
          <a:lstStyle/>
          <a:p>
            <a:pPr algn="just"/>
            <a:r>
              <a:rPr lang="fr-FR" b="1" dirty="0" smtClean="0"/>
              <a:t>Puis l’algorithme de régulation traite ces nouvelles coordonnées afin de calculer les nouveaux ordres à envoyer</a:t>
            </a:r>
            <a:endParaRPr lang="fr-FR" b="1" dirty="0"/>
          </a:p>
        </p:txBody>
      </p:sp>
      <p:sp>
        <p:nvSpPr>
          <p:cNvPr id="5" name="Espace réservé du pied de page 4"/>
          <p:cNvSpPr>
            <a:spLocks noGrp="1"/>
          </p:cNvSpPr>
          <p:nvPr>
            <p:ph type="ftr" sz="quarter" idx="3"/>
          </p:nvPr>
        </p:nvSpPr>
        <p:spPr/>
        <p:txBody>
          <a:bodyPr/>
          <a:lstStyle/>
          <a:p>
            <a:pPr algn="ctr"/>
            <a:r>
              <a:rPr lang="fr-FR" smtClean="0"/>
              <a:t>Projet Gascogne 2016 - 19 février 2016</a:t>
            </a:r>
            <a:endParaRPr lang="en-US" dirty="0"/>
          </a:p>
        </p:txBody>
      </p:sp>
      <p:sp>
        <p:nvSpPr>
          <p:cNvPr id="34" name="Espace réservé du numéro de diapositive 33"/>
          <p:cNvSpPr>
            <a:spLocks noGrp="1"/>
          </p:cNvSpPr>
          <p:nvPr>
            <p:ph type="sldNum" sz="quarter" idx="4"/>
          </p:nvPr>
        </p:nvSpPr>
        <p:spPr/>
        <p:txBody>
          <a:bodyPr/>
          <a:lstStyle/>
          <a:p>
            <a:fld id="{D57F1E4F-1CFF-5643-939E-217C01CDF565}" type="slidenum">
              <a:rPr lang="en-US" smtClean="0"/>
              <a:pPr/>
              <a:t>44</a:t>
            </a:fld>
            <a:endParaRPr lang="en-US" dirty="0"/>
          </a:p>
        </p:txBody>
      </p:sp>
    </p:spTree>
    <p:extLst>
      <p:ext uri="{BB962C8B-B14F-4D97-AF65-F5344CB8AC3E}">
        <p14:creationId xmlns:p14="http://schemas.microsoft.com/office/powerpoint/2010/main" val="11943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7"/>
                                        </p:tgtEl>
                                        <p:attrNameLst>
                                          <p:attrName>style.visibility</p:attrName>
                                        </p:attrNameLst>
                                      </p:cBhvr>
                                      <p:to>
                                        <p:strVal val="visible"/>
                                      </p:to>
                                    </p:set>
                                    <p:animEffect transition="in" filter="fade">
                                      <p:cBhvr>
                                        <p:cTn id="7" dur="500"/>
                                        <p:tgtEl>
                                          <p:spTgt spid="22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xit" presetSubtype="0" fill="hold" nodeType="withEffect">
                                  <p:stCondLst>
                                    <p:cond delay="0"/>
                                  </p:stCondLst>
                                  <p:childTnLst>
                                    <p:animEffect transition="out" filter="fade">
                                      <p:cBhvr>
                                        <p:cTn id="25" dur="500"/>
                                        <p:tgtEl>
                                          <p:spTgt spid="57"/>
                                        </p:tgtEl>
                                      </p:cBhvr>
                                    </p:animEffect>
                                    <p:set>
                                      <p:cBhvr>
                                        <p:cTn id="26" dur="1" fill="hold">
                                          <p:stCondLst>
                                            <p:cond delay="499"/>
                                          </p:stCondLst>
                                        </p:cTn>
                                        <p:tgtEl>
                                          <p:spTgt spid="57"/>
                                        </p:tgtEl>
                                        <p:attrNameLst>
                                          <p:attrName>style.visibility</p:attrName>
                                        </p:attrNameLst>
                                      </p:cBhvr>
                                      <p:to>
                                        <p:strVal val="hidden"/>
                                      </p:to>
                                    </p:se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71"/>
                                        </p:tgtEl>
                                        <p:attrNameLst>
                                          <p:attrName>style.visibility</p:attrName>
                                        </p:attrNameLst>
                                      </p:cBhvr>
                                      <p:to>
                                        <p:strVal val="visible"/>
                                      </p:to>
                                    </p:set>
                                    <p:animEffect transition="in" filter="fade">
                                      <p:cBhvr>
                                        <p:cTn id="30" dur="500"/>
                                        <p:tgtEl>
                                          <p:spTgt spid="171"/>
                                        </p:tgtEl>
                                      </p:cBhvr>
                                    </p:animEffect>
                                  </p:childTnLst>
                                </p:cTn>
                              </p:par>
                              <p:par>
                                <p:cTn id="31" presetID="10" presetClass="entr" presetSubtype="0" fill="hold" nodeType="withEffect">
                                  <p:stCondLst>
                                    <p:cond delay="0"/>
                                  </p:stCondLst>
                                  <p:childTnLst>
                                    <p:set>
                                      <p:cBhvr>
                                        <p:cTn id="32" dur="1" fill="hold">
                                          <p:stCondLst>
                                            <p:cond delay="0"/>
                                          </p:stCondLst>
                                        </p:cTn>
                                        <p:tgtEl>
                                          <p:spTgt spid="173"/>
                                        </p:tgtEl>
                                        <p:attrNameLst>
                                          <p:attrName>style.visibility</p:attrName>
                                        </p:attrNameLst>
                                      </p:cBhvr>
                                      <p:to>
                                        <p:strVal val="visible"/>
                                      </p:to>
                                    </p:set>
                                    <p:animEffect transition="in" filter="fade">
                                      <p:cBhvr>
                                        <p:cTn id="33" dur="500"/>
                                        <p:tgtEl>
                                          <p:spTgt spid="173"/>
                                        </p:tgtEl>
                                      </p:cBhvr>
                                    </p:animEffect>
                                  </p:childTnLst>
                                </p:cTn>
                              </p:par>
                              <p:par>
                                <p:cTn id="34" presetID="10" presetClass="entr" presetSubtype="0" fill="hold" nodeType="withEffect">
                                  <p:stCondLst>
                                    <p:cond delay="0"/>
                                  </p:stCondLst>
                                  <p:childTnLst>
                                    <p:set>
                                      <p:cBhvr>
                                        <p:cTn id="35" dur="1" fill="hold">
                                          <p:stCondLst>
                                            <p:cond delay="0"/>
                                          </p:stCondLst>
                                        </p:cTn>
                                        <p:tgtEl>
                                          <p:spTgt spid="174"/>
                                        </p:tgtEl>
                                        <p:attrNameLst>
                                          <p:attrName>style.visibility</p:attrName>
                                        </p:attrNameLst>
                                      </p:cBhvr>
                                      <p:to>
                                        <p:strVal val="visible"/>
                                      </p:to>
                                    </p:set>
                                    <p:animEffect transition="in" filter="fade">
                                      <p:cBhvr>
                                        <p:cTn id="36" dur="500"/>
                                        <p:tgtEl>
                                          <p:spTgt spid="174"/>
                                        </p:tgtEl>
                                      </p:cBhvr>
                                    </p:animEffect>
                                  </p:childTnLst>
                                </p:cTn>
                              </p:par>
                              <p:par>
                                <p:cTn id="37" presetID="10" presetClass="entr" presetSubtype="0" fill="hold" nodeType="withEffect">
                                  <p:stCondLst>
                                    <p:cond delay="0"/>
                                  </p:stCondLst>
                                  <p:childTnLst>
                                    <p:set>
                                      <p:cBhvr>
                                        <p:cTn id="38" dur="1" fill="hold">
                                          <p:stCondLst>
                                            <p:cond delay="0"/>
                                          </p:stCondLst>
                                        </p:cTn>
                                        <p:tgtEl>
                                          <p:spTgt spid="175"/>
                                        </p:tgtEl>
                                        <p:attrNameLst>
                                          <p:attrName>style.visibility</p:attrName>
                                        </p:attrNameLst>
                                      </p:cBhvr>
                                      <p:to>
                                        <p:strVal val="visible"/>
                                      </p:to>
                                    </p:set>
                                    <p:animEffect transition="in" filter="fade">
                                      <p:cBhvr>
                                        <p:cTn id="39" dur="500"/>
                                        <p:tgtEl>
                                          <p:spTgt spid="175"/>
                                        </p:tgtEl>
                                      </p:cBhvr>
                                    </p:animEffect>
                                  </p:childTnLst>
                                </p:cTn>
                              </p:par>
                            </p:childTnLst>
                          </p:cTn>
                        </p:par>
                        <p:par>
                          <p:cTn id="40" fill="hold">
                            <p:stCondLst>
                              <p:cond delay="3000"/>
                            </p:stCondLst>
                            <p:childTnLst>
                              <p:par>
                                <p:cTn id="41" presetID="10" presetClass="entr" presetSubtype="0" fill="hold"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500"/>
                                        <p:tgtEl>
                                          <p:spTgt spid="75"/>
                                        </p:tgtEl>
                                      </p:cBhvr>
                                    </p:animEffect>
                                  </p:childTnLst>
                                </p:cTn>
                              </p:par>
                            </p:childTnLst>
                          </p:cTn>
                        </p:par>
                        <p:par>
                          <p:cTn id="44" fill="hold">
                            <p:stCondLst>
                              <p:cond delay="3500"/>
                            </p:stCondLst>
                            <p:childTnLst>
                              <p:par>
                                <p:cTn id="45" presetID="42" presetClass="path" presetSubtype="0" accel="50000" decel="50000" fill="hold" nodeType="afterEffect">
                                  <p:stCondLst>
                                    <p:cond delay="0"/>
                                  </p:stCondLst>
                                  <p:childTnLst>
                                    <p:animMotion origin="layout" path="M 2.08333E-6 -3.7037E-6 L 0.08398 0.22986 " pathEditMode="relative" rAng="0" ptsTypes="AA">
                                      <p:cBhvr>
                                        <p:cTn id="46" dur="1000" fill="hold"/>
                                        <p:tgtEl>
                                          <p:spTgt spid="75"/>
                                        </p:tgtEl>
                                        <p:attrNameLst>
                                          <p:attrName>ppt_x</p:attrName>
                                          <p:attrName>ppt_y</p:attrName>
                                        </p:attrNameLst>
                                      </p:cBhvr>
                                      <p:rCtr x="4193" y="11481"/>
                                    </p:animMotion>
                                  </p:childTnLst>
                                </p:cTn>
                              </p:par>
                            </p:childTnLst>
                          </p:cTn>
                        </p:par>
                        <p:par>
                          <p:cTn id="47" fill="hold">
                            <p:stCondLst>
                              <p:cond delay="4500"/>
                            </p:stCondLst>
                            <p:childTnLst>
                              <p:par>
                                <p:cTn id="48" presetID="42" presetClass="path" presetSubtype="0" accel="50000" decel="50000" fill="hold" nodeType="afterEffect">
                                  <p:stCondLst>
                                    <p:cond delay="0"/>
                                  </p:stCondLst>
                                  <p:childTnLst>
                                    <p:animMotion origin="layout" path="M 6.25E-7 1.48148E-6 L 6.25E-7 0.15764 " pathEditMode="relative" rAng="0" ptsTypes="AA">
                                      <p:cBhvr>
                                        <p:cTn id="49" dur="1000" fill="hold"/>
                                        <p:tgtEl>
                                          <p:spTgt spid="171"/>
                                        </p:tgtEl>
                                        <p:attrNameLst>
                                          <p:attrName>ppt_x</p:attrName>
                                          <p:attrName>ppt_y</p:attrName>
                                        </p:attrNameLst>
                                      </p:cBhvr>
                                      <p:rCtr x="0" y="7870"/>
                                    </p:animMotion>
                                  </p:childTnLst>
                                </p:cTn>
                              </p:par>
                            </p:childTnLst>
                          </p:cTn>
                        </p:par>
                        <p:par>
                          <p:cTn id="50" fill="hold">
                            <p:stCondLst>
                              <p:cond delay="5500"/>
                            </p:stCondLst>
                            <p:childTnLst>
                              <p:par>
                                <p:cTn id="51" presetID="63" presetClass="path" presetSubtype="0" accel="50000" decel="50000" fill="hold" nodeType="afterEffect">
                                  <p:stCondLst>
                                    <p:cond delay="0"/>
                                  </p:stCondLst>
                                  <p:childTnLst>
                                    <p:animMotion origin="layout" path="M -4.58333E-6 2.59259E-6 L 0.10027 2.59259E-6 " pathEditMode="relative" rAng="0" ptsTypes="AA">
                                      <p:cBhvr>
                                        <p:cTn id="52" dur="1000" fill="hold"/>
                                        <p:tgtEl>
                                          <p:spTgt spid="210"/>
                                        </p:tgtEl>
                                        <p:attrNameLst>
                                          <p:attrName>ppt_x</p:attrName>
                                          <p:attrName>ppt_y</p:attrName>
                                        </p:attrNameLst>
                                      </p:cBhvr>
                                      <p:rCtr x="5013" y="0"/>
                                    </p:animMotion>
                                  </p:childTnLst>
                                </p:cTn>
                              </p:par>
                            </p:childTnLst>
                          </p:cTn>
                        </p:par>
                        <p:par>
                          <p:cTn id="53" fill="hold">
                            <p:stCondLst>
                              <p:cond delay="6500"/>
                            </p:stCondLst>
                            <p:childTnLst>
                              <p:par>
                                <p:cTn id="54" presetID="10" presetClass="exit" presetSubtype="0" fill="hold" nodeType="afterEffect">
                                  <p:stCondLst>
                                    <p:cond delay="0"/>
                                  </p:stCondLst>
                                  <p:childTnLst>
                                    <p:animEffect transition="out" filter="fade">
                                      <p:cBhvr>
                                        <p:cTn id="55" dur="500"/>
                                        <p:tgtEl>
                                          <p:spTgt spid="75"/>
                                        </p:tgtEl>
                                      </p:cBhvr>
                                    </p:animEffect>
                                    <p:set>
                                      <p:cBhvr>
                                        <p:cTn id="56" dur="1" fill="hold">
                                          <p:stCondLst>
                                            <p:cond delay="499"/>
                                          </p:stCondLst>
                                        </p:cTn>
                                        <p:tgtEl>
                                          <p:spTgt spid="75"/>
                                        </p:tgtEl>
                                        <p:attrNameLst>
                                          <p:attrName>style.visibility</p:attrName>
                                        </p:attrNameLst>
                                      </p:cBhvr>
                                      <p:to>
                                        <p:strVal val="hidden"/>
                                      </p:to>
                                    </p:set>
                                  </p:childTnLst>
                                </p:cTn>
                              </p:par>
                            </p:childTnLst>
                          </p:cTn>
                        </p:par>
                        <p:par>
                          <p:cTn id="57" fill="hold">
                            <p:stCondLst>
                              <p:cond delay="7000"/>
                            </p:stCondLst>
                            <p:childTnLst>
                              <p:par>
                                <p:cTn id="58" presetID="10" presetClass="entr" presetSubtype="0" fill="hold" nodeType="afterEffect">
                                  <p:stCondLst>
                                    <p:cond delay="0"/>
                                  </p:stCondLst>
                                  <p:childTnLst>
                                    <p:set>
                                      <p:cBhvr>
                                        <p:cTn id="59" dur="1" fill="hold">
                                          <p:stCondLst>
                                            <p:cond delay="0"/>
                                          </p:stCondLst>
                                        </p:cTn>
                                        <p:tgtEl>
                                          <p:spTgt spid="79"/>
                                        </p:tgtEl>
                                        <p:attrNameLst>
                                          <p:attrName>style.visibility</p:attrName>
                                        </p:attrNameLst>
                                      </p:cBhvr>
                                      <p:to>
                                        <p:strVal val="visible"/>
                                      </p:to>
                                    </p:set>
                                    <p:animEffect transition="in" filter="fade">
                                      <p:cBhvr>
                                        <p:cTn id="60" dur="500"/>
                                        <p:tgtEl>
                                          <p:spTgt spid="79"/>
                                        </p:tgtEl>
                                      </p:cBhvr>
                                    </p:animEffect>
                                  </p:childTnLst>
                                </p:cTn>
                              </p:par>
                            </p:childTnLst>
                          </p:cTn>
                        </p:par>
                        <p:par>
                          <p:cTn id="61" fill="hold">
                            <p:stCondLst>
                              <p:cond delay="7500"/>
                            </p:stCondLst>
                            <p:childTnLst>
                              <p:par>
                                <p:cTn id="62" presetID="35" presetClass="path" presetSubtype="0" accel="50000" decel="50000" fill="hold" nodeType="afterEffect">
                                  <p:stCondLst>
                                    <p:cond delay="0"/>
                                  </p:stCondLst>
                                  <p:childTnLst>
                                    <p:animMotion origin="layout" path="M -2.08333E-7 3.7037E-6 L -0.2556 0.0081 " pathEditMode="relative" rAng="0" ptsTypes="AA">
                                      <p:cBhvr>
                                        <p:cTn id="63" dur="1000" fill="hold"/>
                                        <p:tgtEl>
                                          <p:spTgt spid="79"/>
                                        </p:tgtEl>
                                        <p:attrNameLst>
                                          <p:attrName>ppt_x</p:attrName>
                                          <p:attrName>ppt_y</p:attrName>
                                        </p:attrNameLst>
                                      </p:cBhvr>
                                      <p:rCtr x="-12786" y="394"/>
                                    </p:animMotion>
                                  </p:childTnLst>
                                </p:cTn>
                              </p:par>
                              <p:par>
                                <p:cTn id="64" presetID="10" presetClass="entr" presetSubtype="0" fill="hold" grpId="0" nodeType="withEffect">
                                  <p:stCondLst>
                                    <p:cond delay="0"/>
                                  </p:stCondLst>
                                  <p:childTnLst>
                                    <p:set>
                                      <p:cBhvr>
                                        <p:cTn id="65" dur="1" fill="hold">
                                          <p:stCondLst>
                                            <p:cond delay="0"/>
                                          </p:stCondLst>
                                        </p:cTn>
                                        <p:tgtEl>
                                          <p:spTgt spid="228"/>
                                        </p:tgtEl>
                                        <p:attrNameLst>
                                          <p:attrName>style.visibility</p:attrName>
                                        </p:attrNameLst>
                                      </p:cBhvr>
                                      <p:to>
                                        <p:strVal val="visible"/>
                                      </p:to>
                                    </p:set>
                                    <p:animEffect transition="in" filter="fade">
                                      <p:cBhvr>
                                        <p:cTn id="66" dur="500"/>
                                        <p:tgtEl>
                                          <p:spTgt spid="228"/>
                                        </p:tgtEl>
                                      </p:cBhvr>
                                    </p:animEffect>
                                  </p:childTnLst>
                                </p:cTn>
                              </p:par>
                            </p:childTnLst>
                          </p:cTn>
                        </p:par>
                        <p:par>
                          <p:cTn id="67" fill="hold">
                            <p:stCondLst>
                              <p:cond delay="8500"/>
                            </p:stCondLst>
                            <p:childTnLst>
                              <p:par>
                                <p:cTn id="68" presetID="42" presetClass="path" presetSubtype="0" accel="50000" decel="50000" fill="hold" nodeType="afterEffect">
                                  <p:stCondLst>
                                    <p:cond delay="0"/>
                                  </p:stCondLst>
                                  <p:childTnLst>
                                    <p:animMotion origin="layout" path="M -3.75E-6 1.48148E-6 L 0.00026 0.14768 " pathEditMode="relative" rAng="0" ptsTypes="AA">
                                      <p:cBhvr>
                                        <p:cTn id="69" dur="1000" fill="hold"/>
                                        <p:tgtEl>
                                          <p:spTgt spid="175"/>
                                        </p:tgtEl>
                                        <p:attrNameLst>
                                          <p:attrName>ppt_x</p:attrName>
                                          <p:attrName>ppt_y</p:attrName>
                                        </p:attrNameLst>
                                      </p:cBhvr>
                                      <p:rCtr x="13" y="7384"/>
                                    </p:animMotion>
                                  </p:childTnLst>
                                </p:cTn>
                              </p:par>
                            </p:childTnLst>
                          </p:cTn>
                        </p:par>
                        <p:par>
                          <p:cTn id="70" fill="hold">
                            <p:stCondLst>
                              <p:cond delay="9500"/>
                            </p:stCondLst>
                            <p:childTnLst>
                              <p:par>
                                <p:cTn id="71" presetID="63" presetClass="path" presetSubtype="0" accel="50000" decel="50000" fill="hold" nodeType="afterEffect">
                                  <p:stCondLst>
                                    <p:cond delay="0"/>
                                  </p:stCondLst>
                                  <p:childTnLst>
                                    <p:animMotion origin="layout" path="M 2.91667E-6 -1.48148E-6 L 0.0987 -1.48148E-6 " pathEditMode="relative" rAng="0" ptsTypes="AA">
                                      <p:cBhvr>
                                        <p:cTn id="72" dur="1000" fill="hold"/>
                                        <p:tgtEl>
                                          <p:spTgt spid="209"/>
                                        </p:tgtEl>
                                        <p:attrNameLst>
                                          <p:attrName>ppt_x</p:attrName>
                                          <p:attrName>ppt_y</p:attrName>
                                        </p:attrNameLst>
                                      </p:cBhvr>
                                      <p:rCtr x="4935" y="0"/>
                                    </p:animMotion>
                                  </p:childTnLst>
                                </p:cTn>
                              </p:par>
                            </p:childTnLst>
                          </p:cTn>
                        </p:par>
                        <p:par>
                          <p:cTn id="73" fill="hold">
                            <p:stCondLst>
                              <p:cond delay="10500"/>
                            </p:stCondLst>
                            <p:childTnLst>
                              <p:par>
                                <p:cTn id="74" presetID="10" presetClass="exit" presetSubtype="0" fill="hold" nodeType="afterEffect">
                                  <p:stCondLst>
                                    <p:cond delay="0"/>
                                  </p:stCondLst>
                                  <p:childTnLst>
                                    <p:animEffect transition="out" filter="fade">
                                      <p:cBhvr>
                                        <p:cTn id="75" dur="500"/>
                                        <p:tgtEl>
                                          <p:spTgt spid="79"/>
                                        </p:tgtEl>
                                      </p:cBhvr>
                                    </p:animEffect>
                                    <p:set>
                                      <p:cBhvr>
                                        <p:cTn id="76" dur="1" fill="hold">
                                          <p:stCondLst>
                                            <p:cond delay="499"/>
                                          </p:stCondLst>
                                        </p:cTn>
                                        <p:tgtEl>
                                          <p:spTgt spid="79"/>
                                        </p:tgtEl>
                                        <p:attrNameLst>
                                          <p:attrName>style.visibility</p:attrName>
                                        </p:attrNameLst>
                                      </p:cBhvr>
                                      <p:to>
                                        <p:strVal val="hidden"/>
                                      </p:to>
                                    </p:set>
                                  </p:childTnLst>
                                </p:cTn>
                              </p:par>
                            </p:childTnLst>
                          </p:cTn>
                        </p:par>
                        <p:par>
                          <p:cTn id="77" fill="hold">
                            <p:stCondLst>
                              <p:cond delay="11000"/>
                            </p:stCondLst>
                            <p:childTnLst>
                              <p:par>
                                <p:cTn id="78" presetID="10" presetClass="entr" presetSubtype="0" fill="hold" nodeType="afterEffect">
                                  <p:stCondLst>
                                    <p:cond delay="0"/>
                                  </p:stCondLst>
                                  <p:childTnLst>
                                    <p:set>
                                      <p:cBhvr>
                                        <p:cTn id="79" dur="1" fill="hold">
                                          <p:stCondLst>
                                            <p:cond delay="0"/>
                                          </p:stCondLst>
                                        </p:cTn>
                                        <p:tgtEl>
                                          <p:spTgt spid="67"/>
                                        </p:tgtEl>
                                        <p:attrNameLst>
                                          <p:attrName>style.visibility</p:attrName>
                                        </p:attrNameLst>
                                      </p:cBhvr>
                                      <p:to>
                                        <p:strVal val="visible"/>
                                      </p:to>
                                    </p:set>
                                    <p:animEffect transition="in" filter="fade">
                                      <p:cBhvr>
                                        <p:cTn id="80" dur="500"/>
                                        <p:tgtEl>
                                          <p:spTgt spid="67"/>
                                        </p:tgtEl>
                                      </p:cBhvr>
                                    </p:animEffect>
                                  </p:childTnLst>
                                </p:cTn>
                              </p:par>
                            </p:childTnLst>
                          </p:cTn>
                        </p:par>
                        <p:par>
                          <p:cTn id="81" fill="hold">
                            <p:stCondLst>
                              <p:cond delay="11500"/>
                            </p:stCondLst>
                            <p:childTnLst>
                              <p:par>
                                <p:cTn id="82" presetID="42" presetClass="path" presetSubtype="0" accel="50000" decel="50000" fill="hold" nodeType="afterEffect">
                                  <p:stCondLst>
                                    <p:cond delay="0"/>
                                  </p:stCondLst>
                                  <p:childTnLst>
                                    <p:animMotion origin="layout" path="M 8.33333E-7 3.7037E-6 L -0.12227 0.24768 " pathEditMode="relative" rAng="0" ptsTypes="AA">
                                      <p:cBhvr>
                                        <p:cTn id="83" dur="1000" fill="hold"/>
                                        <p:tgtEl>
                                          <p:spTgt spid="67"/>
                                        </p:tgtEl>
                                        <p:attrNameLst>
                                          <p:attrName>ppt_x</p:attrName>
                                          <p:attrName>ppt_y</p:attrName>
                                        </p:attrNameLst>
                                      </p:cBhvr>
                                      <p:rCtr x="-6120" y="12384"/>
                                    </p:animMotion>
                                  </p:childTnLst>
                                </p:cTn>
                              </p:par>
                            </p:childTnLst>
                          </p:cTn>
                        </p:par>
                        <p:par>
                          <p:cTn id="84" fill="hold">
                            <p:stCondLst>
                              <p:cond delay="12500"/>
                            </p:stCondLst>
                            <p:childTnLst>
                              <p:par>
                                <p:cTn id="85" presetID="42" presetClass="path" presetSubtype="0" accel="50000" decel="50000" fill="hold" nodeType="afterEffect">
                                  <p:stCondLst>
                                    <p:cond delay="0"/>
                                  </p:stCondLst>
                                  <p:childTnLst>
                                    <p:animMotion origin="layout" path="M 5E-6 1.48148E-6 L -0.00039 0.15023 " pathEditMode="relative" rAng="0" ptsTypes="AA">
                                      <p:cBhvr>
                                        <p:cTn id="86" dur="1000" fill="hold"/>
                                        <p:tgtEl>
                                          <p:spTgt spid="174"/>
                                        </p:tgtEl>
                                        <p:attrNameLst>
                                          <p:attrName>ppt_x</p:attrName>
                                          <p:attrName>ppt_y</p:attrName>
                                        </p:attrNameLst>
                                      </p:cBhvr>
                                      <p:rCtr x="-26" y="7500"/>
                                    </p:animMotion>
                                  </p:childTnLst>
                                </p:cTn>
                              </p:par>
                            </p:childTnLst>
                          </p:cTn>
                        </p:par>
                        <p:par>
                          <p:cTn id="87" fill="hold">
                            <p:stCondLst>
                              <p:cond delay="13500"/>
                            </p:stCondLst>
                            <p:childTnLst>
                              <p:par>
                                <p:cTn id="88" presetID="63" presetClass="path" presetSubtype="0" accel="50000" decel="50000" fill="hold" nodeType="afterEffect">
                                  <p:stCondLst>
                                    <p:cond delay="0"/>
                                  </p:stCondLst>
                                  <p:childTnLst>
                                    <p:animMotion origin="layout" path="M -4.58333E-6 4.07407E-6 L 0.10105 4.07407E-6 " pathEditMode="relative" rAng="0" ptsTypes="AA">
                                      <p:cBhvr>
                                        <p:cTn id="89" dur="1000" fill="hold"/>
                                        <p:tgtEl>
                                          <p:spTgt spid="208"/>
                                        </p:tgtEl>
                                        <p:attrNameLst>
                                          <p:attrName>ppt_x</p:attrName>
                                          <p:attrName>ppt_y</p:attrName>
                                        </p:attrNameLst>
                                      </p:cBhvr>
                                      <p:rCtr x="5052" y="0"/>
                                    </p:animMotion>
                                  </p:childTnLst>
                                </p:cTn>
                              </p:par>
                            </p:childTnLst>
                          </p:cTn>
                        </p:par>
                        <p:par>
                          <p:cTn id="90" fill="hold">
                            <p:stCondLst>
                              <p:cond delay="14500"/>
                            </p:stCondLst>
                            <p:childTnLst>
                              <p:par>
                                <p:cTn id="91" presetID="10" presetClass="exit" presetSubtype="0" fill="hold" nodeType="afterEffect">
                                  <p:stCondLst>
                                    <p:cond delay="0"/>
                                  </p:stCondLst>
                                  <p:childTnLst>
                                    <p:animEffect transition="out" filter="fade">
                                      <p:cBhvr>
                                        <p:cTn id="92" dur="500"/>
                                        <p:tgtEl>
                                          <p:spTgt spid="67"/>
                                        </p:tgtEl>
                                      </p:cBhvr>
                                    </p:animEffect>
                                    <p:set>
                                      <p:cBhvr>
                                        <p:cTn id="93" dur="1" fill="hold">
                                          <p:stCondLst>
                                            <p:cond delay="499"/>
                                          </p:stCondLst>
                                        </p:cTn>
                                        <p:tgtEl>
                                          <p:spTgt spid="67"/>
                                        </p:tgtEl>
                                        <p:attrNameLst>
                                          <p:attrName>style.visibility</p:attrName>
                                        </p:attrNameLst>
                                      </p:cBhvr>
                                      <p:to>
                                        <p:strVal val="hidden"/>
                                      </p:to>
                                    </p:set>
                                  </p:childTnLst>
                                </p:cTn>
                              </p:par>
                            </p:childTnLst>
                          </p:cTn>
                        </p:par>
                        <p:par>
                          <p:cTn id="94" fill="hold">
                            <p:stCondLst>
                              <p:cond delay="15000"/>
                            </p:stCondLst>
                            <p:childTnLst>
                              <p:par>
                                <p:cTn id="95" presetID="10" presetClass="entr" presetSubtype="0" fill="hold" nodeType="afterEffect">
                                  <p:stCondLst>
                                    <p:cond delay="0"/>
                                  </p:stCondLst>
                                  <p:childTnLst>
                                    <p:set>
                                      <p:cBhvr>
                                        <p:cTn id="96" dur="1" fill="hold">
                                          <p:stCondLst>
                                            <p:cond delay="0"/>
                                          </p:stCondLst>
                                        </p:cTn>
                                        <p:tgtEl>
                                          <p:spTgt spid="71"/>
                                        </p:tgtEl>
                                        <p:attrNameLst>
                                          <p:attrName>style.visibility</p:attrName>
                                        </p:attrNameLst>
                                      </p:cBhvr>
                                      <p:to>
                                        <p:strVal val="visible"/>
                                      </p:to>
                                    </p:set>
                                    <p:animEffect transition="in" filter="fade">
                                      <p:cBhvr>
                                        <p:cTn id="97" dur="500"/>
                                        <p:tgtEl>
                                          <p:spTgt spid="71"/>
                                        </p:tgtEl>
                                      </p:cBhvr>
                                    </p:animEffect>
                                  </p:childTnLst>
                                </p:cTn>
                              </p:par>
                            </p:childTnLst>
                          </p:cTn>
                        </p:par>
                        <p:par>
                          <p:cTn id="98" fill="hold">
                            <p:stCondLst>
                              <p:cond delay="15500"/>
                            </p:stCondLst>
                            <p:childTnLst>
                              <p:par>
                                <p:cTn id="99" presetID="63" presetClass="path" presetSubtype="0" accel="50000" decel="50000" fill="hold" nodeType="afterEffect">
                                  <p:stCondLst>
                                    <p:cond delay="0"/>
                                  </p:stCondLst>
                                  <p:childTnLst>
                                    <p:animMotion origin="layout" path="M -1.875E-6 1.85185E-6 L 0.15352 0.01805 " pathEditMode="relative" rAng="0" ptsTypes="AA">
                                      <p:cBhvr>
                                        <p:cTn id="100" dur="1000" fill="hold"/>
                                        <p:tgtEl>
                                          <p:spTgt spid="71"/>
                                        </p:tgtEl>
                                        <p:attrNameLst>
                                          <p:attrName>ppt_x</p:attrName>
                                          <p:attrName>ppt_y</p:attrName>
                                        </p:attrNameLst>
                                      </p:cBhvr>
                                      <p:rCtr x="7669" y="903"/>
                                    </p:animMotion>
                                  </p:childTnLst>
                                </p:cTn>
                              </p:par>
                            </p:childTnLst>
                          </p:cTn>
                        </p:par>
                        <p:par>
                          <p:cTn id="101" fill="hold">
                            <p:stCondLst>
                              <p:cond delay="16500"/>
                            </p:stCondLst>
                            <p:childTnLst>
                              <p:par>
                                <p:cTn id="102" presetID="42" presetClass="path" presetSubtype="0" accel="50000" decel="50000" fill="hold" nodeType="afterEffect">
                                  <p:stCondLst>
                                    <p:cond delay="0"/>
                                  </p:stCondLst>
                                  <p:childTnLst>
                                    <p:animMotion origin="layout" path="M -1.875E-6 1.48148E-6 L -0.00013 0.15185 " pathEditMode="relative" rAng="0" ptsTypes="AA">
                                      <p:cBhvr>
                                        <p:cTn id="103" dur="1000" fill="hold"/>
                                        <p:tgtEl>
                                          <p:spTgt spid="173"/>
                                        </p:tgtEl>
                                        <p:attrNameLst>
                                          <p:attrName>ppt_x</p:attrName>
                                          <p:attrName>ppt_y</p:attrName>
                                        </p:attrNameLst>
                                      </p:cBhvr>
                                      <p:rCtr x="-13" y="7593"/>
                                    </p:animMotion>
                                  </p:childTnLst>
                                </p:cTn>
                              </p:par>
                            </p:childTnLst>
                          </p:cTn>
                        </p:par>
                        <p:par>
                          <p:cTn id="104" fill="hold">
                            <p:stCondLst>
                              <p:cond delay="17500"/>
                            </p:stCondLst>
                            <p:childTnLst>
                              <p:par>
                                <p:cTn id="105" presetID="63" presetClass="path" presetSubtype="0" accel="50000" decel="50000" fill="hold" nodeType="afterEffect">
                                  <p:stCondLst>
                                    <p:cond delay="0"/>
                                  </p:stCondLst>
                                  <p:childTnLst>
                                    <p:animMotion origin="layout" path="M -1.25E-6 4.81481E-6 L 0.10235 4.81481E-6 " pathEditMode="relative" rAng="0" ptsTypes="AA">
                                      <p:cBhvr>
                                        <p:cTn id="106" dur="1000" fill="hold"/>
                                        <p:tgtEl>
                                          <p:spTgt spid="203"/>
                                        </p:tgtEl>
                                        <p:attrNameLst>
                                          <p:attrName>ppt_x</p:attrName>
                                          <p:attrName>ppt_y</p:attrName>
                                        </p:attrNameLst>
                                      </p:cBhvr>
                                      <p:rCtr x="5117" y="0"/>
                                    </p:animMotion>
                                  </p:childTnLst>
                                </p:cTn>
                              </p:par>
                            </p:childTnLst>
                          </p:cTn>
                        </p:par>
                        <p:par>
                          <p:cTn id="107" fill="hold">
                            <p:stCondLst>
                              <p:cond delay="18500"/>
                            </p:stCondLst>
                            <p:childTnLst>
                              <p:par>
                                <p:cTn id="108" presetID="10" presetClass="exit" presetSubtype="0" fill="hold" nodeType="afterEffect">
                                  <p:stCondLst>
                                    <p:cond delay="0"/>
                                  </p:stCondLst>
                                  <p:childTnLst>
                                    <p:animEffect transition="out" filter="fade">
                                      <p:cBhvr>
                                        <p:cTn id="109" dur="500"/>
                                        <p:tgtEl>
                                          <p:spTgt spid="71"/>
                                        </p:tgtEl>
                                      </p:cBhvr>
                                    </p:animEffect>
                                    <p:set>
                                      <p:cBhvr>
                                        <p:cTn id="110" dur="1" fill="hold">
                                          <p:stCondLst>
                                            <p:cond delay="499"/>
                                          </p:stCondLst>
                                        </p:cTn>
                                        <p:tgtEl>
                                          <p:spTgt spid="71"/>
                                        </p:tgtEl>
                                        <p:attrNameLst>
                                          <p:attrName>style.visibility</p:attrName>
                                        </p:attrNameLst>
                                      </p:cBhvr>
                                      <p:to>
                                        <p:strVal val="hidden"/>
                                      </p:to>
                                    </p:set>
                                  </p:childTnLst>
                                </p:cTn>
                              </p:par>
                            </p:childTnLst>
                          </p:cTn>
                        </p:par>
                        <p:par>
                          <p:cTn id="111" fill="hold">
                            <p:stCondLst>
                              <p:cond delay="19000"/>
                            </p:stCondLst>
                            <p:childTnLst>
                              <p:par>
                                <p:cTn id="112" presetID="10" presetClass="exit" presetSubtype="0" fill="hold" grpId="1" nodeType="afterEffect">
                                  <p:stCondLst>
                                    <p:cond delay="0"/>
                                  </p:stCondLst>
                                  <p:childTnLst>
                                    <p:animEffect transition="out" filter="fade">
                                      <p:cBhvr>
                                        <p:cTn id="113" dur="500"/>
                                        <p:tgtEl>
                                          <p:spTgt spid="227"/>
                                        </p:tgtEl>
                                      </p:cBhvr>
                                    </p:animEffect>
                                    <p:set>
                                      <p:cBhvr>
                                        <p:cTn id="114" dur="1" fill="hold">
                                          <p:stCondLst>
                                            <p:cond delay="499"/>
                                          </p:stCondLst>
                                        </p:cTn>
                                        <p:tgtEl>
                                          <p:spTgt spid="227"/>
                                        </p:tgtEl>
                                        <p:attrNameLst>
                                          <p:attrName>style.visibility</p:attrName>
                                        </p:attrNameLst>
                                      </p:cBhvr>
                                      <p:to>
                                        <p:strVal val="hidden"/>
                                      </p:to>
                                    </p:set>
                                  </p:childTnLst>
                                </p:cTn>
                              </p:par>
                            </p:childTnLst>
                          </p:cTn>
                        </p:par>
                        <p:par>
                          <p:cTn id="115" fill="hold">
                            <p:stCondLst>
                              <p:cond delay="19500"/>
                            </p:stCondLst>
                            <p:childTnLst>
                              <p:par>
                                <p:cTn id="116" presetID="10" presetClass="exit" presetSubtype="0" fill="hold" nodeType="afterEffect">
                                  <p:stCondLst>
                                    <p:cond delay="0"/>
                                  </p:stCondLst>
                                  <p:childTnLst>
                                    <p:animEffect transition="out" filter="fade">
                                      <p:cBhvr>
                                        <p:cTn id="117" dur="500"/>
                                        <p:tgtEl>
                                          <p:spTgt spid="175"/>
                                        </p:tgtEl>
                                      </p:cBhvr>
                                    </p:animEffect>
                                    <p:set>
                                      <p:cBhvr>
                                        <p:cTn id="118" dur="1" fill="hold">
                                          <p:stCondLst>
                                            <p:cond delay="499"/>
                                          </p:stCondLst>
                                        </p:cTn>
                                        <p:tgtEl>
                                          <p:spTgt spid="175"/>
                                        </p:tgtEl>
                                        <p:attrNameLst>
                                          <p:attrName>style.visibility</p:attrName>
                                        </p:attrNameLst>
                                      </p:cBhvr>
                                      <p:to>
                                        <p:strVal val="hidden"/>
                                      </p:to>
                                    </p:set>
                                  </p:childTnLst>
                                </p:cTn>
                              </p:par>
                              <p:par>
                                <p:cTn id="119" presetID="10" presetClass="exit" presetSubtype="0" fill="hold" nodeType="withEffect">
                                  <p:stCondLst>
                                    <p:cond delay="0"/>
                                  </p:stCondLst>
                                  <p:childTnLst>
                                    <p:animEffect transition="out" filter="fade">
                                      <p:cBhvr>
                                        <p:cTn id="120" dur="500"/>
                                        <p:tgtEl>
                                          <p:spTgt spid="174"/>
                                        </p:tgtEl>
                                      </p:cBhvr>
                                    </p:animEffect>
                                    <p:set>
                                      <p:cBhvr>
                                        <p:cTn id="121" dur="1" fill="hold">
                                          <p:stCondLst>
                                            <p:cond delay="499"/>
                                          </p:stCondLst>
                                        </p:cTn>
                                        <p:tgtEl>
                                          <p:spTgt spid="174"/>
                                        </p:tgtEl>
                                        <p:attrNameLst>
                                          <p:attrName>style.visibility</p:attrName>
                                        </p:attrNameLst>
                                      </p:cBhvr>
                                      <p:to>
                                        <p:strVal val="hidden"/>
                                      </p:to>
                                    </p:set>
                                  </p:childTnLst>
                                </p:cTn>
                              </p:par>
                              <p:par>
                                <p:cTn id="122" presetID="53" presetClass="exit" presetSubtype="32" fill="hold" nodeType="withEffect">
                                  <p:stCondLst>
                                    <p:cond delay="0"/>
                                  </p:stCondLst>
                                  <p:childTnLst>
                                    <p:anim calcmode="lin" valueType="num">
                                      <p:cBhvr>
                                        <p:cTn id="123" dur="500"/>
                                        <p:tgtEl>
                                          <p:spTgt spid="173"/>
                                        </p:tgtEl>
                                        <p:attrNameLst>
                                          <p:attrName>ppt_w</p:attrName>
                                        </p:attrNameLst>
                                      </p:cBhvr>
                                      <p:tavLst>
                                        <p:tav tm="0">
                                          <p:val>
                                            <p:strVal val="ppt_w"/>
                                          </p:val>
                                        </p:tav>
                                        <p:tav tm="100000">
                                          <p:val>
                                            <p:fltVal val="0"/>
                                          </p:val>
                                        </p:tav>
                                      </p:tavLst>
                                    </p:anim>
                                    <p:anim calcmode="lin" valueType="num">
                                      <p:cBhvr>
                                        <p:cTn id="124" dur="500"/>
                                        <p:tgtEl>
                                          <p:spTgt spid="173"/>
                                        </p:tgtEl>
                                        <p:attrNameLst>
                                          <p:attrName>ppt_h</p:attrName>
                                        </p:attrNameLst>
                                      </p:cBhvr>
                                      <p:tavLst>
                                        <p:tav tm="0">
                                          <p:val>
                                            <p:strVal val="ppt_h"/>
                                          </p:val>
                                        </p:tav>
                                        <p:tav tm="100000">
                                          <p:val>
                                            <p:fltVal val="0"/>
                                          </p:val>
                                        </p:tav>
                                      </p:tavLst>
                                    </p:anim>
                                    <p:animEffect transition="out" filter="fade">
                                      <p:cBhvr>
                                        <p:cTn id="125" dur="500"/>
                                        <p:tgtEl>
                                          <p:spTgt spid="173"/>
                                        </p:tgtEl>
                                      </p:cBhvr>
                                    </p:animEffect>
                                    <p:set>
                                      <p:cBhvr>
                                        <p:cTn id="126" dur="1" fill="hold">
                                          <p:stCondLst>
                                            <p:cond delay="499"/>
                                          </p:stCondLst>
                                        </p:cTn>
                                        <p:tgtEl>
                                          <p:spTgt spid="173"/>
                                        </p:tgtEl>
                                        <p:attrNameLst>
                                          <p:attrName>style.visibility</p:attrName>
                                        </p:attrNameLst>
                                      </p:cBhvr>
                                      <p:to>
                                        <p:strVal val="hidden"/>
                                      </p:to>
                                    </p:set>
                                  </p:childTnLst>
                                </p:cTn>
                              </p:par>
                              <p:par>
                                <p:cTn id="127" presetID="10" presetClass="exit" presetSubtype="0" fill="hold" nodeType="withEffect">
                                  <p:stCondLst>
                                    <p:cond delay="0"/>
                                  </p:stCondLst>
                                  <p:childTnLst>
                                    <p:animEffect transition="out" filter="fade">
                                      <p:cBhvr>
                                        <p:cTn id="128" dur="500"/>
                                        <p:tgtEl>
                                          <p:spTgt spid="171"/>
                                        </p:tgtEl>
                                      </p:cBhvr>
                                    </p:animEffect>
                                    <p:set>
                                      <p:cBhvr>
                                        <p:cTn id="129" dur="1" fill="hold">
                                          <p:stCondLst>
                                            <p:cond delay="499"/>
                                          </p:stCondLst>
                                        </p:cTn>
                                        <p:tgtEl>
                                          <p:spTgt spid="171"/>
                                        </p:tgtEl>
                                        <p:attrNameLst>
                                          <p:attrName>style.visibility</p:attrName>
                                        </p:attrNameLst>
                                      </p:cBhvr>
                                      <p:to>
                                        <p:strVal val="hidden"/>
                                      </p:to>
                                    </p:set>
                                  </p:childTnLst>
                                </p:cTn>
                              </p:par>
                              <p:par>
                                <p:cTn id="130" presetID="10" presetClass="exit" presetSubtype="0" fill="hold" grpId="0" nodeType="withEffect">
                                  <p:stCondLst>
                                    <p:cond delay="0"/>
                                  </p:stCondLst>
                                  <p:childTnLst>
                                    <p:animEffect transition="out" filter="fade">
                                      <p:cBhvr>
                                        <p:cTn id="131" dur="500"/>
                                        <p:tgtEl>
                                          <p:spTgt spid="83"/>
                                        </p:tgtEl>
                                      </p:cBhvr>
                                    </p:animEffect>
                                    <p:set>
                                      <p:cBhvr>
                                        <p:cTn id="132" dur="1" fill="hold">
                                          <p:stCondLst>
                                            <p:cond delay="499"/>
                                          </p:stCondLst>
                                        </p:cTn>
                                        <p:tgtEl>
                                          <p:spTgt spid="83"/>
                                        </p:tgtEl>
                                        <p:attrNameLst>
                                          <p:attrName>style.visibility</p:attrName>
                                        </p:attrNameLst>
                                      </p:cBhvr>
                                      <p:to>
                                        <p:strVal val="hidden"/>
                                      </p:to>
                                    </p:set>
                                  </p:childTnLst>
                                </p:cTn>
                              </p:par>
                              <p:par>
                                <p:cTn id="133" presetID="10" presetClass="exit" presetSubtype="0" fill="hold" nodeType="withEffect">
                                  <p:stCondLst>
                                    <p:cond delay="0"/>
                                  </p:stCondLst>
                                  <p:childTnLst>
                                    <p:animEffect transition="out" filter="fade">
                                      <p:cBhvr>
                                        <p:cTn id="134" dur="500"/>
                                        <p:tgtEl>
                                          <p:spTgt spid="203"/>
                                        </p:tgtEl>
                                      </p:cBhvr>
                                    </p:animEffect>
                                    <p:set>
                                      <p:cBhvr>
                                        <p:cTn id="135" dur="1" fill="hold">
                                          <p:stCondLst>
                                            <p:cond delay="499"/>
                                          </p:stCondLst>
                                        </p:cTn>
                                        <p:tgtEl>
                                          <p:spTgt spid="203"/>
                                        </p:tgtEl>
                                        <p:attrNameLst>
                                          <p:attrName>style.visibility</p:attrName>
                                        </p:attrNameLst>
                                      </p:cBhvr>
                                      <p:to>
                                        <p:strVal val="hidden"/>
                                      </p:to>
                                    </p:set>
                                  </p:childTnLst>
                                </p:cTn>
                              </p:par>
                              <p:par>
                                <p:cTn id="136" presetID="10" presetClass="exit" presetSubtype="0" fill="hold" nodeType="withEffect">
                                  <p:stCondLst>
                                    <p:cond delay="0"/>
                                  </p:stCondLst>
                                  <p:childTnLst>
                                    <p:animEffect transition="out" filter="fade">
                                      <p:cBhvr>
                                        <p:cTn id="137" dur="500"/>
                                        <p:tgtEl>
                                          <p:spTgt spid="208"/>
                                        </p:tgtEl>
                                      </p:cBhvr>
                                    </p:animEffect>
                                    <p:set>
                                      <p:cBhvr>
                                        <p:cTn id="138" dur="1" fill="hold">
                                          <p:stCondLst>
                                            <p:cond delay="499"/>
                                          </p:stCondLst>
                                        </p:cTn>
                                        <p:tgtEl>
                                          <p:spTgt spid="208"/>
                                        </p:tgtEl>
                                        <p:attrNameLst>
                                          <p:attrName>style.visibility</p:attrName>
                                        </p:attrNameLst>
                                      </p:cBhvr>
                                      <p:to>
                                        <p:strVal val="hidden"/>
                                      </p:to>
                                    </p:set>
                                  </p:childTnLst>
                                </p:cTn>
                              </p:par>
                              <p:par>
                                <p:cTn id="139" presetID="10" presetClass="exit" presetSubtype="0" fill="hold" nodeType="withEffect">
                                  <p:stCondLst>
                                    <p:cond delay="0"/>
                                  </p:stCondLst>
                                  <p:childTnLst>
                                    <p:animEffect transition="out" filter="fade">
                                      <p:cBhvr>
                                        <p:cTn id="140" dur="500"/>
                                        <p:tgtEl>
                                          <p:spTgt spid="209"/>
                                        </p:tgtEl>
                                      </p:cBhvr>
                                    </p:animEffect>
                                    <p:set>
                                      <p:cBhvr>
                                        <p:cTn id="141" dur="1" fill="hold">
                                          <p:stCondLst>
                                            <p:cond delay="499"/>
                                          </p:stCondLst>
                                        </p:cTn>
                                        <p:tgtEl>
                                          <p:spTgt spid="209"/>
                                        </p:tgtEl>
                                        <p:attrNameLst>
                                          <p:attrName>style.visibility</p:attrName>
                                        </p:attrNameLst>
                                      </p:cBhvr>
                                      <p:to>
                                        <p:strVal val="hidden"/>
                                      </p:to>
                                    </p:set>
                                  </p:childTnLst>
                                </p:cTn>
                              </p:par>
                              <p:par>
                                <p:cTn id="142" presetID="10" presetClass="exit" presetSubtype="0" fill="hold" nodeType="withEffect">
                                  <p:stCondLst>
                                    <p:cond delay="0"/>
                                  </p:stCondLst>
                                  <p:childTnLst>
                                    <p:animEffect transition="out" filter="fade">
                                      <p:cBhvr>
                                        <p:cTn id="143" dur="500"/>
                                        <p:tgtEl>
                                          <p:spTgt spid="210"/>
                                        </p:tgtEl>
                                      </p:cBhvr>
                                    </p:animEffect>
                                    <p:set>
                                      <p:cBhvr>
                                        <p:cTn id="144" dur="1" fill="hold">
                                          <p:stCondLst>
                                            <p:cond delay="499"/>
                                          </p:stCondLst>
                                        </p:cTn>
                                        <p:tgtEl>
                                          <p:spTgt spid="210"/>
                                        </p:tgtEl>
                                        <p:attrNameLst>
                                          <p:attrName>style.visibility</p:attrName>
                                        </p:attrNameLst>
                                      </p:cBhvr>
                                      <p:to>
                                        <p:strVal val="hidden"/>
                                      </p:to>
                                    </p:set>
                                  </p:childTnLst>
                                </p:cTn>
                              </p:par>
                              <p:par>
                                <p:cTn id="145" presetID="10" presetClass="exit" presetSubtype="0" fill="hold" grpId="1" nodeType="withEffect">
                                  <p:stCondLst>
                                    <p:cond delay="0"/>
                                  </p:stCondLst>
                                  <p:childTnLst>
                                    <p:animEffect transition="out" filter="fade">
                                      <p:cBhvr>
                                        <p:cTn id="146" dur="500"/>
                                        <p:tgtEl>
                                          <p:spTgt spid="228"/>
                                        </p:tgtEl>
                                      </p:cBhvr>
                                    </p:animEffect>
                                    <p:set>
                                      <p:cBhvr>
                                        <p:cTn id="147" dur="1" fill="hold">
                                          <p:stCondLst>
                                            <p:cond delay="499"/>
                                          </p:stCondLst>
                                        </p:cTn>
                                        <p:tgtEl>
                                          <p:spTgt spid="2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227" grpId="0" animBg="1"/>
      <p:bldP spid="227" grpId="1" animBg="1"/>
      <p:bldP spid="228" grpId="0" animBg="1"/>
      <p:bldP spid="228"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Rectangle 84"/>
          <p:cNvSpPr/>
          <p:nvPr/>
        </p:nvSpPr>
        <p:spPr>
          <a:xfrm>
            <a:off x="4171473" y="4597207"/>
            <a:ext cx="5407425" cy="179125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 name="Connecteur droit 2"/>
          <p:cNvCxnSpPr/>
          <p:nvPr/>
        </p:nvCxnSpPr>
        <p:spPr>
          <a:xfrm>
            <a:off x="7511836" y="5473081"/>
            <a:ext cx="1472041" cy="0"/>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 name="Connecteur droit 56"/>
          <p:cNvCxnSpPr/>
          <p:nvPr/>
        </p:nvCxnSpPr>
        <p:spPr>
          <a:xfrm flipV="1">
            <a:off x="5603052" y="5045073"/>
            <a:ext cx="0" cy="861645"/>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sp>
        <p:nvSpPr>
          <p:cNvPr id="5" name="Ellipse 4"/>
          <p:cNvSpPr/>
          <p:nvPr/>
        </p:nvSpPr>
        <p:spPr>
          <a:xfrm>
            <a:off x="4881092" y="3219717"/>
            <a:ext cx="1080000" cy="1080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sz="1600" dirty="0" smtClean="0"/>
              <a:t>Radio</a:t>
            </a:r>
          </a:p>
          <a:p>
            <a:pPr algn="ctr"/>
            <a:r>
              <a:rPr lang="fr-FR" sz="1600" dirty="0" smtClean="0"/>
              <a:t>Center</a:t>
            </a:r>
            <a:endParaRPr lang="fr-FR" sz="1600" dirty="0"/>
          </a:p>
        </p:txBody>
      </p:sp>
      <p:grpSp>
        <p:nvGrpSpPr>
          <p:cNvPr id="12" name="Groupe 11"/>
          <p:cNvGrpSpPr/>
          <p:nvPr/>
        </p:nvGrpSpPr>
        <p:grpSpPr>
          <a:xfrm>
            <a:off x="2909711" y="334666"/>
            <a:ext cx="1255691" cy="1371598"/>
            <a:chOff x="598867" y="306945"/>
            <a:chExt cx="1906073" cy="1966174"/>
          </a:xfrm>
        </p:grpSpPr>
        <p:sp>
          <p:nvSpPr>
            <p:cNvPr id="6" name="Rectangle 5"/>
            <p:cNvSpPr/>
            <p:nvPr/>
          </p:nvSpPr>
          <p:spPr>
            <a:xfrm>
              <a:off x="824248" y="888642"/>
              <a:ext cx="1455313" cy="82424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a:off x="598867" y="1448872"/>
              <a:ext cx="1906073" cy="52803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824248" y="768438"/>
              <a:ext cx="1455313" cy="2747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llipse 8"/>
            <p:cNvSpPr/>
            <p:nvPr/>
          </p:nvSpPr>
          <p:spPr>
            <a:xfrm>
              <a:off x="708338" y="1697271"/>
              <a:ext cx="553791" cy="5556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1838459" y="1717501"/>
              <a:ext cx="553791" cy="5556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p:cNvSpPr/>
            <p:nvPr/>
          </p:nvSpPr>
          <p:spPr>
            <a:xfrm>
              <a:off x="1859385" y="306945"/>
              <a:ext cx="46684" cy="7212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3" name="Groupe 12"/>
          <p:cNvGrpSpPr/>
          <p:nvPr/>
        </p:nvGrpSpPr>
        <p:grpSpPr>
          <a:xfrm>
            <a:off x="1059969" y="2934811"/>
            <a:ext cx="1255691" cy="1371598"/>
            <a:chOff x="598867" y="306945"/>
            <a:chExt cx="1906073" cy="1966174"/>
          </a:xfrm>
        </p:grpSpPr>
        <p:sp>
          <p:nvSpPr>
            <p:cNvPr id="14" name="Rectangle 13"/>
            <p:cNvSpPr/>
            <p:nvPr/>
          </p:nvSpPr>
          <p:spPr>
            <a:xfrm>
              <a:off x="824248" y="888642"/>
              <a:ext cx="1455313" cy="82424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p:cNvSpPr/>
            <p:nvPr/>
          </p:nvSpPr>
          <p:spPr>
            <a:xfrm>
              <a:off x="598867" y="1448872"/>
              <a:ext cx="1906073" cy="52803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p:cNvSpPr/>
            <p:nvPr/>
          </p:nvSpPr>
          <p:spPr>
            <a:xfrm>
              <a:off x="824248" y="768438"/>
              <a:ext cx="1455313" cy="2747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Ellipse 16"/>
            <p:cNvSpPr/>
            <p:nvPr/>
          </p:nvSpPr>
          <p:spPr>
            <a:xfrm>
              <a:off x="708338" y="1697271"/>
              <a:ext cx="553791" cy="5556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llipse 17"/>
            <p:cNvSpPr/>
            <p:nvPr/>
          </p:nvSpPr>
          <p:spPr>
            <a:xfrm>
              <a:off x="1838459" y="1717501"/>
              <a:ext cx="553791" cy="5556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Rectangle 18"/>
            <p:cNvSpPr/>
            <p:nvPr/>
          </p:nvSpPr>
          <p:spPr>
            <a:xfrm>
              <a:off x="1859385" y="306945"/>
              <a:ext cx="46684" cy="7212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20" name="Groupe 19"/>
          <p:cNvGrpSpPr/>
          <p:nvPr/>
        </p:nvGrpSpPr>
        <p:grpSpPr>
          <a:xfrm>
            <a:off x="6910026" y="342347"/>
            <a:ext cx="1255691" cy="1371598"/>
            <a:chOff x="598867" y="306945"/>
            <a:chExt cx="1906073" cy="1966174"/>
          </a:xfrm>
        </p:grpSpPr>
        <p:sp>
          <p:nvSpPr>
            <p:cNvPr id="21" name="Rectangle 20"/>
            <p:cNvSpPr/>
            <p:nvPr/>
          </p:nvSpPr>
          <p:spPr>
            <a:xfrm>
              <a:off x="824248" y="888642"/>
              <a:ext cx="1455313" cy="82424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21"/>
            <p:cNvSpPr/>
            <p:nvPr/>
          </p:nvSpPr>
          <p:spPr>
            <a:xfrm>
              <a:off x="598867" y="1448872"/>
              <a:ext cx="1906073" cy="52803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Rectangle 22"/>
            <p:cNvSpPr/>
            <p:nvPr/>
          </p:nvSpPr>
          <p:spPr>
            <a:xfrm>
              <a:off x="824248" y="768438"/>
              <a:ext cx="1455313" cy="2747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Ellipse 23"/>
            <p:cNvSpPr/>
            <p:nvPr/>
          </p:nvSpPr>
          <p:spPr>
            <a:xfrm>
              <a:off x="708338" y="1697271"/>
              <a:ext cx="553791" cy="5556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Ellipse 24"/>
            <p:cNvSpPr/>
            <p:nvPr/>
          </p:nvSpPr>
          <p:spPr>
            <a:xfrm>
              <a:off x="1838459" y="1717501"/>
              <a:ext cx="553791" cy="5556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Rectangle 25"/>
            <p:cNvSpPr/>
            <p:nvPr/>
          </p:nvSpPr>
          <p:spPr>
            <a:xfrm>
              <a:off x="1859384" y="306945"/>
              <a:ext cx="46684" cy="7212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27" name="Groupe 26"/>
          <p:cNvGrpSpPr/>
          <p:nvPr/>
        </p:nvGrpSpPr>
        <p:grpSpPr>
          <a:xfrm>
            <a:off x="9275874" y="2928119"/>
            <a:ext cx="1255691" cy="1371598"/>
            <a:chOff x="598867" y="306945"/>
            <a:chExt cx="1906073" cy="1966174"/>
          </a:xfrm>
        </p:grpSpPr>
        <p:sp>
          <p:nvSpPr>
            <p:cNvPr id="28" name="Rectangle 27"/>
            <p:cNvSpPr/>
            <p:nvPr/>
          </p:nvSpPr>
          <p:spPr>
            <a:xfrm>
              <a:off x="824248" y="888642"/>
              <a:ext cx="1455313" cy="82424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Rectangle 28"/>
            <p:cNvSpPr/>
            <p:nvPr/>
          </p:nvSpPr>
          <p:spPr>
            <a:xfrm>
              <a:off x="598867" y="1448872"/>
              <a:ext cx="1906073" cy="52803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Rectangle 29"/>
            <p:cNvSpPr/>
            <p:nvPr/>
          </p:nvSpPr>
          <p:spPr>
            <a:xfrm>
              <a:off x="824248" y="768438"/>
              <a:ext cx="1455313" cy="2747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Ellipse 30"/>
            <p:cNvSpPr/>
            <p:nvPr/>
          </p:nvSpPr>
          <p:spPr>
            <a:xfrm>
              <a:off x="708338" y="1697271"/>
              <a:ext cx="553791" cy="5556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Ellipse 31"/>
            <p:cNvSpPr/>
            <p:nvPr/>
          </p:nvSpPr>
          <p:spPr>
            <a:xfrm>
              <a:off x="1838459" y="1717501"/>
              <a:ext cx="553791" cy="5556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Rectangle 32"/>
            <p:cNvSpPr/>
            <p:nvPr/>
          </p:nvSpPr>
          <p:spPr>
            <a:xfrm>
              <a:off x="1859385" y="306945"/>
              <a:ext cx="46684" cy="7212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39" name="Groupe 38"/>
          <p:cNvGrpSpPr/>
          <p:nvPr/>
        </p:nvGrpSpPr>
        <p:grpSpPr>
          <a:xfrm rot="16509329">
            <a:off x="3985890" y="2098902"/>
            <a:ext cx="1800000" cy="1800000"/>
            <a:chOff x="2905628" y="1678903"/>
            <a:chExt cx="1800000" cy="1800000"/>
          </a:xfrm>
        </p:grpSpPr>
        <p:sp>
          <p:nvSpPr>
            <p:cNvPr id="36" name="Arc 35"/>
            <p:cNvSpPr/>
            <p:nvPr/>
          </p:nvSpPr>
          <p:spPr>
            <a:xfrm>
              <a:off x="2981828" y="2009103"/>
              <a:ext cx="1440000" cy="1440000"/>
            </a:xfrm>
            <a:prstGeom prst="arc">
              <a:avLst/>
            </a:prstGeom>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7" name="Arc 36"/>
            <p:cNvSpPr/>
            <p:nvPr/>
          </p:nvSpPr>
          <p:spPr>
            <a:xfrm>
              <a:off x="3388228" y="2288503"/>
              <a:ext cx="720000" cy="720000"/>
            </a:xfrm>
            <a:prstGeom prst="arc">
              <a:avLst/>
            </a:prstGeom>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8" name="Arc 37"/>
            <p:cNvSpPr/>
            <p:nvPr/>
          </p:nvSpPr>
          <p:spPr>
            <a:xfrm>
              <a:off x="2905628" y="1678903"/>
              <a:ext cx="1800000" cy="1800000"/>
            </a:xfrm>
            <a:prstGeom prst="arc">
              <a:avLst/>
            </a:prstGeom>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grpSp>
        <p:nvGrpSpPr>
          <p:cNvPr id="40" name="Groupe 39"/>
          <p:cNvGrpSpPr/>
          <p:nvPr/>
        </p:nvGrpSpPr>
        <p:grpSpPr>
          <a:xfrm rot="13599389">
            <a:off x="3449563" y="2856674"/>
            <a:ext cx="1800000" cy="1800000"/>
            <a:chOff x="2905628" y="1678903"/>
            <a:chExt cx="1800000" cy="1800000"/>
          </a:xfrm>
        </p:grpSpPr>
        <p:sp>
          <p:nvSpPr>
            <p:cNvPr id="41" name="Arc 40"/>
            <p:cNvSpPr/>
            <p:nvPr/>
          </p:nvSpPr>
          <p:spPr>
            <a:xfrm>
              <a:off x="2981828" y="2009103"/>
              <a:ext cx="1440000" cy="1440000"/>
            </a:xfrm>
            <a:prstGeom prst="arc">
              <a:avLst/>
            </a:prstGeom>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42" name="Arc 41"/>
            <p:cNvSpPr/>
            <p:nvPr/>
          </p:nvSpPr>
          <p:spPr>
            <a:xfrm>
              <a:off x="3388228" y="2288503"/>
              <a:ext cx="720000" cy="720000"/>
            </a:xfrm>
            <a:prstGeom prst="arc">
              <a:avLst/>
            </a:prstGeom>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43" name="Arc 42"/>
            <p:cNvSpPr/>
            <p:nvPr/>
          </p:nvSpPr>
          <p:spPr>
            <a:xfrm>
              <a:off x="2905628" y="1678903"/>
              <a:ext cx="1800000" cy="1800000"/>
            </a:xfrm>
            <a:prstGeom prst="arc">
              <a:avLst/>
            </a:prstGeom>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grpSp>
        <p:nvGrpSpPr>
          <p:cNvPr id="44" name="Groupe 43"/>
          <p:cNvGrpSpPr/>
          <p:nvPr/>
        </p:nvGrpSpPr>
        <p:grpSpPr>
          <a:xfrm rot="2790811">
            <a:off x="5494053" y="2846966"/>
            <a:ext cx="1800000" cy="1800000"/>
            <a:chOff x="2905628" y="1678903"/>
            <a:chExt cx="1800000" cy="1800000"/>
          </a:xfrm>
        </p:grpSpPr>
        <p:sp>
          <p:nvSpPr>
            <p:cNvPr id="45" name="Arc 44"/>
            <p:cNvSpPr/>
            <p:nvPr/>
          </p:nvSpPr>
          <p:spPr>
            <a:xfrm>
              <a:off x="2981828" y="2009103"/>
              <a:ext cx="1440000" cy="1440000"/>
            </a:xfrm>
            <a:prstGeom prst="arc">
              <a:avLst/>
            </a:prstGeom>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46" name="Arc 45"/>
            <p:cNvSpPr/>
            <p:nvPr/>
          </p:nvSpPr>
          <p:spPr>
            <a:xfrm>
              <a:off x="3388228" y="2288503"/>
              <a:ext cx="720000" cy="720000"/>
            </a:xfrm>
            <a:prstGeom prst="arc">
              <a:avLst/>
            </a:prstGeom>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47" name="Arc 46"/>
            <p:cNvSpPr/>
            <p:nvPr/>
          </p:nvSpPr>
          <p:spPr>
            <a:xfrm>
              <a:off x="2905628" y="1678903"/>
              <a:ext cx="1800000" cy="1800000"/>
            </a:xfrm>
            <a:prstGeom prst="arc">
              <a:avLst/>
            </a:prstGeom>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grpSp>
        <p:nvGrpSpPr>
          <p:cNvPr id="48" name="Groupe 47"/>
          <p:cNvGrpSpPr/>
          <p:nvPr/>
        </p:nvGrpSpPr>
        <p:grpSpPr>
          <a:xfrm rot="21149953">
            <a:off x="5000241" y="2161811"/>
            <a:ext cx="1800000" cy="1800000"/>
            <a:chOff x="2905628" y="1678903"/>
            <a:chExt cx="1800000" cy="1800000"/>
          </a:xfrm>
        </p:grpSpPr>
        <p:sp>
          <p:nvSpPr>
            <p:cNvPr id="49" name="Arc 48"/>
            <p:cNvSpPr/>
            <p:nvPr/>
          </p:nvSpPr>
          <p:spPr>
            <a:xfrm>
              <a:off x="2981828" y="2009103"/>
              <a:ext cx="1440000" cy="1440000"/>
            </a:xfrm>
            <a:prstGeom prst="arc">
              <a:avLst/>
            </a:prstGeom>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50" name="Arc 49"/>
            <p:cNvSpPr/>
            <p:nvPr/>
          </p:nvSpPr>
          <p:spPr>
            <a:xfrm>
              <a:off x="3388228" y="2288503"/>
              <a:ext cx="720000" cy="720000"/>
            </a:xfrm>
            <a:prstGeom prst="arc">
              <a:avLst/>
            </a:prstGeom>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51" name="Arc 50"/>
            <p:cNvSpPr/>
            <p:nvPr/>
          </p:nvSpPr>
          <p:spPr>
            <a:xfrm>
              <a:off x="2905628" y="1678903"/>
              <a:ext cx="1800000" cy="1800000"/>
            </a:xfrm>
            <a:prstGeom prst="arc">
              <a:avLst/>
            </a:prstGeom>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sp>
        <p:nvSpPr>
          <p:cNvPr id="84" name="Ellipse 83"/>
          <p:cNvSpPr/>
          <p:nvPr/>
        </p:nvSpPr>
        <p:spPr>
          <a:xfrm>
            <a:off x="7030853" y="4628010"/>
            <a:ext cx="2065518" cy="171043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t>Algorithme de régulation</a:t>
            </a:r>
          </a:p>
        </p:txBody>
      </p:sp>
      <p:sp>
        <p:nvSpPr>
          <p:cNvPr id="66" name="Rectangle 65"/>
          <p:cNvSpPr/>
          <p:nvPr/>
        </p:nvSpPr>
        <p:spPr>
          <a:xfrm>
            <a:off x="4546794" y="4804867"/>
            <a:ext cx="1708515" cy="1369342"/>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t>PC</a:t>
            </a:r>
          </a:p>
          <a:p>
            <a:pPr algn="ctr"/>
            <a:r>
              <a:rPr lang="fr-FR" b="1" dirty="0" smtClean="0"/>
              <a:t>Interface</a:t>
            </a:r>
            <a:endParaRPr lang="fr-FR" b="1" dirty="0" smtClean="0"/>
          </a:p>
        </p:txBody>
      </p:sp>
      <p:sp>
        <p:nvSpPr>
          <p:cNvPr id="86" name="ZoneTexte 85"/>
          <p:cNvSpPr txBox="1"/>
          <p:nvPr/>
        </p:nvSpPr>
        <p:spPr>
          <a:xfrm>
            <a:off x="8533870" y="255784"/>
            <a:ext cx="3527169" cy="1200329"/>
          </a:xfrm>
          <a:prstGeom prst="rect">
            <a:avLst/>
          </a:prstGeom>
          <a:noFill/>
          <a:ln>
            <a:solidFill>
              <a:schemeClr val="tx1"/>
            </a:solidFill>
          </a:ln>
        </p:spPr>
        <p:txBody>
          <a:bodyPr wrap="square" rtlCol="0">
            <a:spAutoFit/>
          </a:bodyPr>
          <a:lstStyle/>
          <a:p>
            <a:pPr algn="just"/>
            <a:r>
              <a:rPr lang="fr-FR" b="1" dirty="0" smtClean="0"/>
              <a:t>A la fin des calculs du régulateur, le PC central renvoi tous les nouveaux ordres en même temps à la meute de robot.</a:t>
            </a:r>
            <a:endParaRPr lang="fr-FR" b="1" dirty="0"/>
          </a:p>
        </p:txBody>
      </p:sp>
      <p:sp>
        <p:nvSpPr>
          <p:cNvPr id="34" name="Espace réservé du pied de page 33"/>
          <p:cNvSpPr>
            <a:spLocks noGrp="1"/>
          </p:cNvSpPr>
          <p:nvPr>
            <p:ph type="ftr" sz="quarter" idx="3"/>
          </p:nvPr>
        </p:nvSpPr>
        <p:spPr/>
        <p:txBody>
          <a:bodyPr/>
          <a:lstStyle/>
          <a:p>
            <a:pPr algn="ctr"/>
            <a:r>
              <a:rPr lang="fr-FR" smtClean="0"/>
              <a:t>Projet Gascogne 2016 - 19 février 2016</a:t>
            </a:r>
            <a:endParaRPr lang="en-US" dirty="0"/>
          </a:p>
        </p:txBody>
      </p:sp>
      <p:sp>
        <p:nvSpPr>
          <p:cNvPr id="35" name="Espace réservé du numéro de diapositive 34"/>
          <p:cNvSpPr>
            <a:spLocks noGrp="1"/>
          </p:cNvSpPr>
          <p:nvPr>
            <p:ph type="sldNum" sz="quarter" idx="4"/>
          </p:nvPr>
        </p:nvSpPr>
        <p:spPr/>
        <p:txBody>
          <a:bodyPr/>
          <a:lstStyle/>
          <a:p>
            <a:fld id="{D57F1E4F-1CFF-5643-939E-217C01CDF565}" type="slidenum">
              <a:rPr lang="en-US" smtClean="0"/>
              <a:pPr/>
              <a:t>45</a:t>
            </a:fld>
            <a:endParaRPr lang="en-US" dirty="0"/>
          </a:p>
        </p:txBody>
      </p:sp>
    </p:spTree>
    <p:extLst>
      <p:ext uri="{BB962C8B-B14F-4D97-AF65-F5344CB8AC3E}">
        <p14:creationId xmlns:p14="http://schemas.microsoft.com/office/powerpoint/2010/main" val="121889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35" presetClass="path" presetSubtype="0" accel="50000" decel="50000" fill="hold" nodeType="withEffect">
                                  <p:stCondLst>
                                    <p:cond delay="0"/>
                                  </p:stCondLst>
                                  <p:childTnLst>
                                    <p:animMotion origin="layout" path="M -2.08333E-6 -1.48148E-6 L -0.11979 -1.48148E-6 " pathEditMode="relative" rAng="0" ptsTypes="AA">
                                      <p:cBhvr>
                                        <p:cTn id="9" dur="2000" fill="hold"/>
                                        <p:tgtEl>
                                          <p:spTgt spid="3"/>
                                        </p:tgtEl>
                                        <p:attrNameLst>
                                          <p:attrName>ppt_x</p:attrName>
                                          <p:attrName>ppt_y</p:attrName>
                                        </p:attrNameLst>
                                      </p:cBhvr>
                                      <p:rCtr x="-5990" y="0"/>
                                    </p:animMotion>
                                  </p:childTnLst>
                                </p:cTn>
                              </p:par>
                              <p:par>
                                <p:cTn id="10" presetID="10" presetClass="entr" presetSubtype="0" fill="hold" grpId="0" nodeType="withEffect">
                                  <p:stCondLst>
                                    <p:cond delay="500"/>
                                  </p:stCondLst>
                                  <p:childTnLst>
                                    <p:set>
                                      <p:cBhvr>
                                        <p:cTn id="11" dur="1" fill="hold">
                                          <p:stCondLst>
                                            <p:cond delay="0"/>
                                          </p:stCondLst>
                                        </p:cTn>
                                        <p:tgtEl>
                                          <p:spTgt spid="86"/>
                                        </p:tgtEl>
                                        <p:attrNameLst>
                                          <p:attrName>style.visibility</p:attrName>
                                        </p:attrNameLst>
                                      </p:cBhvr>
                                      <p:to>
                                        <p:strVal val="visible"/>
                                      </p:to>
                                    </p:set>
                                    <p:animEffect transition="in" filter="fade">
                                      <p:cBhvr>
                                        <p:cTn id="12" dur="500"/>
                                        <p:tgtEl>
                                          <p:spTgt spid="86"/>
                                        </p:tgtEl>
                                      </p:cBhvr>
                                    </p:animEffect>
                                  </p:childTnLst>
                                </p:cTn>
                              </p:par>
                            </p:childTnLst>
                          </p:cTn>
                        </p:par>
                        <p:par>
                          <p:cTn id="13" fill="hold">
                            <p:stCondLst>
                              <p:cond delay="2000"/>
                            </p:stCondLst>
                            <p:childTnLst>
                              <p:par>
                                <p:cTn id="14" presetID="64" presetClass="path" presetSubtype="0" accel="50000" decel="50000" fill="hold" nodeType="afterEffect">
                                  <p:stCondLst>
                                    <p:cond delay="0"/>
                                  </p:stCondLst>
                                  <p:childTnLst>
                                    <p:animMotion origin="layout" path="M 5E-6 -4.44444E-6 L 5E-6 -0.14004 " pathEditMode="relative" rAng="0" ptsTypes="AA">
                                      <p:cBhvr>
                                        <p:cTn id="15" dur="2000" fill="hold"/>
                                        <p:tgtEl>
                                          <p:spTgt spid="57"/>
                                        </p:tgtEl>
                                        <p:attrNameLst>
                                          <p:attrName>ppt_x</p:attrName>
                                          <p:attrName>ppt_y</p:attrName>
                                        </p:attrNameLst>
                                      </p:cBhvr>
                                      <p:rCtr x="0" y="-7014"/>
                                    </p:animMotion>
                                  </p:childTnLst>
                                </p:cTn>
                              </p:par>
                            </p:childTnLst>
                          </p:cTn>
                        </p:par>
                        <p:par>
                          <p:cTn id="16" fill="hold">
                            <p:stCondLst>
                              <p:cond delay="4000"/>
                            </p:stCondLst>
                            <p:childTnLst>
                              <p:par>
                                <p:cTn id="17" presetID="10" presetClass="entr" presetSubtype="0"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par>
                                <p:cTn id="20" presetID="10" presetClass="entr" presetSubtype="0" fill="hold"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10" presetClass="entr" presetSubtype="0"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childTnLst>
                          </p:cTn>
                        </p:par>
                        <p:par>
                          <p:cTn id="29" fill="hold">
                            <p:stCondLst>
                              <p:cond delay="4500"/>
                            </p:stCondLst>
                            <p:childTnLst>
                              <p:par>
                                <p:cTn id="30" presetID="63" presetClass="path" presetSubtype="0" accel="50000" decel="50000" fill="hold" nodeType="afterEffect">
                                  <p:stCondLst>
                                    <p:cond delay="0"/>
                                  </p:stCondLst>
                                  <p:childTnLst>
                                    <p:animMotion origin="layout" path="M 8.33333E-7 3.7037E-6 L 0.15091 -0.00324 " pathEditMode="relative" rAng="0" ptsTypes="AA">
                                      <p:cBhvr>
                                        <p:cTn id="31" dur="2000" fill="hold"/>
                                        <p:tgtEl>
                                          <p:spTgt spid="44"/>
                                        </p:tgtEl>
                                        <p:attrNameLst>
                                          <p:attrName>ppt_x</p:attrName>
                                          <p:attrName>ppt_y</p:attrName>
                                        </p:attrNameLst>
                                      </p:cBhvr>
                                      <p:rCtr x="7539" y="-162"/>
                                    </p:animMotion>
                                  </p:childTnLst>
                                </p:cTn>
                              </p:par>
                              <p:par>
                                <p:cTn id="32" presetID="42" presetClass="path" presetSubtype="0" accel="50000" decel="50000" fill="hold" nodeType="withEffect">
                                  <p:stCondLst>
                                    <p:cond delay="0"/>
                                  </p:stCondLst>
                                  <p:childTnLst>
                                    <p:animMotion origin="layout" path="M -4.375E-6 2.22222E-6 L 0.04532 -0.1 " pathEditMode="relative" rAng="0" ptsTypes="AA">
                                      <p:cBhvr>
                                        <p:cTn id="33" dur="2000" fill="hold"/>
                                        <p:tgtEl>
                                          <p:spTgt spid="48"/>
                                        </p:tgtEl>
                                        <p:attrNameLst>
                                          <p:attrName>ppt_x</p:attrName>
                                          <p:attrName>ppt_y</p:attrName>
                                        </p:attrNameLst>
                                      </p:cBhvr>
                                      <p:rCtr x="2266" y="-5000"/>
                                    </p:animMotion>
                                  </p:childTnLst>
                                </p:cTn>
                              </p:par>
                              <p:par>
                                <p:cTn id="34" presetID="42" presetClass="path" presetSubtype="0" accel="50000" decel="50000" fill="hold" nodeType="withEffect">
                                  <p:stCondLst>
                                    <p:cond delay="0"/>
                                  </p:stCondLst>
                                  <p:childTnLst>
                                    <p:animMotion origin="layout" path="M -1.25E-6 1.48148E-6 L -0.02747 -0.0831 " pathEditMode="relative" rAng="0" ptsTypes="AA">
                                      <p:cBhvr>
                                        <p:cTn id="35" dur="2000" fill="hold"/>
                                        <p:tgtEl>
                                          <p:spTgt spid="39"/>
                                        </p:tgtEl>
                                        <p:attrNameLst>
                                          <p:attrName>ppt_x</p:attrName>
                                          <p:attrName>ppt_y</p:attrName>
                                        </p:attrNameLst>
                                      </p:cBhvr>
                                      <p:rCtr x="-1380" y="-4167"/>
                                    </p:animMotion>
                                  </p:childTnLst>
                                </p:cTn>
                              </p:par>
                              <p:par>
                                <p:cTn id="36" presetID="35" presetClass="path" presetSubtype="0" accel="50000" decel="50000" fill="hold" nodeType="withEffect">
                                  <p:stCondLst>
                                    <p:cond delay="0"/>
                                  </p:stCondLst>
                                  <p:childTnLst>
                                    <p:animMotion origin="layout" path="M -8.33333E-7 4.81481E-6 L -0.0901 -0.00463 " pathEditMode="relative" rAng="0" ptsTypes="AA">
                                      <p:cBhvr>
                                        <p:cTn id="37" dur="2000" fill="hold"/>
                                        <p:tgtEl>
                                          <p:spTgt spid="40"/>
                                        </p:tgtEl>
                                        <p:attrNameLst>
                                          <p:attrName>ppt_x</p:attrName>
                                          <p:attrName>ppt_y</p:attrName>
                                        </p:attrNameLst>
                                      </p:cBhvr>
                                      <p:rCtr x="-4505" y="-231"/>
                                    </p:animMotion>
                                  </p:childTnLst>
                                </p:cTn>
                              </p:par>
                            </p:childTnLst>
                          </p:cTn>
                        </p:par>
                        <p:par>
                          <p:cTn id="38" fill="hold">
                            <p:stCondLst>
                              <p:cond delay="6500"/>
                            </p:stCondLst>
                            <p:childTnLst>
                              <p:par>
                                <p:cTn id="39" presetID="10" presetClass="exit" presetSubtype="0" fill="hold" nodeType="afterEffect">
                                  <p:stCondLst>
                                    <p:cond delay="0"/>
                                  </p:stCondLst>
                                  <p:childTnLst>
                                    <p:animEffect transition="out" filter="fade">
                                      <p:cBhvr>
                                        <p:cTn id="40" dur="500"/>
                                        <p:tgtEl>
                                          <p:spTgt spid="44"/>
                                        </p:tgtEl>
                                      </p:cBhvr>
                                    </p:animEffect>
                                    <p:set>
                                      <p:cBhvr>
                                        <p:cTn id="41" dur="1" fill="hold">
                                          <p:stCondLst>
                                            <p:cond delay="499"/>
                                          </p:stCondLst>
                                        </p:cTn>
                                        <p:tgtEl>
                                          <p:spTgt spid="44"/>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48"/>
                                        </p:tgtEl>
                                      </p:cBhvr>
                                    </p:animEffect>
                                    <p:set>
                                      <p:cBhvr>
                                        <p:cTn id="44" dur="1" fill="hold">
                                          <p:stCondLst>
                                            <p:cond delay="499"/>
                                          </p:stCondLst>
                                        </p:cTn>
                                        <p:tgtEl>
                                          <p:spTgt spid="48"/>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39"/>
                                        </p:tgtEl>
                                      </p:cBhvr>
                                    </p:animEffect>
                                    <p:set>
                                      <p:cBhvr>
                                        <p:cTn id="47" dur="1" fill="hold">
                                          <p:stCondLst>
                                            <p:cond delay="499"/>
                                          </p:stCondLst>
                                        </p:cTn>
                                        <p:tgtEl>
                                          <p:spTgt spid="39"/>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40"/>
                                        </p:tgtEl>
                                      </p:cBhvr>
                                    </p:animEffect>
                                    <p:set>
                                      <p:cBhvr>
                                        <p:cTn id="50"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t>Communication client/serveur</a:t>
            </a:r>
            <a:endParaRPr lang="fr-FR" dirty="0"/>
          </a:p>
        </p:txBody>
      </p:sp>
      <p:pic>
        <p:nvPicPr>
          <p:cNvPr id="3" name="Image 2"/>
          <p:cNvPicPr>
            <a:picLocks noChangeAspect="1"/>
          </p:cNvPicPr>
          <p:nvPr/>
        </p:nvPicPr>
        <p:blipFill>
          <a:blip r:embed="rId2"/>
          <a:stretch>
            <a:fillRect/>
          </a:stretch>
        </p:blipFill>
        <p:spPr>
          <a:xfrm>
            <a:off x="2416314" y="1166330"/>
            <a:ext cx="8102323" cy="5547057"/>
          </a:xfrm>
          <a:prstGeom prst="rect">
            <a:avLst/>
          </a:prstGeom>
        </p:spPr>
      </p:pic>
      <p:sp>
        <p:nvSpPr>
          <p:cNvPr id="5" name="Espace réservé du pied de page 4"/>
          <p:cNvSpPr>
            <a:spLocks noGrp="1"/>
          </p:cNvSpPr>
          <p:nvPr>
            <p:ph type="ftr" sz="quarter" idx="3"/>
          </p:nvPr>
        </p:nvSpPr>
        <p:spPr/>
        <p:txBody>
          <a:bodyPr/>
          <a:lstStyle/>
          <a:p>
            <a:pPr algn="ctr"/>
            <a:r>
              <a:rPr lang="fr-FR" smtClean="0"/>
              <a:t>Projet Gascogne 2016 - 19 février 2016</a:t>
            </a:r>
            <a:endParaRPr lang="en-US" dirty="0"/>
          </a:p>
        </p:txBody>
      </p:sp>
      <p:sp>
        <p:nvSpPr>
          <p:cNvPr id="6" name="Espace réservé du numéro de diapositive 5"/>
          <p:cNvSpPr>
            <a:spLocks noGrp="1"/>
          </p:cNvSpPr>
          <p:nvPr>
            <p:ph type="sldNum" sz="quarter" idx="4"/>
          </p:nvPr>
        </p:nvSpPr>
        <p:spPr/>
        <p:txBody>
          <a:bodyPr/>
          <a:lstStyle/>
          <a:p>
            <a:fld id="{D57F1E4F-1CFF-5643-939E-217C01CDF565}" type="slidenum">
              <a:rPr lang="en-US" smtClean="0"/>
              <a:pPr/>
              <a:t>46</a:t>
            </a:fld>
            <a:endParaRPr lang="en-US" dirty="0"/>
          </a:p>
        </p:txBody>
      </p:sp>
    </p:spTree>
    <p:extLst>
      <p:ext uri="{BB962C8B-B14F-4D97-AF65-F5344CB8AC3E}">
        <p14:creationId xmlns:p14="http://schemas.microsoft.com/office/powerpoint/2010/main" val="205842397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a:spLocks noGrp="1"/>
          </p:cNvSpPr>
          <p:nvPr>
            <p:ph type="title"/>
          </p:nvPr>
        </p:nvSpPr>
        <p:spPr>
          <a:xfrm>
            <a:off x="838200" y="365125"/>
            <a:ext cx="10515600" cy="1325563"/>
          </a:xfrm>
        </p:spPr>
        <p:txBody>
          <a:bodyPr/>
          <a:lstStyle/>
          <a:p>
            <a:pPr algn="ctr"/>
            <a:r>
              <a:rPr lang="fr-FR" dirty="0" smtClean="0"/>
              <a:t>Structure du Code</a:t>
            </a:r>
            <a:endParaRPr lang="fr-FR" dirty="0"/>
          </a:p>
        </p:txBody>
      </p:sp>
      <p:pic>
        <p:nvPicPr>
          <p:cNvPr id="2" name="Image 1"/>
          <p:cNvPicPr>
            <a:picLocks noChangeAspect="1"/>
          </p:cNvPicPr>
          <p:nvPr/>
        </p:nvPicPr>
        <p:blipFill>
          <a:blip r:embed="rId2"/>
          <a:stretch>
            <a:fillRect/>
          </a:stretch>
        </p:blipFill>
        <p:spPr>
          <a:xfrm>
            <a:off x="1060639" y="1530774"/>
            <a:ext cx="11126693" cy="4430355"/>
          </a:xfrm>
          <a:prstGeom prst="rect">
            <a:avLst/>
          </a:prstGeom>
        </p:spPr>
      </p:pic>
      <p:sp>
        <p:nvSpPr>
          <p:cNvPr id="3" name="Espace réservé du pied de page 2"/>
          <p:cNvSpPr>
            <a:spLocks noGrp="1"/>
          </p:cNvSpPr>
          <p:nvPr>
            <p:ph type="ftr" sz="quarter" idx="3"/>
          </p:nvPr>
        </p:nvSpPr>
        <p:spPr/>
        <p:txBody>
          <a:bodyPr/>
          <a:lstStyle/>
          <a:p>
            <a:pPr algn="ctr"/>
            <a:r>
              <a:rPr lang="fr-FR" smtClean="0"/>
              <a:t>Projet Gascogne 2016 - 19 février 2016</a:t>
            </a:r>
            <a:endParaRPr lang="en-US" dirty="0"/>
          </a:p>
        </p:txBody>
      </p:sp>
      <p:sp>
        <p:nvSpPr>
          <p:cNvPr id="6" name="Espace réservé du numéro de diapositive 5"/>
          <p:cNvSpPr>
            <a:spLocks noGrp="1"/>
          </p:cNvSpPr>
          <p:nvPr>
            <p:ph type="sldNum" sz="quarter" idx="4"/>
          </p:nvPr>
        </p:nvSpPr>
        <p:spPr/>
        <p:txBody>
          <a:bodyPr/>
          <a:lstStyle/>
          <a:p>
            <a:fld id="{D57F1E4F-1CFF-5643-939E-217C01CDF565}" type="slidenum">
              <a:rPr lang="en-US" smtClean="0"/>
              <a:pPr/>
              <a:t>47</a:t>
            </a:fld>
            <a:endParaRPr lang="en-US" dirty="0"/>
          </a:p>
        </p:txBody>
      </p:sp>
    </p:spTree>
    <p:extLst>
      <p:ext uri="{BB962C8B-B14F-4D97-AF65-F5344CB8AC3E}">
        <p14:creationId xmlns:p14="http://schemas.microsoft.com/office/powerpoint/2010/main" val="246315978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838200" y="1694241"/>
            <a:ext cx="6096851" cy="3429479"/>
          </a:xfrm>
          <a:prstGeom prst="rect">
            <a:avLst/>
          </a:prstGeom>
        </p:spPr>
      </p:pic>
      <p:pic>
        <p:nvPicPr>
          <p:cNvPr id="3" name="Image 2"/>
          <p:cNvPicPr>
            <a:picLocks noChangeAspect="1"/>
          </p:cNvPicPr>
          <p:nvPr/>
        </p:nvPicPr>
        <p:blipFill>
          <a:blip r:embed="rId3"/>
          <a:stretch>
            <a:fillRect/>
          </a:stretch>
        </p:blipFill>
        <p:spPr>
          <a:xfrm>
            <a:off x="5443044" y="1690688"/>
            <a:ext cx="6096851" cy="3439005"/>
          </a:xfrm>
          <a:prstGeom prst="rect">
            <a:avLst/>
          </a:prstGeom>
        </p:spPr>
      </p:pic>
      <p:sp>
        <p:nvSpPr>
          <p:cNvPr id="4" name="Titre 3"/>
          <p:cNvSpPr>
            <a:spLocks noGrp="1"/>
          </p:cNvSpPr>
          <p:nvPr>
            <p:ph type="title"/>
          </p:nvPr>
        </p:nvSpPr>
        <p:spPr/>
        <p:txBody>
          <a:bodyPr/>
          <a:lstStyle/>
          <a:p>
            <a:r>
              <a:rPr lang="fr-FR" dirty="0" smtClean="0"/>
              <a:t>Matériel</a:t>
            </a:r>
            <a:endParaRPr lang="fr-FR" dirty="0"/>
          </a:p>
        </p:txBody>
      </p:sp>
      <p:sp>
        <p:nvSpPr>
          <p:cNvPr id="8" name="Espace réservé du pied de page 7"/>
          <p:cNvSpPr>
            <a:spLocks noGrp="1"/>
          </p:cNvSpPr>
          <p:nvPr>
            <p:ph type="ftr" sz="quarter" idx="3"/>
          </p:nvPr>
        </p:nvSpPr>
        <p:spPr/>
        <p:txBody>
          <a:bodyPr/>
          <a:lstStyle/>
          <a:p>
            <a:pPr algn="ctr"/>
            <a:r>
              <a:rPr lang="fr-FR" smtClean="0"/>
              <a:t>Projet Gascogne 2016 - 19 février 2016</a:t>
            </a:r>
            <a:endParaRPr lang="en-US" dirty="0"/>
          </a:p>
        </p:txBody>
      </p:sp>
      <p:sp>
        <p:nvSpPr>
          <p:cNvPr id="10" name="Espace réservé du numéro de diapositive 9"/>
          <p:cNvSpPr>
            <a:spLocks noGrp="1"/>
          </p:cNvSpPr>
          <p:nvPr>
            <p:ph type="sldNum" sz="quarter" idx="4"/>
          </p:nvPr>
        </p:nvSpPr>
        <p:spPr/>
        <p:txBody>
          <a:bodyPr/>
          <a:lstStyle/>
          <a:p>
            <a:fld id="{D57F1E4F-1CFF-5643-939E-217C01CDF565}" type="slidenum">
              <a:rPr lang="en-US" smtClean="0"/>
              <a:pPr/>
              <a:t>48</a:t>
            </a:fld>
            <a:endParaRPr lang="en-US" dirty="0"/>
          </a:p>
        </p:txBody>
      </p:sp>
    </p:spTree>
    <p:extLst>
      <p:ext uri="{BB962C8B-B14F-4D97-AF65-F5344CB8AC3E}">
        <p14:creationId xmlns:p14="http://schemas.microsoft.com/office/powerpoint/2010/main" val="408770252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Matériel</a:t>
            </a:r>
            <a:endParaRPr lang="fr-FR" dirty="0"/>
          </a:p>
        </p:txBody>
      </p:sp>
      <p:pic>
        <p:nvPicPr>
          <p:cNvPr id="8" name="Image 7"/>
          <p:cNvPicPr>
            <a:picLocks noChangeAspect="1"/>
          </p:cNvPicPr>
          <p:nvPr/>
        </p:nvPicPr>
        <p:blipFill>
          <a:blip r:embed="rId2"/>
          <a:stretch>
            <a:fillRect/>
          </a:stretch>
        </p:blipFill>
        <p:spPr>
          <a:xfrm>
            <a:off x="2161575" y="1320800"/>
            <a:ext cx="8611802" cy="4848902"/>
          </a:xfrm>
          <a:prstGeom prst="rect">
            <a:avLst/>
          </a:prstGeom>
        </p:spPr>
      </p:pic>
      <p:sp>
        <p:nvSpPr>
          <p:cNvPr id="9" name="Espace réservé du pied de page 8"/>
          <p:cNvSpPr>
            <a:spLocks noGrp="1"/>
          </p:cNvSpPr>
          <p:nvPr>
            <p:ph type="ftr" sz="quarter" idx="3"/>
          </p:nvPr>
        </p:nvSpPr>
        <p:spPr/>
        <p:txBody>
          <a:bodyPr/>
          <a:lstStyle/>
          <a:p>
            <a:pPr algn="ctr"/>
            <a:r>
              <a:rPr lang="fr-FR" smtClean="0"/>
              <a:t>Projet Gascogne 2016 - 19 février 2016</a:t>
            </a:r>
            <a:endParaRPr lang="en-US" dirty="0"/>
          </a:p>
        </p:txBody>
      </p:sp>
      <p:sp>
        <p:nvSpPr>
          <p:cNvPr id="10" name="Espace réservé du numéro de diapositive 9"/>
          <p:cNvSpPr>
            <a:spLocks noGrp="1"/>
          </p:cNvSpPr>
          <p:nvPr>
            <p:ph type="sldNum" sz="quarter" idx="4"/>
          </p:nvPr>
        </p:nvSpPr>
        <p:spPr/>
        <p:txBody>
          <a:bodyPr/>
          <a:lstStyle/>
          <a:p>
            <a:fld id="{D57F1E4F-1CFF-5643-939E-217C01CDF565}" type="slidenum">
              <a:rPr lang="en-US" smtClean="0"/>
              <a:pPr/>
              <a:t>49</a:t>
            </a:fld>
            <a:endParaRPr lang="en-US" dirty="0"/>
          </a:p>
        </p:txBody>
      </p:sp>
    </p:spTree>
    <p:extLst>
      <p:ext uri="{BB962C8B-B14F-4D97-AF65-F5344CB8AC3E}">
        <p14:creationId xmlns:p14="http://schemas.microsoft.com/office/powerpoint/2010/main" val="837180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Shape 1"/>
          <p:cNvSpPr txBox="1"/>
          <p:nvPr/>
        </p:nvSpPr>
        <p:spPr>
          <a:xfrm>
            <a:off x="1679912" y="4727666"/>
            <a:ext cx="3922397" cy="1145100"/>
          </a:xfrm>
          <a:prstGeom prst="rect">
            <a:avLst/>
          </a:prstGeom>
        </p:spPr>
        <p:txBody>
          <a:bodyPr lIns="81646" tIns="40823" rIns="81646" bIns="40823"/>
          <a:lstStyle/>
          <a:p>
            <a:r>
              <a:rPr lang="fr-FR" sz="2000" dirty="0"/>
              <a:t>Lutte anti-sous-marine</a:t>
            </a:r>
            <a:endParaRPr sz="2000" dirty="0"/>
          </a:p>
          <a:p>
            <a:endParaRPr sz="2000" dirty="0"/>
          </a:p>
          <a:p>
            <a:r>
              <a:rPr lang="fr-FR" sz="2000" dirty="0"/>
              <a:t>Surveillance du golfe de Gascogne</a:t>
            </a:r>
            <a:endParaRPr sz="2000" dirty="0"/>
          </a:p>
        </p:txBody>
      </p:sp>
      <p:pic>
        <p:nvPicPr>
          <p:cNvPr id="5" name="Image 4"/>
          <p:cNvPicPr/>
          <p:nvPr/>
        </p:nvPicPr>
        <p:blipFill>
          <a:blip r:embed="rId3"/>
          <a:srcRect l="49189" b="20606"/>
          <a:stretch>
            <a:fillRect/>
          </a:stretch>
        </p:blipFill>
        <p:spPr>
          <a:xfrm>
            <a:off x="5841404" y="1954234"/>
            <a:ext cx="4931441" cy="4203155"/>
          </a:xfrm>
          <a:prstGeom prst="rect">
            <a:avLst/>
          </a:prstGeom>
          <a:ln>
            <a:noFill/>
          </a:ln>
        </p:spPr>
      </p:pic>
      <p:pic>
        <p:nvPicPr>
          <p:cNvPr id="47" name="Image 46"/>
          <p:cNvPicPr/>
          <p:nvPr/>
        </p:nvPicPr>
        <p:blipFill>
          <a:blip r:embed="rId4"/>
          <a:srcRect l="4800" t="5787"/>
          <a:stretch>
            <a:fillRect/>
          </a:stretch>
        </p:blipFill>
        <p:spPr>
          <a:xfrm>
            <a:off x="1928188" y="1113047"/>
            <a:ext cx="4670172" cy="3141752"/>
          </a:xfrm>
          <a:prstGeom prst="rect">
            <a:avLst/>
          </a:prstGeom>
          <a:ln>
            <a:noFill/>
          </a:ln>
        </p:spPr>
      </p:pic>
      <p:sp>
        <p:nvSpPr>
          <p:cNvPr id="11" name="Titre 10"/>
          <p:cNvSpPr>
            <a:spLocks noGrp="1"/>
          </p:cNvSpPr>
          <p:nvPr>
            <p:ph type="title"/>
          </p:nvPr>
        </p:nvSpPr>
        <p:spPr/>
        <p:txBody>
          <a:bodyPr/>
          <a:lstStyle/>
          <a:p>
            <a:r>
              <a:rPr lang="fr-FR" dirty="0" smtClean="0"/>
              <a:t>Introduction</a:t>
            </a:r>
            <a:endParaRPr lang="fr-FR" dirty="0"/>
          </a:p>
        </p:txBody>
      </p:sp>
      <p:sp>
        <p:nvSpPr>
          <p:cNvPr id="2" name="Espace réservé du pied de page 1"/>
          <p:cNvSpPr>
            <a:spLocks noGrp="1"/>
          </p:cNvSpPr>
          <p:nvPr>
            <p:ph type="ftr" sz="quarter" idx="3"/>
          </p:nvPr>
        </p:nvSpPr>
        <p:spPr/>
        <p:txBody>
          <a:bodyPr/>
          <a:lstStyle/>
          <a:p>
            <a:pPr algn="ctr"/>
            <a:r>
              <a:rPr lang="fr-FR" smtClean="0"/>
              <a:t>Projet Gascogne 2016 - 19 février 2016</a:t>
            </a:r>
            <a:endParaRPr lang="en-US" dirty="0"/>
          </a:p>
        </p:txBody>
      </p:sp>
      <p:sp>
        <p:nvSpPr>
          <p:cNvPr id="3" name="Espace réservé du numéro de diapositive 2"/>
          <p:cNvSpPr>
            <a:spLocks noGrp="1"/>
          </p:cNvSpPr>
          <p:nvPr>
            <p:ph type="sldNum" sz="quarter" idx="4"/>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132754390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t>Trame GPS</a:t>
            </a:r>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3178950187"/>
              </p:ext>
            </p:extLst>
          </p:nvPr>
        </p:nvGraphicFramePr>
        <p:xfrm>
          <a:off x="431294" y="2135771"/>
          <a:ext cx="11329412" cy="995783"/>
        </p:xfrm>
        <a:graphic>
          <a:graphicData uri="http://schemas.openxmlformats.org/drawingml/2006/table">
            <a:tbl>
              <a:tblPr firstRow="1" bandRow="1">
                <a:tableStyleId>{5C22544A-7EE6-4342-B048-85BDC9FD1C3A}</a:tableStyleId>
              </a:tblPr>
              <a:tblGrid>
                <a:gridCol w="1094450"/>
                <a:gridCol w="1094450"/>
                <a:gridCol w="1094450"/>
                <a:gridCol w="650651"/>
                <a:gridCol w="1122948"/>
                <a:gridCol w="753979"/>
                <a:gridCol w="1203158"/>
                <a:gridCol w="753978"/>
                <a:gridCol w="946485"/>
                <a:gridCol w="1315452"/>
                <a:gridCol w="1299411"/>
              </a:tblGrid>
              <a:tr h="416663">
                <a:tc>
                  <a:txBody>
                    <a:bodyPr/>
                    <a:lstStyle/>
                    <a:p>
                      <a:r>
                        <a:rPr lang="fr-FR" sz="1600" dirty="0" smtClean="0"/>
                        <a:t>081836</a:t>
                      </a:r>
                      <a:endParaRPr lang="fr-FR" sz="1600" dirty="0"/>
                    </a:p>
                  </a:txBody>
                  <a:tcPr/>
                </a:tc>
                <a:tc>
                  <a:txBody>
                    <a:bodyPr/>
                    <a:lstStyle/>
                    <a:p>
                      <a:r>
                        <a:rPr lang="fr-FR" sz="1600" dirty="0" smtClean="0"/>
                        <a:t>A</a:t>
                      </a:r>
                      <a:endParaRPr lang="fr-FR" sz="1600" dirty="0"/>
                    </a:p>
                  </a:txBody>
                  <a:tcPr/>
                </a:tc>
                <a:tc>
                  <a:txBody>
                    <a:bodyPr/>
                    <a:lstStyle/>
                    <a:p>
                      <a:r>
                        <a:rPr lang="fr-FR" sz="1600" dirty="0" smtClean="0"/>
                        <a:t>4916,45</a:t>
                      </a:r>
                      <a:endParaRPr lang="fr-FR" sz="1600" dirty="0"/>
                    </a:p>
                  </a:txBody>
                  <a:tcPr/>
                </a:tc>
                <a:tc>
                  <a:txBody>
                    <a:bodyPr/>
                    <a:lstStyle/>
                    <a:p>
                      <a:r>
                        <a:rPr lang="fr-FR" sz="1600" dirty="0" smtClean="0"/>
                        <a:t>N</a:t>
                      </a:r>
                      <a:endParaRPr lang="fr-FR" sz="1600" dirty="0"/>
                    </a:p>
                  </a:txBody>
                  <a:tcPr/>
                </a:tc>
                <a:tc>
                  <a:txBody>
                    <a:bodyPr/>
                    <a:lstStyle/>
                    <a:p>
                      <a:r>
                        <a:rPr lang="fr-FR" sz="1600" dirty="0" smtClean="0"/>
                        <a:t>12311,12</a:t>
                      </a:r>
                      <a:endParaRPr lang="fr-FR" sz="1600" dirty="0"/>
                    </a:p>
                  </a:txBody>
                  <a:tcPr/>
                </a:tc>
                <a:tc>
                  <a:txBody>
                    <a:bodyPr/>
                    <a:lstStyle/>
                    <a:p>
                      <a:r>
                        <a:rPr lang="fr-FR" sz="1600" dirty="0" smtClean="0"/>
                        <a:t>W</a:t>
                      </a:r>
                      <a:endParaRPr lang="fr-FR" sz="1600" dirty="0"/>
                    </a:p>
                  </a:txBody>
                  <a:tcPr/>
                </a:tc>
                <a:tc>
                  <a:txBody>
                    <a:bodyPr/>
                    <a:lstStyle/>
                    <a:p>
                      <a:r>
                        <a:rPr lang="fr-FR" sz="1600" dirty="0" smtClean="0"/>
                        <a:t>000,5</a:t>
                      </a:r>
                      <a:endParaRPr lang="fr-FR" sz="1600" dirty="0"/>
                    </a:p>
                  </a:txBody>
                  <a:tcPr/>
                </a:tc>
                <a:tc>
                  <a:txBody>
                    <a:bodyPr/>
                    <a:lstStyle/>
                    <a:p>
                      <a:r>
                        <a:rPr lang="fr-FR" sz="1600" dirty="0" smtClean="0"/>
                        <a:t>054,7</a:t>
                      </a:r>
                      <a:endParaRPr lang="fr-FR" sz="1600" dirty="0"/>
                    </a:p>
                  </a:txBody>
                  <a:tcPr/>
                </a:tc>
                <a:tc>
                  <a:txBody>
                    <a:bodyPr/>
                    <a:lstStyle/>
                    <a:p>
                      <a:r>
                        <a:rPr lang="fr-FR" sz="1600" dirty="0" smtClean="0"/>
                        <a:t>191194</a:t>
                      </a:r>
                      <a:endParaRPr lang="fr-FR" sz="1600" dirty="0"/>
                    </a:p>
                  </a:txBody>
                  <a:tcPr/>
                </a:tc>
                <a:tc>
                  <a:txBody>
                    <a:bodyPr/>
                    <a:lstStyle/>
                    <a:p>
                      <a:r>
                        <a:rPr lang="fr-FR" sz="1600" dirty="0" smtClean="0"/>
                        <a:t>020,3</a:t>
                      </a:r>
                      <a:endParaRPr lang="fr-FR" sz="1600" dirty="0"/>
                    </a:p>
                  </a:txBody>
                  <a:tcPr/>
                </a:tc>
                <a:tc>
                  <a:txBody>
                    <a:bodyPr/>
                    <a:lstStyle/>
                    <a:p>
                      <a:r>
                        <a:rPr lang="fr-FR" sz="1600" dirty="0" smtClean="0"/>
                        <a:t>E*68</a:t>
                      </a:r>
                      <a:endParaRPr lang="fr-FR" sz="1600" dirty="0"/>
                    </a:p>
                  </a:txBody>
                  <a:tcPr/>
                </a:tc>
              </a:tr>
              <a:tr h="511819">
                <a:tc>
                  <a:txBody>
                    <a:bodyPr/>
                    <a:lstStyle/>
                    <a:p>
                      <a:r>
                        <a:rPr lang="fr-FR" sz="1600" dirty="0" smtClean="0"/>
                        <a:t>Heure</a:t>
                      </a:r>
                      <a:r>
                        <a:rPr lang="fr-FR" sz="1600" baseline="0" dirty="0" smtClean="0"/>
                        <a:t> UTC</a:t>
                      </a:r>
                      <a:endParaRPr lang="fr-FR" sz="1600" dirty="0"/>
                    </a:p>
                  </a:txBody>
                  <a:tcPr/>
                </a:tc>
                <a:tc>
                  <a:txBody>
                    <a:bodyPr/>
                    <a:lstStyle/>
                    <a:p>
                      <a:r>
                        <a:rPr lang="fr-FR" sz="1600" dirty="0" smtClean="0"/>
                        <a:t>Tes</a:t>
                      </a:r>
                      <a:r>
                        <a:rPr lang="fr-FR" sz="1600" baseline="0" dirty="0" smtClean="0"/>
                        <a:t>t de réception</a:t>
                      </a:r>
                      <a:endParaRPr lang="fr-FR" sz="1600" dirty="0"/>
                    </a:p>
                  </a:txBody>
                  <a:tcPr/>
                </a:tc>
                <a:tc>
                  <a:txBody>
                    <a:bodyPr/>
                    <a:lstStyle/>
                    <a:p>
                      <a:r>
                        <a:rPr lang="fr-FR" sz="1600" dirty="0" smtClean="0"/>
                        <a:t>Latitude</a:t>
                      </a:r>
                      <a:endParaRPr lang="fr-FR" sz="1600" dirty="0"/>
                    </a:p>
                  </a:txBody>
                  <a:tcPr/>
                </a:tc>
                <a:tc>
                  <a:txBody>
                    <a:bodyPr/>
                    <a:lstStyle/>
                    <a:p>
                      <a:r>
                        <a:rPr lang="fr-FR" sz="1600" dirty="0" smtClean="0"/>
                        <a:t>Nord /Sud</a:t>
                      </a:r>
                      <a:endParaRPr lang="fr-FR" sz="1600" dirty="0"/>
                    </a:p>
                  </a:txBody>
                  <a:tcPr/>
                </a:tc>
                <a:tc>
                  <a:txBody>
                    <a:bodyPr/>
                    <a:lstStyle/>
                    <a:p>
                      <a:r>
                        <a:rPr lang="fr-FR" sz="1600" dirty="0" smtClean="0"/>
                        <a:t>Longitude</a:t>
                      </a:r>
                      <a:endParaRPr lang="fr-FR" sz="1600" dirty="0"/>
                    </a:p>
                  </a:txBody>
                  <a:tcPr/>
                </a:tc>
                <a:tc>
                  <a:txBody>
                    <a:bodyPr/>
                    <a:lstStyle/>
                    <a:p>
                      <a:r>
                        <a:rPr lang="fr-FR" sz="1600" dirty="0" smtClean="0"/>
                        <a:t>Ouest</a:t>
                      </a:r>
                      <a:r>
                        <a:rPr lang="fr-FR" sz="1600" baseline="0" dirty="0" smtClean="0"/>
                        <a:t> ou Est</a:t>
                      </a:r>
                      <a:endParaRPr lang="fr-FR" sz="1600" dirty="0"/>
                    </a:p>
                  </a:txBody>
                  <a:tcPr/>
                </a:tc>
                <a:tc>
                  <a:txBody>
                    <a:bodyPr/>
                    <a:lstStyle/>
                    <a:p>
                      <a:r>
                        <a:rPr lang="fr-FR" sz="1600" dirty="0" smtClean="0"/>
                        <a:t>Vitesse (en nœuds)</a:t>
                      </a:r>
                      <a:endParaRPr lang="fr-FR" sz="1600" dirty="0"/>
                    </a:p>
                  </a:txBody>
                  <a:tcPr/>
                </a:tc>
                <a:tc>
                  <a:txBody>
                    <a:bodyPr/>
                    <a:lstStyle/>
                    <a:p>
                      <a:r>
                        <a:rPr lang="fr-FR" sz="1600" dirty="0" smtClean="0"/>
                        <a:t>CMG</a:t>
                      </a:r>
                      <a:endParaRPr lang="fr-FR" sz="1600" dirty="0"/>
                    </a:p>
                  </a:txBody>
                  <a:tcPr/>
                </a:tc>
                <a:tc>
                  <a:txBody>
                    <a:bodyPr/>
                    <a:lstStyle/>
                    <a:p>
                      <a:r>
                        <a:rPr lang="fr-FR" sz="1600" dirty="0" smtClean="0"/>
                        <a:t>Date</a:t>
                      </a:r>
                      <a:endParaRPr lang="fr-FR" sz="1600" dirty="0"/>
                    </a:p>
                  </a:txBody>
                  <a:tcPr/>
                </a:tc>
                <a:tc>
                  <a:txBody>
                    <a:bodyPr/>
                    <a:lstStyle/>
                    <a:p>
                      <a:r>
                        <a:rPr lang="fr-FR" sz="1600" dirty="0" smtClean="0"/>
                        <a:t>Déviation</a:t>
                      </a:r>
                      <a:r>
                        <a:rPr lang="fr-FR" sz="1600" baseline="0" dirty="0" smtClean="0"/>
                        <a:t> Magnétique</a:t>
                      </a:r>
                      <a:endParaRPr lang="fr-FR" sz="1600" dirty="0"/>
                    </a:p>
                  </a:txBody>
                  <a:tcPr/>
                </a:tc>
                <a:tc>
                  <a:txBody>
                    <a:bodyPr/>
                    <a:lstStyle/>
                    <a:p>
                      <a:r>
                        <a:rPr lang="fr-FR" sz="1600" dirty="0" smtClean="0"/>
                        <a:t>Checksum</a:t>
                      </a:r>
                      <a:endParaRPr lang="fr-FR" sz="1600" dirty="0"/>
                    </a:p>
                  </a:txBody>
                  <a:tcPr/>
                </a:tc>
              </a:tr>
            </a:tbl>
          </a:graphicData>
        </a:graphic>
      </p:graphicFrame>
      <p:sp>
        <p:nvSpPr>
          <p:cNvPr id="5" name="ZoneTexte 4"/>
          <p:cNvSpPr txBox="1"/>
          <p:nvPr/>
        </p:nvSpPr>
        <p:spPr>
          <a:xfrm>
            <a:off x="1439174" y="1658516"/>
            <a:ext cx="4656826" cy="369332"/>
          </a:xfrm>
          <a:prstGeom prst="rect">
            <a:avLst/>
          </a:prstGeom>
          <a:noFill/>
        </p:spPr>
        <p:txBody>
          <a:bodyPr wrap="square" rtlCol="0">
            <a:spAutoFit/>
          </a:bodyPr>
          <a:lstStyle/>
          <a:p>
            <a:r>
              <a:rPr lang="fr-FR" dirty="0" smtClean="0"/>
              <a:t>Nous avons choisi d’utiliser les trames GPRMC</a:t>
            </a:r>
            <a:endParaRPr lang="fr-FR" dirty="0"/>
          </a:p>
        </p:txBody>
      </p:sp>
      <p:sp>
        <p:nvSpPr>
          <p:cNvPr id="6" name="ZoneTexte 5"/>
          <p:cNvSpPr txBox="1"/>
          <p:nvPr/>
        </p:nvSpPr>
        <p:spPr>
          <a:xfrm>
            <a:off x="1753140" y="3946525"/>
            <a:ext cx="9428672" cy="2308324"/>
          </a:xfrm>
          <a:prstGeom prst="rect">
            <a:avLst/>
          </a:prstGeom>
          <a:noFill/>
        </p:spPr>
        <p:txBody>
          <a:bodyPr wrap="square" rtlCol="0">
            <a:spAutoFit/>
          </a:bodyPr>
          <a:lstStyle/>
          <a:p>
            <a:r>
              <a:rPr lang="fr-FR" dirty="0" smtClean="0"/>
              <a:t>Code GPS2.py :</a:t>
            </a:r>
          </a:p>
          <a:p>
            <a:pPr marL="742950" lvl="1" indent="-285750">
              <a:buFont typeface="Arial" panose="020B0604020202020204" pitchFamily="34" charset="0"/>
              <a:buChar char="•"/>
            </a:pPr>
            <a:r>
              <a:rPr lang="fr-FR" dirty="0" smtClean="0"/>
              <a:t>Récupération des trames GPS à l’aide du module </a:t>
            </a:r>
            <a:r>
              <a:rPr lang="fr-FR" dirty="0" err="1" smtClean="0"/>
              <a:t>pyserial</a:t>
            </a:r>
            <a:endParaRPr lang="fr-FR" dirty="0" smtClean="0"/>
          </a:p>
          <a:p>
            <a:pPr marL="742950" lvl="1" indent="-285750">
              <a:buFont typeface="Arial" panose="020B0604020202020204" pitchFamily="34" charset="0"/>
              <a:buChar char="•"/>
            </a:pPr>
            <a:r>
              <a:rPr lang="fr-FR" dirty="0" err="1" smtClean="0"/>
              <a:t>Parsing</a:t>
            </a:r>
            <a:r>
              <a:rPr lang="fr-FR" dirty="0" smtClean="0"/>
              <a:t> des trames à l’aide du module </a:t>
            </a:r>
            <a:r>
              <a:rPr lang="fr-FR" dirty="0" err="1" smtClean="0"/>
              <a:t>pynmea</a:t>
            </a:r>
            <a:endParaRPr lang="fr-FR" dirty="0" smtClean="0"/>
          </a:p>
          <a:p>
            <a:pPr marL="742950" lvl="1" indent="-285750">
              <a:buFont typeface="Arial" panose="020B0604020202020204" pitchFamily="34" charset="0"/>
              <a:buChar char="•"/>
            </a:pPr>
            <a:r>
              <a:rPr lang="fr-FR" dirty="0" smtClean="0"/>
              <a:t>Transformation des longitudes et latitudes afin de les rendre exploitables</a:t>
            </a:r>
          </a:p>
          <a:p>
            <a:pPr marL="742950" lvl="1" indent="-285750">
              <a:buFont typeface="Arial" panose="020B0604020202020204" pitchFamily="34" charset="0"/>
              <a:buChar char="•"/>
            </a:pPr>
            <a:r>
              <a:rPr lang="fr-FR" dirty="0" smtClean="0"/>
              <a:t>Passage en coordonnées UTM</a:t>
            </a:r>
          </a:p>
          <a:p>
            <a:pPr marL="742950" lvl="1" indent="-285750">
              <a:buFont typeface="Arial" panose="020B0604020202020204" pitchFamily="34" charset="0"/>
              <a:buChar char="•"/>
            </a:pPr>
            <a:r>
              <a:rPr lang="fr-FR" dirty="0" smtClean="0"/>
              <a:t>Renvoi d’une matrice contenant les latitudes, longitudes (en </a:t>
            </a:r>
            <a:r>
              <a:rPr lang="fr-FR" dirty="0" err="1" smtClean="0"/>
              <a:t>degrées</a:t>
            </a:r>
            <a:r>
              <a:rPr lang="fr-FR" dirty="0" smtClean="0"/>
              <a:t>), les coordonnées UTM, la vitesse et la date.	</a:t>
            </a:r>
          </a:p>
          <a:p>
            <a:r>
              <a:rPr lang="fr-FR" dirty="0"/>
              <a:t>	</a:t>
            </a:r>
          </a:p>
        </p:txBody>
      </p:sp>
      <p:sp>
        <p:nvSpPr>
          <p:cNvPr id="3" name="Espace réservé du pied de page 2"/>
          <p:cNvSpPr>
            <a:spLocks noGrp="1"/>
          </p:cNvSpPr>
          <p:nvPr>
            <p:ph type="ftr" sz="quarter" idx="3"/>
          </p:nvPr>
        </p:nvSpPr>
        <p:spPr/>
        <p:txBody>
          <a:bodyPr/>
          <a:lstStyle/>
          <a:p>
            <a:pPr algn="ctr"/>
            <a:r>
              <a:rPr lang="fr-FR" smtClean="0"/>
              <a:t>Projet Gascogne 2016 - 19 février 2016</a:t>
            </a:r>
            <a:endParaRPr lang="en-US" dirty="0"/>
          </a:p>
        </p:txBody>
      </p:sp>
      <p:sp>
        <p:nvSpPr>
          <p:cNvPr id="7" name="Espace réservé du numéro de diapositive 6"/>
          <p:cNvSpPr>
            <a:spLocks noGrp="1"/>
          </p:cNvSpPr>
          <p:nvPr>
            <p:ph type="sldNum" sz="quarter" idx="4"/>
          </p:nvPr>
        </p:nvSpPr>
        <p:spPr/>
        <p:txBody>
          <a:bodyPr/>
          <a:lstStyle/>
          <a:p>
            <a:fld id="{D57F1E4F-1CFF-5643-939E-217C01CDF565}" type="slidenum">
              <a:rPr lang="en-US" smtClean="0"/>
              <a:pPr/>
              <a:t>50</a:t>
            </a:fld>
            <a:endParaRPr lang="en-US" dirty="0"/>
          </a:p>
        </p:txBody>
      </p:sp>
    </p:spTree>
    <p:extLst>
      <p:ext uri="{BB962C8B-B14F-4D97-AF65-F5344CB8AC3E}">
        <p14:creationId xmlns:p14="http://schemas.microsoft.com/office/powerpoint/2010/main" val="124965646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a:t>Conversion en coordonnées UTM</a:t>
            </a:r>
            <a:br>
              <a:rPr lang="fr-FR" dirty="0"/>
            </a:br>
            <a:r>
              <a:rPr lang="fr-FR" dirty="0"/>
              <a:t>(</a:t>
            </a:r>
            <a:r>
              <a:rPr lang="fr-FR" dirty="0" err="1"/>
              <a:t>universal</a:t>
            </a:r>
            <a:r>
              <a:rPr lang="fr-FR" dirty="0"/>
              <a:t> </a:t>
            </a:r>
            <a:r>
              <a:rPr lang="fr-FR" dirty="0" err="1"/>
              <a:t>tranverse</a:t>
            </a:r>
            <a:r>
              <a:rPr lang="fr-FR" dirty="0"/>
              <a:t> </a:t>
            </a:r>
            <a:r>
              <a:rPr lang="fr-FR" dirty="0" err="1"/>
              <a:t>mercator</a:t>
            </a:r>
            <a:r>
              <a:rPr lang="fr-FR" dirty="0"/>
              <a:t>)</a:t>
            </a: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78566" y="2061404"/>
            <a:ext cx="3908761" cy="4236119"/>
          </a:xfrm>
          <a:prstGeom prst="rect">
            <a:avLst/>
          </a:prstGeom>
        </p:spPr>
      </p:pic>
      <p:sp>
        <p:nvSpPr>
          <p:cNvPr id="5" name="ZoneTexte 4"/>
          <p:cNvSpPr txBox="1"/>
          <p:nvPr/>
        </p:nvSpPr>
        <p:spPr>
          <a:xfrm>
            <a:off x="6918237" y="3607928"/>
            <a:ext cx="4348766" cy="114307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fr-FR" sz="2400" dirty="0" smtClean="0"/>
              <a:t>Zone 30 U</a:t>
            </a:r>
          </a:p>
          <a:p>
            <a:pPr marL="285750" indent="-285750">
              <a:lnSpc>
                <a:spcPct val="150000"/>
              </a:lnSpc>
              <a:buFont typeface="Arial" panose="020B0604020202020204" pitchFamily="34" charset="0"/>
              <a:buChar char="•"/>
            </a:pPr>
            <a:r>
              <a:rPr lang="fr-FR" sz="2400" dirty="0" smtClean="0"/>
              <a:t>Système Géodésique WGS-84</a:t>
            </a:r>
            <a:endParaRPr lang="fr-FR" sz="2400" dirty="0"/>
          </a:p>
        </p:txBody>
      </p:sp>
      <p:sp>
        <p:nvSpPr>
          <p:cNvPr id="7" name="Espace réservé du pied de page 6"/>
          <p:cNvSpPr>
            <a:spLocks noGrp="1"/>
          </p:cNvSpPr>
          <p:nvPr>
            <p:ph type="ftr" sz="quarter" idx="3"/>
          </p:nvPr>
        </p:nvSpPr>
        <p:spPr/>
        <p:txBody>
          <a:bodyPr/>
          <a:lstStyle/>
          <a:p>
            <a:pPr algn="ctr"/>
            <a:r>
              <a:rPr lang="fr-FR" smtClean="0"/>
              <a:t>Projet Gascogne 2016 - 19 février 2016</a:t>
            </a:r>
            <a:endParaRPr lang="en-US" dirty="0"/>
          </a:p>
        </p:txBody>
      </p:sp>
      <p:sp>
        <p:nvSpPr>
          <p:cNvPr id="8" name="Espace réservé du numéro de diapositive 7"/>
          <p:cNvSpPr>
            <a:spLocks noGrp="1"/>
          </p:cNvSpPr>
          <p:nvPr>
            <p:ph type="sldNum" sz="quarter" idx="4"/>
          </p:nvPr>
        </p:nvSpPr>
        <p:spPr/>
        <p:txBody>
          <a:bodyPr/>
          <a:lstStyle/>
          <a:p>
            <a:fld id="{D57F1E4F-1CFF-5643-939E-217C01CDF565}" type="slidenum">
              <a:rPr lang="en-US" smtClean="0"/>
              <a:pPr/>
              <a:t>51</a:t>
            </a:fld>
            <a:endParaRPr lang="en-US" dirty="0"/>
          </a:p>
        </p:txBody>
      </p:sp>
    </p:spTree>
    <p:extLst>
      <p:ext uri="{BB962C8B-B14F-4D97-AF65-F5344CB8AC3E}">
        <p14:creationId xmlns:p14="http://schemas.microsoft.com/office/powerpoint/2010/main" val="159939534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a:bodyPr>
          <a:lstStyle/>
          <a:p>
            <a:pPr marL="0" indent="0" algn="ctr">
              <a:buNone/>
            </a:pPr>
            <a:r>
              <a:rPr lang="fr-FR" sz="3500" smtClean="0"/>
              <a:t>Rendez-vous </a:t>
            </a:r>
            <a:r>
              <a:rPr lang="fr-FR" sz="3500" smtClean="0"/>
              <a:t>dehors </a:t>
            </a:r>
            <a:r>
              <a:rPr lang="fr-FR" sz="3500" dirty="0" smtClean="0"/>
              <a:t>pour la démonstration !</a:t>
            </a:r>
            <a:endParaRPr lang="fr-FR" sz="3500" dirty="0"/>
          </a:p>
        </p:txBody>
      </p:sp>
      <p:sp>
        <p:nvSpPr>
          <p:cNvPr id="3" name="Titre 2"/>
          <p:cNvSpPr>
            <a:spLocks noGrp="1"/>
          </p:cNvSpPr>
          <p:nvPr>
            <p:ph type="title"/>
          </p:nvPr>
        </p:nvSpPr>
        <p:spPr/>
        <p:txBody>
          <a:bodyPr/>
          <a:lstStyle/>
          <a:p>
            <a:r>
              <a:rPr lang="fr-FR" dirty="0" smtClean="0"/>
              <a:t>Démonstration</a:t>
            </a:r>
            <a:endParaRPr lang="fr-FR" dirty="0"/>
          </a:p>
        </p:txBody>
      </p:sp>
      <p:sp>
        <p:nvSpPr>
          <p:cNvPr id="4" name="Espace réservé du pied de page 3"/>
          <p:cNvSpPr>
            <a:spLocks noGrp="1"/>
          </p:cNvSpPr>
          <p:nvPr>
            <p:ph type="ftr" sz="quarter" idx="3"/>
          </p:nvPr>
        </p:nvSpPr>
        <p:spPr/>
        <p:txBody>
          <a:bodyPr/>
          <a:lstStyle/>
          <a:p>
            <a:pPr algn="ctr"/>
            <a:r>
              <a:rPr lang="fr-FR" smtClean="0"/>
              <a:t>Projet Gascogne 2016 - 19 février 2016</a:t>
            </a:r>
            <a:endParaRPr lang="en-US" dirty="0"/>
          </a:p>
        </p:txBody>
      </p:sp>
      <p:sp>
        <p:nvSpPr>
          <p:cNvPr id="6" name="Espace réservé du numéro de diapositive 5"/>
          <p:cNvSpPr>
            <a:spLocks noGrp="1"/>
          </p:cNvSpPr>
          <p:nvPr>
            <p:ph type="sldNum" sz="quarter" idx="4"/>
          </p:nvPr>
        </p:nvSpPr>
        <p:spPr/>
        <p:txBody>
          <a:bodyPr/>
          <a:lstStyle/>
          <a:p>
            <a:fld id="{D57F1E4F-1CFF-5643-939E-217C01CDF565}" type="slidenum">
              <a:rPr lang="en-US" smtClean="0"/>
              <a:pPr/>
              <a:t>52</a:t>
            </a:fld>
            <a:endParaRPr lang="en-US" dirty="0"/>
          </a:p>
        </p:txBody>
      </p:sp>
    </p:spTree>
    <p:extLst>
      <p:ext uri="{BB962C8B-B14F-4D97-AF65-F5344CB8AC3E}">
        <p14:creationId xmlns:p14="http://schemas.microsoft.com/office/powerpoint/2010/main" val="321987873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pPr>
              <a:spcAft>
                <a:spcPts val="1800"/>
              </a:spcAft>
            </a:pPr>
            <a:r>
              <a:rPr lang="fr-FR" dirty="0"/>
              <a:t>Introduction</a:t>
            </a:r>
          </a:p>
          <a:p>
            <a:pPr>
              <a:spcAft>
                <a:spcPts val="1800"/>
              </a:spcAft>
            </a:pPr>
            <a:r>
              <a:rPr lang="fr-FR" dirty="0"/>
              <a:t>I. Zone de sécurité</a:t>
            </a:r>
          </a:p>
          <a:p>
            <a:pPr>
              <a:spcAft>
                <a:spcPts val="1800"/>
              </a:spcAft>
            </a:pPr>
            <a:r>
              <a:rPr lang="fr-FR" dirty="0"/>
              <a:t>II. Régulation des robots</a:t>
            </a:r>
          </a:p>
          <a:p>
            <a:pPr>
              <a:spcAft>
                <a:spcPts val="1800"/>
              </a:spcAft>
            </a:pPr>
            <a:r>
              <a:rPr lang="fr-FR" dirty="0"/>
              <a:t>III. Implémentation sur des </a:t>
            </a:r>
            <a:r>
              <a:rPr lang="fr-FR" dirty="0" smtClean="0"/>
              <a:t>robots-char</a:t>
            </a:r>
          </a:p>
          <a:p>
            <a:pPr>
              <a:spcAft>
                <a:spcPts val="1800"/>
              </a:spcAft>
            </a:pPr>
            <a:r>
              <a:rPr lang="fr-FR" b="1" dirty="0" smtClean="0">
                <a:solidFill>
                  <a:srgbClr val="FF0000"/>
                </a:solidFill>
              </a:rPr>
              <a:t>Conclusion</a:t>
            </a:r>
            <a:endParaRPr lang="fr-FR" b="1" dirty="0">
              <a:solidFill>
                <a:srgbClr val="FF0000"/>
              </a:solidFill>
            </a:endParaRPr>
          </a:p>
        </p:txBody>
      </p:sp>
      <p:sp>
        <p:nvSpPr>
          <p:cNvPr id="3" name="Titre 2"/>
          <p:cNvSpPr>
            <a:spLocks noGrp="1"/>
          </p:cNvSpPr>
          <p:nvPr>
            <p:ph type="title"/>
          </p:nvPr>
        </p:nvSpPr>
        <p:spPr/>
        <p:txBody>
          <a:bodyPr/>
          <a:lstStyle/>
          <a:p>
            <a:r>
              <a:rPr lang="fr-FR" dirty="0" smtClean="0"/>
              <a:t>Sommaire</a:t>
            </a:r>
            <a:endParaRPr lang="fr-FR" dirty="0"/>
          </a:p>
        </p:txBody>
      </p:sp>
      <p:sp>
        <p:nvSpPr>
          <p:cNvPr id="4" name="Espace réservé du pied de page 3"/>
          <p:cNvSpPr>
            <a:spLocks noGrp="1"/>
          </p:cNvSpPr>
          <p:nvPr>
            <p:ph type="ftr" sz="quarter" idx="3"/>
          </p:nvPr>
        </p:nvSpPr>
        <p:spPr/>
        <p:txBody>
          <a:bodyPr/>
          <a:lstStyle/>
          <a:p>
            <a:pPr algn="ctr"/>
            <a:r>
              <a:rPr lang="fr-FR" smtClean="0"/>
              <a:t>Projet Gascogne 2016 - 19 février 2016</a:t>
            </a:r>
            <a:endParaRPr lang="en-US" dirty="0"/>
          </a:p>
        </p:txBody>
      </p:sp>
      <p:sp>
        <p:nvSpPr>
          <p:cNvPr id="6" name="Espace réservé du numéro de diapositive 5"/>
          <p:cNvSpPr>
            <a:spLocks noGrp="1"/>
          </p:cNvSpPr>
          <p:nvPr>
            <p:ph type="sldNum" sz="quarter" idx="4"/>
          </p:nvPr>
        </p:nvSpPr>
        <p:spPr/>
        <p:txBody>
          <a:bodyPr/>
          <a:lstStyle/>
          <a:p>
            <a:fld id="{D57F1E4F-1CFF-5643-939E-217C01CDF565}" type="slidenum">
              <a:rPr lang="en-US" smtClean="0"/>
              <a:pPr/>
              <a:t>53</a:t>
            </a:fld>
            <a:endParaRPr lang="en-US" dirty="0"/>
          </a:p>
        </p:txBody>
      </p:sp>
    </p:spTree>
    <p:extLst>
      <p:ext uri="{BB962C8B-B14F-4D97-AF65-F5344CB8AC3E}">
        <p14:creationId xmlns:p14="http://schemas.microsoft.com/office/powerpoint/2010/main" val="154614333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Questions ?</a:t>
            </a:r>
            <a:endParaRPr lang="fr-FR" dirty="0"/>
          </a:p>
        </p:txBody>
      </p:sp>
      <p:sp>
        <p:nvSpPr>
          <p:cNvPr id="4" name="Espace réservé du pied de page 3"/>
          <p:cNvSpPr>
            <a:spLocks noGrp="1"/>
          </p:cNvSpPr>
          <p:nvPr>
            <p:ph type="ftr" sz="quarter" idx="3"/>
          </p:nvPr>
        </p:nvSpPr>
        <p:spPr/>
        <p:txBody>
          <a:bodyPr/>
          <a:lstStyle/>
          <a:p>
            <a:pPr algn="ctr"/>
            <a:r>
              <a:rPr lang="fr-FR" smtClean="0"/>
              <a:t>Projet Gascogne 2016 - 19 février 2016</a:t>
            </a:r>
            <a:endParaRPr lang="en-US" dirty="0"/>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9044" y="1882361"/>
            <a:ext cx="3856864" cy="3856864"/>
          </a:xfrm>
          <a:prstGeom prst="rect">
            <a:avLst/>
          </a:prstGeom>
        </p:spPr>
      </p:pic>
      <p:sp>
        <p:nvSpPr>
          <p:cNvPr id="2" name="Espace réservé du numéro de diapositive 1"/>
          <p:cNvSpPr>
            <a:spLocks noGrp="1"/>
          </p:cNvSpPr>
          <p:nvPr>
            <p:ph type="sldNum" sz="quarter" idx="4"/>
          </p:nvPr>
        </p:nvSpPr>
        <p:spPr/>
        <p:txBody>
          <a:bodyPr/>
          <a:lstStyle/>
          <a:p>
            <a:fld id="{D57F1E4F-1CFF-5643-939E-217C01CDF565}" type="slidenum">
              <a:rPr lang="en-US" smtClean="0"/>
              <a:pPr/>
              <a:t>54</a:t>
            </a:fld>
            <a:endParaRPr lang="en-US" dirty="0"/>
          </a:p>
        </p:txBody>
      </p:sp>
    </p:spTree>
    <p:extLst>
      <p:ext uri="{BB962C8B-B14F-4D97-AF65-F5344CB8AC3E}">
        <p14:creationId xmlns:p14="http://schemas.microsoft.com/office/powerpoint/2010/main" val="32305352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pPr>
              <a:spcAft>
                <a:spcPts val="1800"/>
              </a:spcAft>
            </a:pPr>
            <a:r>
              <a:rPr lang="fr-FR" dirty="0"/>
              <a:t>Introduction</a:t>
            </a:r>
          </a:p>
          <a:p>
            <a:pPr>
              <a:spcAft>
                <a:spcPts val="1800"/>
              </a:spcAft>
            </a:pPr>
            <a:r>
              <a:rPr lang="fr-FR" b="1" dirty="0">
                <a:solidFill>
                  <a:srgbClr val="FF0000"/>
                </a:solidFill>
              </a:rPr>
              <a:t>I. Zone de sécurité</a:t>
            </a:r>
          </a:p>
          <a:p>
            <a:pPr>
              <a:spcAft>
                <a:spcPts val="1800"/>
              </a:spcAft>
            </a:pPr>
            <a:r>
              <a:rPr lang="fr-FR" dirty="0"/>
              <a:t>II. Régulation des robots</a:t>
            </a:r>
          </a:p>
          <a:p>
            <a:pPr>
              <a:spcAft>
                <a:spcPts val="1800"/>
              </a:spcAft>
            </a:pPr>
            <a:r>
              <a:rPr lang="fr-FR" dirty="0"/>
              <a:t>III. Implémentation sur des robots-char</a:t>
            </a:r>
          </a:p>
          <a:p>
            <a:pPr>
              <a:spcAft>
                <a:spcPts val="1800"/>
              </a:spcAft>
            </a:pPr>
            <a:r>
              <a:rPr lang="fr-FR" dirty="0" smtClean="0"/>
              <a:t>Conclusion</a:t>
            </a:r>
            <a:endParaRPr lang="fr-FR" dirty="0"/>
          </a:p>
        </p:txBody>
      </p:sp>
      <p:sp>
        <p:nvSpPr>
          <p:cNvPr id="3" name="Titre 2"/>
          <p:cNvSpPr>
            <a:spLocks noGrp="1"/>
          </p:cNvSpPr>
          <p:nvPr>
            <p:ph type="title"/>
          </p:nvPr>
        </p:nvSpPr>
        <p:spPr/>
        <p:txBody>
          <a:bodyPr/>
          <a:lstStyle/>
          <a:p>
            <a:r>
              <a:rPr lang="fr-FR" dirty="0" smtClean="0"/>
              <a:t>Sommaire</a:t>
            </a:r>
            <a:endParaRPr lang="fr-FR" dirty="0"/>
          </a:p>
        </p:txBody>
      </p:sp>
      <p:sp>
        <p:nvSpPr>
          <p:cNvPr id="4" name="Espace réservé du pied de page 3"/>
          <p:cNvSpPr>
            <a:spLocks noGrp="1"/>
          </p:cNvSpPr>
          <p:nvPr>
            <p:ph type="ftr" sz="quarter" idx="3"/>
          </p:nvPr>
        </p:nvSpPr>
        <p:spPr/>
        <p:txBody>
          <a:bodyPr/>
          <a:lstStyle/>
          <a:p>
            <a:pPr algn="ctr"/>
            <a:r>
              <a:rPr lang="fr-FR" smtClean="0"/>
              <a:t>Projet Gascogne 2016 - 19 février 2016</a:t>
            </a:r>
            <a:endParaRPr lang="en-US" dirty="0"/>
          </a:p>
        </p:txBody>
      </p:sp>
      <p:sp>
        <p:nvSpPr>
          <p:cNvPr id="6" name="Espace réservé du numéro de diapositive 5"/>
          <p:cNvSpPr>
            <a:spLocks noGrp="1"/>
          </p:cNvSpPr>
          <p:nvPr>
            <p:ph type="sldNum" sz="quarter" idx="4"/>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3862487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ZoneTexte 3"/>
              <p:cNvSpPr txBox="1"/>
              <p:nvPr/>
            </p:nvSpPr>
            <p:spPr>
              <a:xfrm>
                <a:off x="3391236" y="1859663"/>
                <a:ext cx="6152480" cy="1459502"/>
              </a:xfrm>
              <a:prstGeom prst="rect">
                <a:avLst/>
              </a:prstGeom>
              <a:noFill/>
            </p:spPr>
            <p:txBody>
              <a:bodyPr wrap="square" rtlCol="0">
                <a:spAutoFit/>
              </a:bodyPr>
              <a:lstStyle/>
              <a:p>
                <a:r>
                  <a:rPr lang="fr-FR" sz="2000" dirty="0" smtClean="0">
                    <a:solidFill>
                      <a:schemeClr val="tx1"/>
                    </a:solidFill>
                  </a:rPr>
                  <a:t>Notre objectif est de modéliser cette équation</a:t>
                </a:r>
              </a:p>
              <a:p>
                <a:endParaRPr lang="fr-FR" sz="2000" dirty="0" smtClean="0">
                  <a:solidFill>
                    <a:schemeClr val="tx1"/>
                  </a:solidFill>
                </a:endParaRPr>
              </a:p>
              <a:p>
                <a:pPr/>
                <a14:m>
                  <m:oMathPara xmlns:m="http://schemas.openxmlformats.org/officeDocument/2006/math">
                    <m:oMathParaPr>
                      <m:jc m:val="centerGroup"/>
                    </m:oMathParaPr>
                    <m:oMath xmlns:m="http://schemas.openxmlformats.org/officeDocument/2006/math">
                      <m:r>
                        <a:rPr lang="fr-FR" sz="2000" i="1" smtClean="0">
                          <a:solidFill>
                            <a:schemeClr val="tx1"/>
                          </a:solidFill>
                          <a:latin typeface="Cambria Math" panose="02040503050406030204" pitchFamily="18" charset="0"/>
                        </a:rPr>
                        <m:t>𝕏</m:t>
                      </m:r>
                      <m:d>
                        <m:dPr>
                          <m:ctrlPr>
                            <a:rPr lang="fr-FR" sz="2000" b="0" i="1" smtClean="0">
                              <a:solidFill>
                                <a:schemeClr val="tx1"/>
                              </a:solidFill>
                              <a:latin typeface="Cambria Math" panose="02040503050406030204" pitchFamily="18" charset="0"/>
                            </a:rPr>
                          </m:ctrlPr>
                        </m:dPr>
                        <m:e>
                          <m:r>
                            <a:rPr lang="fr-FR" sz="2000" b="0" i="1" smtClean="0">
                              <a:solidFill>
                                <a:schemeClr val="tx1"/>
                              </a:solidFill>
                              <a:latin typeface="Cambria Math" panose="02040503050406030204" pitchFamily="18" charset="0"/>
                            </a:rPr>
                            <m:t>𝑡</m:t>
                          </m:r>
                        </m:e>
                      </m:d>
                      <m:r>
                        <a:rPr lang="fr-FR" sz="2000" b="0" i="1" smtClean="0">
                          <a:solidFill>
                            <a:schemeClr val="tx1"/>
                          </a:solidFill>
                          <a:latin typeface="Cambria Math" panose="02040503050406030204" pitchFamily="18" charset="0"/>
                        </a:rPr>
                        <m:t>=</m:t>
                      </m:r>
                      <m:r>
                        <a:rPr lang="fr-FR" sz="2000" b="0" i="1" smtClean="0">
                          <a:solidFill>
                            <a:schemeClr val="tx1"/>
                          </a:solidFill>
                          <a:latin typeface="Cambria Math" panose="02040503050406030204" pitchFamily="18" charset="0"/>
                        </a:rPr>
                        <m:t>𝔾</m:t>
                      </m:r>
                      <m:r>
                        <a:rPr lang="fr-FR" sz="2000" b="0" i="1" smtClean="0">
                          <a:solidFill>
                            <a:schemeClr val="tx1"/>
                          </a:solidFill>
                          <a:latin typeface="Cambria Math" panose="02040503050406030204" pitchFamily="18" charset="0"/>
                        </a:rPr>
                        <m:t>∩</m:t>
                      </m:r>
                      <m:sSub>
                        <m:sSubPr>
                          <m:ctrlPr>
                            <a:rPr lang="fr-FR" sz="2000" b="0" i="1" smtClean="0">
                              <a:solidFill>
                                <a:schemeClr val="tx1"/>
                              </a:solidFill>
                              <a:latin typeface="Cambria Math" panose="02040503050406030204" pitchFamily="18" charset="0"/>
                            </a:rPr>
                          </m:ctrlPr>
                        </m:sSubPr>
                        <m:e>
                          <m:r>
                            <a:rPr lang="fr-FR" sz="2000" b="0" i="1" smtClean="0">
                              <a:solidFill>
                                <a:schemeClr val="tx1"/>
                              </a:solidFill>
                              <a:latin typeface="Cambria Math" panose="02040503050406030204" pitchFamily="18" charset="0"/>
                            </a:rPr>
                            <m:t>𝔽</m:t>
                          </m:r>
                        </m:e>
                        <m:sub>
                          <m:r>
                            <a:rPr lang="fr-FR" sz="2000" b="0" i="1" smtClean="0">
                              <a:solidFill>
                                <a:schemeClr val="tx1"/>
                              </a:solidFill>
                              <a:latin typeface="Cambria Math" panose="02040503050406030204" pitchFamily="18" charset="0"/>
                              <a:ea typeface="Cambria Math" panose="02040503050406030204" pitchFamily="18" charset="0"/>
                            </a:rPr>
                            <m:t>𝛿</m:t>
                          </m:r>
                        </m:sub>
                      </m:sSub>
                      <m:r>
                        <a:rPr lang="fr-FR" sz="2000" b="0" i="1" smtClean="0">
                          <a:solidFill>
                            <a:schemeClr val="tx1"/>
                          </a:solidFill>
                          <a:latin typeface="Cambria Math" panose="02040503050406030204" pitchFamily="18" charset="0"/>
                          <a:ea typeface="Cambria Math" panose="02040503050406030204" pitchFamily="18" charset="0"/>
                        </a:rPr>
                        <m:t>(</m:t>
                      </m:r>
                      <m:r>
                        <a:rPr lang="fr-FR" sz="2000" i="1" smtClean="0">
                          <a:solidFill>
                            <a:schemeClr val="tx1"/>
                          </a:solidFill>
                          <a:latin typeface="Cambria Math" panose="02040503050406030204" pitchFamily="18" charset="0"/>
                        </a:rPr>
                        <m:t>𝕏</m:t>
                      </m:r>
                      <m:d>
                        <m:dPr>
                          <m:ctrlPr>
                            <a:rPr lang="fr-FR" sz="2000" b="0" i="1" smtClean="0">
                              <a:solidFill>
                                <a:schemeClr val="tx1"/>
                              </a:solidFill>
                              <a:latin typeface="Cambria Math" panose="02040503050406030204" pitchFamily="18" charset="0"/>
                            </a:rPr>
                          </m:ctrlPr>
                        </m:dPr>
                        <m:e>
                          <m:r>
                            <a:rPr lang="fr-FR" sz="2000" b="0" i="1" smtClean="0">
                              <a:solidFill>
                                <a:schemeClr val="tx1"/>
                              </a:solidFill>
                              <a:latin typeface="Cambria Math" panose="02040503050406030204" pitchFamily="18" charset="0"/>
                            </a:rPr>
                            <m:t>𝑡</m:t>
                          </m:r>
                          <m:r>
                            <a:rPr lang="fr-FR" sz="2000" b="0" i="1" smtClean="0">
                              <a:solidFill>
                                <a:schemeClr val="tx1"/>
                              </a:solidFill>
                              <a:latin typeface="Cambria Math" panose="02040503050406030204" pitchFamily="18" charset="0"/>
                            </a:rPr>
                            <m:t>−</m:t>
                          </m:r>
                          <m:r>
                            <a:rPr lang="fr-FR" sz="2000" b="0" i="1" smtClean="0">
                              <a:solidFill>
                                <a:schemeClr val="tx1"/>
                              </a:solidFill>
                              <a:latin typeface="Cambria Math" panose="02040503050406030204" pitchFamily="18" charset="0"/>
                              <a:ea typeface="Cambria Math" panose="02040503050406030204" pitchFamily="18" charset="0"/>
                            </a:rPr>
                            <m:t>𝛿</m:t>
                          </m:r>
                        </m:e>
                      </m:d>
                      <m:r>
                        <a:rPr lang="fr-FR" sz="2000" b="0" i="1" smtClean="0">
                          <a:solidFill>
                            <a:schemeClr val="tx1"/>
                          </a:solidFill>
                          <a:latin typeface="Cambria Math" panose="02040503050406030204" pitchFamily="18" charset="0"/>
                          <a:ea typeface="Cambria Math" panose="02040503050406030204" pitchFamily="18" charset="0"/>
                        </a:rPr>
                        <m:t>)</m:t>
                      </m:r>
                      <m:r>
                        <a:rPr lang="fr-FR" sz="2000" b="0" i="1" smtClean="0">
                          <a:solidFill>
                            <a:schemeClr val="tx1"/>
                          </a:solidFill>
                          <a:latin typeface="Cambria Math" panose="02040503050406030204" pitchFamily="18" charset="0"/>
                        </a:rPr>
                        <m:t>∩</m:t>
                      </m:r>
                      <m:nary>
                        <m:naryPr>
                          <m:chr m:val="⋂"/>
                          <m:supHide m:val="on"/>
                          <m:ctrlPr>
                            <a:rPr lang="fr-FR" sz="2000" b="0" i="1" smtClean="0">
                              <a:solidFill>
                                <a:schemeClr val="tx1"/>
                              </a:solidFill>
                              <a:latin typeface="Cambria Math" panose="02040503050406030204" pitchFamily="18" charset="0"/>
                            </a:rPr>
                          </m:ctrlPr>
                        </m:naryPr>
                        <m:sub>
                          <m:r>
                            <m:rPr>
                              <m:brk m:alnAt="7"/>
                            </m:rPr>
                            <a:rPr lang="fr-FR" sz="2000" b="0" i="1" smtClean="0">
                              <a:solidFill>
                                <a:schemeClr val="tx1"/>
                              </a:solidFill>
                              <a:latin typeface="Cambria Math" panose="02040503050406030204" pitchFamily="18" charset="0"/>
                            </a:rPr>
                            <m:t>𝑖</m:t>
                          </m:r>
                        </m:sub>
                        <m:sup/>
                        <m:e>
                          <m:sSubSup>
                            <m:sSubSupPr>
                              <m:ctrlPr>
                                <a:rPr lang="fr-FR" sz="2000" b="0" i="1" smtClean="0">
                                  <a:solidFill>
                                    <a:schemeClr val="tx1"/>
                                  </a:solidFill>
                                  <a:latin typeface="Cambria Math" panose="02040503050406030204" pitchFamily="18" charset="0"/>
                                </a:rPr>
                              </m:ctrlPr>
                            </m:sSubSupPr>
                            <m:e>
                              <m:r>
                                <a:rPr lang="fr-FR" sz="2000" b="0" i="1" smtClean="0">
                                  <a:solidFill>
                                    <a:schemeClr val="tx1"/>
                                  </a:solidFill>
                                  <a:latin typeface="Cambria Math" panose="02040503050406030204" pitchFamily="18" charset="0"/>
                                </a:rPr>
                                <m:t>𝑔</m:t>
                              </m:r>
                            </m:e>
                            <m:sub>
                              <m:sSub>
                                <m:sSubPr>
                                  <m:ctrlPr>
                                    <a:rPr lang="fr-FR" sz="2000" b="0" i="1" smtClean="0">
                                      <a:solidFill>
                                        <a:schemeClr val="tx1"/>
                                      </a:solidFill>
                                      <a:latin typeface="Cambria Math" panose="02040503050406030204" pitchFamily="18" charset="0"/>
                                    </a:rPr>
                                  </m:ctrlPr>
                                </m:sSubPr>
                                <m:e>
                                  <m:r>
                                    <a:rPr lang="fr-FR" sz="2000" b="0" i="1" smtClean="0">
                                      <a:solidFill>
                                        <a:schemeClr val="tx1"/>
                                      </a:solidFill>
                                      <a:latin typeface="Cambria Math" panose="02040503050406030204" pitchFamily="18" charset="0"/>
                                    </a:rPr>
                                    <m:t>𝑎</m:t>
                                  </m:r>
                                </m:e>
                                <m:sub>
                                  <m:r>
                                    <a:rPr lang="fr-FR" sz="2000" b="0" i="1" smtClean="0">
                                      <a:solidFill>
                                        <a:schemeClr val="tx1"/>
                                      </a:solidFill>
                                      <a:latin typeface="Cambria Math" panose="02040503050406030204" pitchFamily="18" charset="0"/>
                                    </a:rPr>
                                    <m:t>𝑖</m:t>
                                  </m:r>
                                  <m:d>
                                    <m:dPr>
                                      <m:ctrlPr>
                                        <a:rPr lang="fr-FR" sz="2000" b="0" i="1" smtClean="0">
                                          <a:solidFill>
                                            <a:schemeClr val="tx1"/>
                                          </a:solidFill>
                                          <a:latin typeface="Cambria Math" panose="02040503050406030204" pitchFamily="18" charset="0"/>
                                        </a:rPr>
                                      </m:ctrlPr>
                                    </m:dPr>
                                    <m:e>
                                      <m:sSub>
                                        <m:sSubPr>
                                          <m:ctrlPr>
                                            <a:rPr lang="fr-FR" sz="2000" b="0" i="1" smtClean="0">
                                              <a:solidFill>
                                                <a:schemeClr val="tx1"/>
                                              </a:solidFill>
                                              <a:latin typeface="Cambria Math" panose="02040503050406030204" pitchFamily="18" charset="0"/>
                                            </a:rPr>
                                          </m:ctrlPr>
                                        </m:sSubPr>
                                        <m:e>
                                          <m:r>
                                            <a:rPr lang="fr-FR" sz="2000" b="0" i="1" smtClean="0">
                                              <a:solidFill>
                                                <a:schemeClr val="tx1"/>
                                              </a:solidFill>
                                              <a:latin typeface="Cambria Math" panose="02040503050406030204" pitchFamily="18" charset="0"/>
                                            </a:rPr>
                                            <m:t>𝑡</m:t>
                                          </m:r>
                                        </m:e>
                                        <m:sub>
                                          <m:r>
                                            <a:rPr lang="fr-FR" sz="2000" b="0" i="1" smtClean="0">
                                              <a:solidFill>
                                                <a:schemeClr val="tx1"/>
                                              </a:solidFill>
                                              <a:latin typeface="Cambria Math" panose="02040503050406030204" pitchFamily="18" charset="0"/>
                                            </a:rPr>
                                            <m:t>1</m:t>
                                          </m:r>
                                        </m:sub>
                                      </m:sSub>
                                    </m:e>
                                  </m:d>
                                </m:sub>
                              </m:sSub>
                            </m:sub>
                            <m:sup>
                              <m:r>
                                <a:rPr lang="fr-FR" sz="2000" b="0" i="1" smtClean="0">
                                  <a:solidFill>
                                    <a:schemeClr val="tx1"/>
                                  </a:solidFill>
                                  <a:latin typeface="Cambria Math" panose="02040503050406030204" pitchFamily="18" charset="0"/>
                                </a:rPr>
                                <m:t>−1</m:t>
                              </m:r>
                            </m:sup>
                          </m:sSubSup>
                          <m:r>
                            <a:rPr lang="fr-FR" sz="2000" b="0" i="1" smtClean="0">
                              <a:solidFill>
                                <a:schemeClr val="tx1"/>
                              </a:solidFill>
                              <a:latin typeface="Cambria Math" panose="02040503050406030204" pitchFamily="18" charset="0"/>
                            </a:rPr>
                            <m:t>(</m:t>
                          </m:r>
                          <m:d>
                            <m:dPr>
                              <m:begChr m:val="["/>
                              <m:endChr m:val="]"/>
                              <m:ctrlPr>
                                <a:rPr lang="fr-FR" sz="2000" b="0" i="1" smtClean="0">
                                  <a:solidFill>
                                    <a:schemeClr val="tx1"/>
                                  </a:solidFill>
                                  <a:latin typeface="Cambria Math" panose="02040503050406030204" pitchFamily="18" charset="0"/>
                                </a:rPr>
                              </m:ctrlPr>
                            </m:dPr>
                            <m:e>
                              <m:sSub>
                                <m:sSubPr>
                                  <m:ctrlPr>
                                    <a:rPr lang="fr-FR" sz="2000" b="0" i="1" smtClean="0">
                                      <a:solidFill>
                                        <a:schemeClr val="tx1"/>
                                      </a:solidFill>
                                      <a:latin typeface="Cambria Math" panose="02040503050406030204" pitchFamily="18" charset="0"/>
                                    </a:rPr>
                                  </m:ctrlPr>
                                </m:sSubPr>
                                <m:e>
                                  <m:r>
                                    <a:rPr lang="fr-FR" sz="2000" b="0" i="1" smtClean="0">
                                      <a:solidFill>
                                        <a:schemeClr val="tx1"/>
                                      </a:solidFill>
                                      <a:latin typeface="Cambria Math" panose="02040503050406030204" pitchFamily="18" charset="0"/>
                                    </a:rPr>
                                    <m:t>𝑑</m:t>
                                  </m:r>
                                </m:e>
                                <m:sub>
                                  <m:r>
                                    <a:rPr lang="fr-FR" sz="2000" b="0" i="1" smtClean="0">
                                      <a:solidFill>
                                        <a:schemeClr val="tx1"/>
                                      </a:solidFill>
                                      <a:latin typeface="Cambria Math" panose="02040503050406030204" pitchFamily="18" charset="0"/>
                                    </a:rPr>
                                    <m:t>𝑖</m:t>
                                  </m:r>
                                </m:sub>
                              </m:sSub>
                              <m:d>
                                <m:dPr>
                                  <m:ctrlPr>
                                    <a:rPr lang="fr-FR" sz="2000" b="0" i="1" smtClean="0">
                                      <a:solidFill>
                                        <a:schemeClr val="tx1"/>
                                      </a:solidFill>
                                      <a:latin typeface="Cambria Math" panose="02040503050406030204" pitchFamily="18" charset="0"/>
                                    </a:rPr>
                                  </m:ctrlPr>
                                </m:dPr>
                                <m:e>
                                  <m:sSub>
                                    <m:sSubPr>
                                      <m:ctrlPr>
                                        <a:rPr lang="fr-FR" sz="2000" b="0" i="1" smtClean="0">
                                          <a:solidFill>
                                            <a:schemeClr val="tx1"/>
                                          </a:solidFill>
                                          <a:latin typeface="Cambria Math" panose="02040503050406030204" pitchFamily="18" charset="0"/>
                                        </a:rPr>
                                      </m:ctrlPr>
                                    </m:sSubPr>
                                    <m:e>
                                      <m:r>
                                        <a:rPr lang="fr-FR" sz="2000" b="0" i="1" smtClean="0">
                                          <a:solidFill>
                                            <a:schemeClr val="tx1"/>
                                          </a:solidFill>
                                          <a:latin typeface="Cambria Math" panose="02040503050406030204" pitchFamily="18" charset="0"/>
                                        </a:rPr>
                                        <m:t>𝑡</m:t>
                                      </m:r>
                                    </m:e>
                                    <m:sub>
                                      <m:r>
                                        <a:rPr lang="fr-FR" sz="2000" b="0" i="1" smtClean="0">
                                          <a:solidFill>
                                            <a:schemeClr val="tx1"/>
                                          </a:solidFill>
                                          <a:latin typeface="Cambria Math" panose="02040503050406030204" pitchFamily="18" charset="0"/>
                                        </a:rPr>
                                        <m:t>1</m:t>
                                      </m:r>
                                    </m:sub>
                                  </m:sSub>
                                </m:e>
                              </m:d>
                              <m:r>
                                <a:rPr lang="fr-FR" sz="2000" b="0" i="1" smtClean="0">
                                  <a:solidFill>
                                    <a:schemeClr val="tx1"/>
                                  </a:solidFill>
                                  <a:latin typeface="Cambria Math" panose="02040503050406030204" pitchFamily="18" charset="0"/>
                                </a:rPr>
                                <m:t>,</m:t>
                              </m:r>
                              <m:r>
                                <a:rPr lang="fr-FR" sz="2000" b="0" i="1" smtClean="0">
                                  <a:solidFill>
                                    <a:schemeClr val="tx1"/>
                                  </a:solidFill>
                                  <a:latin typeface="Cambria Math" panose="02040503050406030204" pitchFamily="18" charset="0"/>
                                  <a:ea typeface="Cambria Math" panose="02040503050406030204" pitchFamily="18" charset="0"/>
                                </a:rPr>
                                <m:t>∞</m:t>
                              </m:r>
                            </m:e>
                          </m:d>
                          <m:r>
                            <a:rPr lang="fr-FR" sz="2000" b="0" i="1" smtClean="0">
                              <a:solidFill>
                                <a:schemeClr val="tx1"/>
                              </a:solidFill>
                              <a:latin typeface="Cambria Math" panose="02040503050406030204" pitchFamily="18" charset="0"/>
                              <a:ea typeface="Cambria Math" panose="02040503050406030204" pitchFamily="18" charset="0"/>
                            </a:rPr>
                            <m:t>)</m:t>
                          </m:r>
                        </m:e>
                      </m:nary>
                    </m:oMath>
                  </m:oMathPara>
                </a14:m>
                <a:endParaRPr lang="fr-FR" dirty="0" smtClean="0">
                  <a:solidFill>
                    <a:schemeClr val="tx1"/>
                  </a:solidFill>
                </a:endParaRPr>
              </a:p>
            </p:txBody>
          </p:sp>
        </mc:Choice>
        <mc:Fallback xmlns="">
          <p:sp>
            <p:nvSpPr>
              <p:cNvPr id="4" name="ZoneTexte 3"/>
              <p:cNvSpPr txBox="1">
                <a:spLocks noRot="1" noChangeAspect="1" noMove="1" noResize="1" noEditPoints="1" noAdjustHandles="1" noChangeArrowheads="1" noChangeShapeType="1" noTextEdit="1"/>
              </p:cNvSpPr>
              <p:nvPr/>
            </p:nvSpPr>
            <p:spPr>
              <a:xfrm>
                <a:off x="3391236" y="1859663"/>
                <a:ext cx="6152480" cy="1459502"/>
              </a:xfrm>
              <a:prstGeom prst="rect">
                <a:avLst/>
              </a:prstGeom>
              <a:blipFill rotWithShape="0">
                <a:blip r:embed="rId2"/>
                <a:stretch>
                  <a:fillRect l="-990" t="-2092"/>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 name="ZoneTexte 4"/>
              <p:cNvSpPr txBox="1"/>
              <p:nvPr/>
            </p:nvSpPr>
            <p:spPr>
              <a:xfrm>
                <a:off x="2045594" y="3887273"/>
                <a:ext cx="5190186" cy="400110"/>
              </a:xfrm>
              <a:prstGeom prst="rect">
                <a:avLst/>
              </a:prstGeom>
              <a:noFill/>
            </p:spPr>
            <p:txBody>
              <a:bodyPr wrap="square" rtlCol="0">
                <a:spAutoFit/>
              </a:bodyPr>
              <a:lstStyle>
                <a:defPPr>
                  <a:defRPr lang="fr-FR"/>
                </a:defPPr>
              </a:lstStyle>
              <a:p>
                <a:r>
                  <a:rPr lang="fr-FR" sz="2000" dirty="0" smtClean="0">
                    <a:solidFill>
                      <a:schemeClr val="tx1"/>
                    </a:solidFill>
                  </a:rPr>
                  <a:t>Où </a:t>
                </a:r>
                <a14:m>
                  <m:oMath xmlns:m="http://schemas.openxmlformats.org/officeDocument/2006/math">
                    <m:r>
                      <a:rPr lang="fr-FR" sz="2000">
                        <a:solidFill>
                          <a:schemeClr val="tx1"/>
                        </a:solidFill>
                        <a:latin typeface="Cambria Math" panose="02040503050406030204" pitchFamily="18" charset="0"/>
                      </a:rPr>
                      <m:t>𝕏</m:t>
                    </m:r>
                    <m:d>
                      <m:dPr>
                        <m:ctrlPr>
                          <a:rPr lang="fr-FR" sz="2000" i="1">
                            <a:solidFill>
                              <a:schemeClr val="tx1"/>
                            </a:solidFill>
                            <a:latin typeface="Cambria Math" panose="02040503050406030204" pitchFamily="18" charset="0"/>
                          </a:rPr>
                        </m:ctrlPr>
                      </m:dPr>
                      <m:e>
                        <m:r>
                          <a:rPr lang="fr-FR" sz="2000">
                            <a:solidFill>
                              <a:schemeClr val="tx1"/>
                            </a:solidFill>
                            <a:latin typeface="Cambria Math" panose="02040503050406030204" pitchFamily="18" charset="0"/>
                          </a:rPr>
                          <m:t>𝑡</m:t>
                        </m:r>
                      </m:e>
                    </m:d>
                  </m:oMath>
                </a14:m>
                <a:r>
                  <a:rPr lang="fr-FR" sz="2000" dirty="0">
                    <a:solidFill>
                      <a:schemeClr val="tx1"/>
                    </a:solidFill>
                  </a:rPr>
                  <a:t> </a:t>
                </a:r>
                <a:r>
                  <a:rPr lang="fr-FR" sz="2000" dirty="0" smtClean="0">
                    <a:solidFill>
                      <a:schemeClr val="tx1"/>
                    </a:solidFill>
                  </a:rPr>
                  <a:t>e</a:t>
                </a:r>
                <a14:m>
                  <m:oMath xmlns:m="http://schemas.openxmlformats.org/officeDocument/2006/math">
                    <m:r>
                      <a:rPr lang="fr-FR" sz="2000" b="0" i="1" dirty="0" smtClean="0">
                        <a:solidFill>
                          <a:schemeClr val="tx1"/>
                        </a:solidFill>
                        <a:latin typeface="Cambria Math" panose="02040503050406030204" pitchFamily="18" charset="0"/>
                      </a:rPr>
                      <m:t>𝑠𝑡</m:t>
                    </m:r>
                    <m:r>
                      <a:rPr lang="fr-FR" sz="2000" b="0" i="1" dirty="0" smtClean="0">
                        <a:solidFill>
                          <a:schemeClr val="tx1"/>
                        </a:solidFill>
                        <a:latin typeface="Cambria Math" panose="02040503050406030204" pitchFamily="18" charset="0"/>
                      </a:rPr>
                      <m:t> </m:t>
                    </m:r>
                    <m:r>
                      <a:rPr lang="fr-FR" sz="2000" b="0" i="1" dirty="0" smtClean="0">
                        <a:solidFill>
                          <a:schemeClr val="tx1"/>
                        </a:solidFill>
                        <a:latin typeface="Cambria Math" panose="02040503050406030204" pitchFamily="18" charset="0"/>
                      </a:rPr>
                      <m:t>𝑙𝑎</m:t>
                    </m:r>
                    <m:r>
                      <a:rPr lang="fr-FR" sz="2000" b="0" i="1" dirty="0" smtClean="0">
                        <a:solidFill>
                          <a:schemeClr val="tx1"/>
                        </a:solidFill>
                        <a:latin typeface="Cambria Math" panose="02040503050406030204" pitchFamily="18" charset="0"/>
                      </a:rPr>
                      <m:t> </m:t>
                    </m:r>
                    <m:r>
                      <a:rPr lang="fr-FR" sz="2000" b="0" i="1" dirty="0" smtClean="0">
                        <a:solidFill>
                          <a:schemeClr val="tx1"/>
                        </a:solidFill>
                        <a:latin typeface="Cambria Math" panose="02040503050406030204" pitchFamily="18" charset="0"/>
                      </a:rPr>
                      <m:t>𝑠𝑒𝑐𝑢𝑟𝑒</m:t>
                    </m:r>
                    <m:r>
                      <a:rPr lang="fr-FR" sz="2000" b="0" i="1" dirty="0" smtClean="0">
                        <a:solidFill>
                          <a:schemeClr val="tx1"/>
                        </a:solidFill>
                        <a:latin typeface="Cambria Math" panose="02040503050406030204" pitchFamily="18" charset="0"/>
                      </a:rPr>
                      <m:t> </m:t>
                    </m:r>
                    <m:r>
                      <a:rPr lang="fr-FR" sz="2000" b="0" i="1" dirty="0" smtClean="0">
                        <a:solidFill>
                          <a:schemeClr val="tx1"/>
                        </a:solidFill>
                        <a:latin typeface="Cambria Math" panose="02040503050406030204" pitchFamily="18" charset="0"/>
                      </a:rPr>
                      <m:t>𝑧𝑜𝑛𝑒</m:t>
                    </m:r>
                  </m:oMath>
                </a14:m>
                <a:r>
                  <a:rPr lang="fr-FR" sz="2000" dirty="0" smtClean="0">
                    <a:solidFill>
                      <a:schemeClr val="tx1"/>
                    </a:solidFill>
                  </a:rPr>
                  <a:t> </a:t>
                </a:r>
                <a:endParaRPr lang="fr-FR" sz="2000" dirty="0">
                  <a:solidFill>
                    <a:schemeClr val="tx1"/>
                  </a:solidFill>
                </a:endParaRPr>
              </a:p>
            </p:txBody>
          </p:sp>
        </mc:Choice>
        <mc:Fallback xmlns="">
          <p:sp>
            <p:nvSpPr>
              <p:cNvPr id="5" name="ZoneTexte 4"/>
              <p:cNvSpPr txBox="1">
                <a:spLocks noRot="1" noChangeAspect="1" noMove="1" noResize="1" noEditPoints="1" noAdjustHandles="1" noChangeArrowheads="1" noChangeShapeType="1" noTextEdit="1"/>
              </p:cNvSpPr>
              <p:nvPr/>
            </p:nvSpPr>
            <p:spPr>
              <a:xfrm>
                <a:off x="2045594" y="3887273"/>
                <a:ext cx="5190186" cy="400110"/>
              </a:xfrm>
              <a:prstGeom prst="rect">
                <a:avLst/>
              </a:prstGeom>
              <a:blipFill rotWithShape="0">
                <a:blip r:embed="rId3"/>
                <a:stretch>
                  <a:fillRect l="-1293" t="-9231" b="-27692"/>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6" name="ZoneTexte 5"/>
              <p:cNvSpPr txBox="1"/>
              <p:nvPr/>
            </p:nvSpPr>
            <p:spPr>
              <a:xfrm>
                <a:off x="2045594" y="4384599"/>
                <a:ext cx="5190186" cy="400110"/>
              </a:xfrm>
              <a:prstGeom prst="rect">
                <a:avLst/>
              </a:prstGeom>
              <a:noFill/>
            </p:spPr>
            <p:txBody>
              <a:bodyPr wrap="square" rtlCol="0">
                <a:spAutoFit/>
              </a:bodyPr>
              <a:lstStyle>
                <a:defPPr>
                  <a:defRPr lang="fr-FR"/>
                </a:defPPr>
              </a:lstStyle>
              <a:p>
                <a:r>
                  <a:rPr lang="fr-FR" sz="2000" dirty="0" smtClean="0">
                    <a:solidFill>
                      <a:schemeClr val="tx1"/>
                    </a:solidFill>
                  </a:rPr>
                  <a:t>O</a:t>
                </a:r>
                <a14:m>
                  <m:oMath xmlns:m="http://schemas.openxmlformats.org/officeDocument/2006/math">
                    <m:r>
                      <a:rPr lang="fr-FR" sz="2000" b="0" i="0" smtClean="0">
                        <a:solidFill>
                          <a:schemeClr val="tx1"/>
                        </a:solidFill>
                        <a:latin typeface="Cambria Math" panose="02040503050406030204" pitchFamily="18" charset="0"/>
                      </a:rPr>
                      <m:t>ù </m:t>
                    </m:r>
                    <m:r>
                      <a:rPr lang="fr-FR" sz="2000" b="0" i="1" smtClean="0">
                        <a:solidFill>
                          <a:schemeClr val="tx1"/>
                        </a:solidFill>
                        <a:latin typeface="Cambria Math" panose="02040503050406030204" pitchFamily="18" charset="0"/>
                      </a:rPr>
                      <m:t>𝔾</m:t>
                    </m:r>
                    <m:r>
                      <a:rPr lang="fr-FR" sz="2000" b="0" i="1" smtClean="0">
                        <a:solidFill>
                          <a:schemeClr val="tx1"/>
                        </a:solidFill>
                        <a:latin typeface="Cambria Math" panose="02040503050406030204" pitchFamily="18" charset="0"/>
                      </a:rPr>
                      <m:t> </m:t>
                    </m:r>
                    <m:r>
                      <m:rPr>
                        <m:sty m:val="p"/>
                      </m:rPr>
                      <a:rPr lang="fr-FR" sz="2000" b="0" i="0" smtClean="0">
                        <a:solidFill>
                          <a:schemeClr val="tx1"/>
                        </a:solidFill>
                        <a:latin typeface="Cambria Math" panose="02040503050406030204" pitchFamily="18" charset="0"/>
                      </a:rPr>
                      <m:t>est</m:t>
                    </m:r>
                    <m:r>
                      <a:rPr lang="fr-FR" sz="2000" b="0" i="0" smtClean="0">
                        <a:solidFill>
                          <a:schemeClr val="tx1"/>
                        </a:solidFill>
                        <a:latin typeface="Cambria Math" panose="02040503050406030204" pitchFamily="18" charset="0"/>
                      </a:rPr>
                      <m:t> </m:t>
                    </m:r>
                    <m:r>
                      <m:rPr>
                        <m:sty m:val="p"/>
                      </m:rPr>
                      <a:rPr lang="fr-FR" sz="2000" b="0" i="0" smtClean="0">
                        <a:solidFill>
                          <a:schemeClr val="tx1"/>
                        </a:solidFill>
                        <a:latin typeface="Cambria Math" panose="02040503050406030204" pitchFamily="18" charset="0"/>
                      </a:rPr>
                      <m:t>le</m:t>
                    </m:r>
                    <m:r>
                      <a:rPr lang="fr-FR" sz="2000" b="0" i="0" smtClean="0">
                        <a:solidFill>
                          <a:schemeClr val="tx1"/>
                        </a:solidFill>
                        <a:latin typeface="Cambria Math" panose="02040503050406030204" pitchFamily="18" charset="0"/>
                      </a:rPr>
                      <m:t> </m:t>
                    </m:r>
                    <m:r>
                      <m:rPr>
                        <m:sty m:val="p"/>
                      </m:rPr>
                      <a:rPr lang="fr-FR" sz="2000" b="0" i="0" smtClean="0">
                        <a:solidFill>
                          <a:schemeClr val="tx1"/>
                        </a:solidFill>
                        <a:latin typeface="Cambria Math" panose="02040503050406030204" pitchFamily="18" charset="0"/>
                      </a:rPr>
                      <m:t>golfe</m:t>
                    </m:r>
                    <m:r>
                      <a:rPr lang="fr-FR" sz="2000" b="0" i="0" smtClean="0">
                        <a:solidFill>
                          <a:schemeClr val="tx1"/>
                        </a:solidFill>
                        <a:latin typeface="Cambria Math" panose="02040503050406030204" pitchFamily="18" charset="0"/>
                      </a:rPr>
                      <m:t> </m:t>
                    </m:r>
                    <m:r>
                      <m:rPr>
                        <m:sty m:val="p"/>
                      </m:rPr>
                      <a:rPr lang="fr-FR" sz="2000" b="0" i="0" smtClean="0">
                        <a:solidFill>
                          <a:schemeClr val="tx1"/>
                        </a:solidFill>
                        <a:latin typeface="Cambria Math" panose="02040503050406030204" pitchFamily="18" charset="0"/>
                      </a:rPr>
                      <m:t>de</m:t>
                    </m:r>
                    <m:r>
                      <a:rPr lang="fr-FR" sz="2000" b="0" i="0" smtClean="0">
                        <a:solidFill>
                          <a:schemeClr val="tx1"/>
                        </a:solidFill>
                        <a:latin typeface="Cambria Math" panose="02040503050406030204" pitchFamily="18" charset="0"/>
                      </a:rPr>
                      <m:t> </m:t>
                    </m:r>
                    <m:r>
                      <m:rPr>
                        <m:sty m:val="p"/>
                      </m:rPr>
                      <a:rPr lang="fr-FR" sz="2000" b="0" i="0" smtClean="0">
                        <a:solidFill>
                          <a:schemeClr val="tx1"/>
                        </a:solidFill>
                        <a:latin typeface="Cambria Math" panose="02040503050406030204" pitchFamily="18" charset="0"/>
                      </a:rPr>
                      <m:t>Gascogne</m:t>
                    </m:r>
                    <m:r>
                      <a:rPr lang="fr-FR" sz="2000" b="0" i="0" smtClean="0">
                        <a:solidFill>
                          <a:schemeClr val="tx1"/>
                        </a:solidFill>
                        <a:latin typeface="Cambria Math" panose="02040503050406030204" pitchFamily="18" charset="0"/>
                      </a:rPr>
                      <m:t> </m:t>
                    </m:r>
                  </m:oMath>
                </a14:m>
                <a:r>
                  <a:rPr lang="fr-FR" sz="2000" dirty="0" smtClean="0">
                    <a:solidFill>
                      <a:schemeClr val="tx1"/>
                    </a:solidFill>
                  </a:rPr>
                  <a:t> </a:t>
                </a:r>
                <a:endParaRPr lang="fr-FR" sz="2000" dirty="0">
                  <a:solidFill>
                    <a:schemeClr val="tx1"/>
                  </a:solidFill>
                </a:endParaRPr>
              </a:p>
            </p:txBody>
          </p:sp>
        </mc:Choice>
        <mc:Fallback xmlns="">
          <p:sp>
            <p:nvSpPr>
              <p:cNvPr id="6" name="ZoneTexte 5"/>
              <p:cNvSpPr txBox="1">
                <a:spLocks noRot="1" noChangeAspect="1" noMove="1" noResize="1" noEditPoints="1" noAdjustHandles="1" noChangeArrowheads="1" noChangeShapeType="1" noTextEdit="1"/>
              </p:cNvSpPr>
              <p:nvPr/>
            </p:nvSpPr>
            <p:spPr>
              <a:xfrm>
                <a:off x="2045594" y="4384599"/>
                <a:ext cx="5190186" cy="400110"/>
              </a:xfrm>
              <a:prstGeom prst="rect">
                <a:avLst/>
              </a:prstGeom>
              <a:blipFill rotWithShape="0">
                <a:blip r:embed="rId4"/>
                <a:stretch>
                  <a:fillRect l="-1293" t="-7576" b="-25758"/>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7" name="ZoneTexte 6"/>
              <p:cNvSpPr txBox="1"/>
              <p:nvPr/>
            </p:nvSpPr>
            <p:spPr>
              <a:xfrm>
                <a:off x="2045594" y="4904948"/>
                <a:ext cx="6325674" cy="439736"/>
              </a:xfrm>
              <a:prstGeom prst="rect">
                <a:avLst/>
              </a:prstGeom>
              <a:noFill/>
            </p:spPr>
            <p:txBody>
              <a:bodyPr wrap="square" rtlCol="0">
                <a:spAutoFit/>
              </a:bodyPr>
              <a:lstStyle>
                <a:defPPr>
                  <a:defRPr lang="fr-FR"/>
                </a:defPPr>
              </a:lstStyle>
              <a:p>
                <a:r>
                  <a:rPr lang="fr-FR" sz="2000" dirty="0" smtClean="0">
                    <a:solidFill>
                      <a:schemeClr val="tx1"/>
                    </a:solidFill>
                  </a:rPr>
                  <a:t>O</a:t>
                </a:r>
                <a14:m>
                  <m:oMath xmlns:m="http://schemas.openxmlformats.org/officeDocument/2006/math">
                    <m:r>
                      <a:rPr lang="fr-FR" sz="2000" b="0" i="0" smtClean="0">
                        <a:solidFill>
                          <a:schemeClr val="tx1"/>
                        </a:solidFill>
                        <a:latin typeface="Cambria Math" panose="02040503050406030204" pitchFamily="18" charset="0"/>
                      </a:rPr>
                      <m:t>ù </m:t>
                    </m:r>
                    <m:sSub>
                      <m:sSubPr>
                        <m:ctrlPr>
                          <a:rPr lang="fr-FR" sz="2000" b="0" i="1" smtClean="0">
                            <a:solidFill>
                              <a:schemeClr val="tx1"/>
                            </a:solidFill>
                            <a:latin typeface="Cambria Math" panose="02040503050406030204" pitchFamily="18" charset="0"/>
                          </a:rPr>
                        </m:ctrlPr>
                      </m:sSubPr>
                      <m:e>
                        <m:r>
                          <a:rPr lang="fr-FR" sz="2000" b="0" i="1" smtClean="0">
                            <a:solidFill>
                              <a:schemeClr val="tx1"/>
                            </a:solidFill>
                            <a:latin typeface="Cambria Math" panose="02040503050406030204" pitchFamily="18" charset="0"/>
                          </a:rPr>
                          <m:t>𝔽</m:t>
                        </m:r>
                      </m:e>
                      <m:sub>
                        <m:r>
                          <a:rPr lang="fr-FR" sz="2000" b="0" i="1" smtClean="0">
                            <a:solidFill>
                              <a:schemeClr val="tx1"/>
                            </a:solidFill>
                            <a:latin typeface="Cambria Math" panose="02040503050406030204" pitchFamily="18" charset="0"/>
                            <a:ea typeface="Cambria Math" panose="02040503050406030204" pitchFamily="18" charset="0"/>
                          </a:rPr>
                          <m:t>𝛿</m:t>
                        </m:r>
                      </m:sub>
                    </m:sSub>
                    <m:d>
                      <m:dPr>
                        <m:ctrlPr>
                          <a:rPr lang="fr-FR" sz="2000" b="0" i="1" smtClean="0">
                            <a:solidFill>
                              <a:schemeClr val="tx1"/>
                            </a:solidFill>
                            <a:latin typeface="Cambria Math" panose="02040503050406030204" pitchFamily="18" charset="0"/>
                            <a:ea typeface="Cambria Math" panose="02040503050406030204" pitchFamily="18" charset="0"/>
                          </a:rPr>
                        </m:ctrlPr>
                      </m:dPr>
                      <m:e>
                        <m:r>
                          <a:rPr lang="fr-FR" sz="2000" i="1" smtClean="0">
                            <a:solidFill>
                              <a:schemeClr val="tx1"/>
                            </a:solidFill>
                            <a:latin typeface="Cambria Math" panose="02040503050406030204" pitchFamily="18" charset="0"/>
                          </a:rPr>
                          <m:t>𝕏</m:t>
                        </m:r>
                        <m:d>
                          <m:dPr>
                            <m:ctrlPr>
                              <a:rPr lang="fr-FR" sz="2000" b="0" i="1" smtClean="0">
                                <a:solidFill>
                                  <a:schemeClr val="tx1"/>
                                </a:solidFill>
                                <a:latin typeface="Cambria Math" panose="02040503050406030204" pitchFamily="18" charset="0"/>
                              </a:rPr>
                            </m:ctrlPr>
                          </m:dPr>
                          <m:e>
                            <m:r>
                              <a:rPr lang="fr-FR" sz="2000" b="0" i="1" smtClean="0">
                                <a:solidFill>
                                  <a:schemeClr val="tx1"/>
                                </a:solidFill>
                                <a:latin typeface="Cambria Math" panose="02040503050406030204" pitchFamily="18" charset="0"/>
                              </a:rPr>
                              <m:t>𝑡</m:t>
                            </m:r>
                            <m:r>
                              <a:rPr lang="fr-FR" sz="2000" b="0" i="1" smtClean="0">
                                <a:solidFill>
                                  <a:schemeClr val="tx1"/>
                                </a:solidFill>
                                <a:latin typeface="Cambria Math" panose="02040503050406030204" pitchFamily="18" charset="0"/>
                              </a:rPr>
                              <m:t>−</m:t>
                            </m:r>
                            <m:r>
                              <a:rPr lang="fr-FR" sz="2000" b="0" i="1" smtClean="0">
                                <a:solidFill>
                                  <a:schemeClr val="tx1"/>
                                </a:solidFill>
                                <a:latin typeface="Cambria Math" panose="02040503050406030204" pitchFamily="18" charset="0"/>
                                <a:ea typeface="Cambria Math" panose="02040503050406030204" pitchFamily="18" charset="0"/>
                              </a:rPr>
                              <m:t>𝛿</m:t>
                            </m:r>
                          </m:e>
                        </m:d>
                      </m:e>
                    </m:d>
                    <m:r>
                      <a:rPr lang="fr-FR" sz="2000" b="0" i="1" smtClean="0">
                        <a:solidFill>
                          <a:schemeClr val="tx1"/>
                        </a:solidFill>
                        <a:latin typeface="Cambria Math" panose="02040503050406030204" pitchFamily="18" charset="0"/>
                      </a:rPr>
                      <m:t> </m:t>
                    </m:r>
                    <m:r>
                      <a:rPr lang="fr-FR" sz="2000" b="0" i="1" smtClean="0">
                        <a:solidFill>
                          <a:schemeClr val="tx1"/>
                        </a:solidFill>
                        <a:latin typeface="Cambria Math" panose="02040503050406030204" pitchFamily="18" charset="0"/>
                      </a:rPr>
                      <m:t>𝑒𝑠𝑡</m:t>
                    </m:r>
                    <m:r>
                      <a:rPr lang="fr-FR" sz="2000" b="0" i="1" smtClean="0">
                        <a:solidFill>
                          <a:schemeClr val="tx1"/>
                        </a:solidFill>
                        <a:latin typeface="Cambria Math" panose="02040503050406030204" pitchFamily="18" charset="0"/>
                      </a:rPr>
                      <m:t> </m:t>
                    </m:r>
                    <m:r>
                      <a:rPr lang="fr-FR" sz="2000" b="0" i="1" smtClean="0">
                        <a:solidFill>
                          <a:schemeClr val="tx1"/>
                        </a:solidFill>
                        <a:latin typeface="Cambria Math" panose="02040503050406030204" pitchFamily="18" charset="0"/>
                      </a:rPr>
                      <m:t>𝑙𝑒</m:t>
                    </m:r>
                    <m:r>
                      <a:rPr lang="fr-FR" sz="2000" b="0" i="1" smtClean="0">
                        <a:solidFill>
                          <a:schemeClr val="tx1"/>
                        </a:solidFill>
                        <a:latin typeface="Cambria Math" panose="02040503050406030204" pitchFamily="18" charset="0"/>
                      </a:rPr>
                      <m:t> </m:t>
                    </m:r>
                    <m:r>
                      <a:rPr lang="fr-FR" sz="2000" b="0" i="1" smtClean="0">
                        <a:solidFill>
                          <a:schemeClr val="tx1"/>
                        </a:solidFill>
                        <a:latin typeface="Cambria Math" panose="02040503050406030204" pitchFamily="18" charset="0"/>
                      </a:rPr>
                      <m:t>𝑝𝑎𝑠𝑠</m:t>
                    </m:r>
                    <m:r>
                      <a:rPr lang="fr-FR" sz="2000" b="0" i="1" smtClean="0">
                        <a:solidFill>
                          <a:schemeClr val="tx1"/>
                        </a:solidFill>
                        <a:latin typeface="Cambria Math" panose="02040503050406030204" pitchFamily="18" charset="0"/>
                      </a:rPr>
                      <m:t>é </m:t>
                    </m:r>
                    <m:r>
                      <a:rPr lang="fr-FR" sz="2000" b="0" i="1" smtClean="0">
                        <a:solidFill>
                          <a:schemeClr val="tx1"/>
                        </a:solidFill>
                        <a:latin typeface="Cambria Math" panose="02040503050406030204" pitchFamily="18" charset="0"/>
                      </a:rPr>
                      <m:t>𝑑𝑒</m:t>
                    </m:r>
                    <m:r>
                      <a:rPr lang="fr-FR" sz="2000" b="0" i="1" smtClean="0">
                        <a:solidFill>
                          <a:schemeClr val="tx1"/>
                        </a:solidFill>
                        <a:latin typeface="Cambria Math" panose="02040503050406030204" pitchFamily="18" charset="0"/>
                      </a:rPr>
                      <m:t> </m:t>
                    </m:r>
                    <m:r>
                      <a:rPr lang="fr-FR" sz="2000" b="0" i="1" smtClean="0">
                        <a:solidFill>
                          <a:schemeClr val="tx1"/>
                        </a:solidFill>
                        <a:latin typeface="Cambria Math" panose="02040503050406030204" pitchFamily="18" charset="0"/>
                      </a:rPr>
                      <m:t>𝑙𝑎</m:t>
                    </m:r>
                    <m:r>
                      <a:rPr lang="fr-FR" sz="2000" b="0" i="1" smtClean="0">
                        <a:solidFill>
                          <a:schemeClr val="tx1"/>
                        </a:solidFill>
                        <a:latin typeface="Cambria Math" panose="02040503050406030204" pitchFamily="18" charset="0"/>
                      </a:rPr>
                      <m:t> </m:t>
                    </m:r>
                    <m:r>
                      <a:rPr lang="fr-FR" sz="2000" b="0" i="1" smtClean="0">
                        <a:solidFill>
                          <a:schemeClr val="tx1"/>
                        </a:solidFill>
                        <a:latin typeface="Cambria Math" panose="02040503050406030204" pitchFamily="18" charset="0"/>
                      </a:rPr>
                      <m:t>𝑠𝑒𝑐𝑢𝑟𝑒</m:t>
                    </m:r>
                    <m:r>
                      <a:rPr lang="fr-FR" sz="2000" b="0" i="1" smtClean="0">
                        <a:solidFill>
                          <a:schemeClr val="tx1"/>
                        </a:solidFill>
                        <a:latin typeface="Cambria Math" panose="02040503050406030204" pitchFamily="18" charset="0"/>
                      </a:rPr>
                      <m:t> </m:t>
                    </m:r>
                    <m:r>
                      <a:rPr lang="fr-FR" sz="2000" b="0" i="1" smtClean="0">
                        <a:solidFill>
                          <a:schemeClr val="tx1"/>
                        </a:solidFill>
                        <a:latin typeface="Cambria Math" panose="02040503050406030204" pitchFamily="18" charset="0"/>
                      </a:rPr>
                      <m:t>𝑧𝑜𝑛𝑒</m:t>
                    </m:r>
                  </m:oMath>
                </a14:m>
                <a:endParaRPr lang="fr-FR" sz="2000" dirty="0">
                  <a:solidFill>
                    <a:schemeClr val="tx1"/>
                  </a:solidFill>
                </a:endParaRPr>
              </a:p>
            </p:txBody>
          </p:sp>
        </mc:Choice>
        <mc:Fallback xmlns="">
          <p:sp>
            <p:nvSpPr>
              <p:cNvPr id="7" name="ZoneTexte 6"/>
              <p:cNvSpPr txBox="1">
                <a:spLocks noRot="1" noChangeAspect="1" noMove="1" noResize="1" noEditPoints="1" noAdjustHandles="1" noChangeArrowheads="1" noChangeShapeType="1" noTextEdit="1"/>
              </p:cNvSpPr>
              <p:nvPr/>
            </p:nvSpPr>
            <p:spPr>
              <a:xfrm>
                <a:off x="2045594" y="4904948"/>
                <a:ext cx="6325674" cy="439736"/>
              </a:xfrm>
              <a:prstGeom prst="rect">
                <a:avLst/>
              </a:prstGeom>
              <a:blipFill rotWithShape="0">
                <a:blip r:embed="rId5"/>
                <a:stretch>
                  <a:fillRect l="-1061" t="-2778" b="-20833"/>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8" name="ZoneTexte 7"/>
              <p:cNvSpPr txBox="1"/>
              <p:nvPr/>
            </p:nvSpPr>
            <p:spPr>
              <a:xfrm>
                <a:off x="2045593" y="5425297"/>
                <a:ext cx="8369995" cy="562526"/>
              </a:xfrm>
              <a:prstGeom prst="rect">
                <a:avLst/>
              </a:prstGeom>
              <a:noFill/>
            </p:spPr>
            <p:txBody>
              <a:bodyPr wrap="square" rtlCol="0">
                <a:spAutoFit/>
              </a:bodyPr>
              <a:lstStyle>
                <a:defPPr>
                  <a:defRPr lang="fr-FR"/>
                </a:defPPr>
              </a:lstStyle>
              <a:p>
                <a:r>
                  <a:rPr lang="fr-FR" sz="2000" dirty="0" smtClean="0">
                    <a:solidFill>
                      <a:schemeClr val="tx1"/>
                    </a:solidFill>
                  </a:rPr>
                  <a:t>O</a:t>
                </a:r>
                <a14:m>
                  <m:oMath xmlns:m="http://schemas.openxmlformats.org/officeDocument/2006/math">
                    <m:r>
                      <a:rPr lang="fr-FR" sz="2000" b="0" i="0" smtClean="0">
                        <a:solidFill>
                          <a:schemeClr val="tx1"/>
                        </a:solidFill>
                        <a:latin typeface="Cambria Math" panose="02040503050406030204" pitchFamily="18" charset="0"/>
                      </a:rPr>
                      <m:t>ù</m:t>
                    </m:r>
                    <m:nary>
                      <m:naryPr>
                        <m:chr m:val="⋂"/>
                        <m:supHide m:val="on"/>
                        <m:ctrlPr>
                          <a:rPr lang="fr-FR" sz="2000" b="0" i="1" smtClean="0">
                            <a:solidFill>
                              <a:schemeClr val="tx1"/>
                            </a:solidFill>
                            <a:latin typeface="Cambria Math" panose="02040503050406030204" pitchFamily="18" charset="0"/>
                          </a:rPr>
                        </m:ctrlPr>
                      </m:naryPr>
                      <m:sub>
                        <m:r>
                          <m:rPr>
                            <m:brk m:alnAt="7"/>
                          </m:rPr>
                          <a:rPr lang="fr-FR" sz="2000" b="0" i="1" smtClean="0">
                            <a:solidFill>
                              <a:schemeClr val="tx1"/>
                            </a:solidFill>
                            <a:latin typeface="Cambria Math" panose="02040503050406030204" pitchFamily="18" charset="0"/>
                          </a:rPr>
                          <m:t>𝑖</m:t>
                        </m:r>
                      </m:sub>
                      <m:sup/>
                      <m:e>
                        <m:sSubSup>
                          <m:sSubSupPr>
                            <m:ctrlPr>
                              <a:rPr lang="fr-FR" sz="2000" b="0" i="1" smtClean="0">
                                <a:solidFill>
                                  <a:schemeClr val="tx1"/>
                                </a:solidFill>
                                <a:latin typeface="Cambria Math" panose="02040503050406030204" pitchFamily="18" charset="0"/>
                              </a:rPr>
                            </m:ctrlPr>
                          </m:sSubSupPr>
                          <m:e>
                            <m:r>
                              <a:rPr lang="fr-FR" sz="2000" b="0" i="1" smtClean="0">
                                <a:solidFill>
                                  <a:schemeClr val="tx1"/>
                                </a:solidFill>
                                <a:latin typeface="Cambria Math" panose="02040503050406030204" pitchFamily="18" charset="0"/>
                              </a:rPr>
                              <m:t>𝑔</m:t>
                            </m:r>
                          </m:e>
                          <m:sub>
                            <m:sSub>
                              <m:sSubPr>
                                <m:ctrlPr>
                                  <a:rPr lang="fr-FR" sz="2000" b="0" i="1" smtClean="0">
                                    <a:solidFill>
                                      <a:schemeClr val="tx1"/>
                                    </a:solidFill>
                                    <a:latin typeface="Cambria Math" panose="02040503050406030204" pitchFamily="18" charset="0"/>
                                  </a:rPr>
                                </m:ctrlPr>
                              </m:sSubPr>
                              <m:e>
                                <m:r>
                                  <a:rPr lang="fr-FR" sz="2000" b="0" i="1" smtClean="0">
                                    <a:solidFill>
                                      <a:schemeClr val="tx1"/>
                                    </a:solidFill>
                                    <a:latin typeface="Cambria Math" panose="02040503050406030204" pitchFamily="18" charset="0"/>
                                  </a:rPr>
                                  <m:t>𝑎</m:t>
                                </m:r>
                              </m:e>
                              <m:sub>
                                <m:r>
                                  <a:rPr lang="fr-FR" sz="2000" b="0" i="1" smtClean="0">
                                    <a:solidFill>
                                      <a:schemeClr val="tx1"/>
                                    </a:solidFill>
                                    <a:latin typeface="Cambria Math" panose="02040503050406030204" pitchFamily="18" charset="0"/>
                                  </a:rPr>
                                  <m:t>𝑖</m:t>
                                </m:r>
                                <m:d>
                                  <m:dPr>
                                    <m:ctrlPr>
                                      <a:rPr lang="fr-FR" sz="2000" b="0" i="1" smtClean="0">
                                        <a:solidFill>
                                          <a:schemeClr val="tx1"/>
                                        </a:solidFill>
                                        <a:latin typeface="Cambria Math" panose="02040503050406030204" pitchFamily="18" charset="0"/>
                                      </a:rPr>
                                    </m:ctrlPr>
                                  </m:dPr>
                                  <m:e>
                                    <m:sSub>
                                      <m:sSubPr>
                                        <m:ctrlPr>
                                          <a:rPr lang="fr-FR" sz="2000" b="0" i="1" smtClean="0">
                                            <a:solidFill>
                                              <a:schemeClr val="tx1"/>
                                            </a:solidFill>
                                            <a:latin typeface="Cambria Math" panose="02040503050406030204" pitchFamily="18" charset="0"/>
                                          </a:rPr>
                                        </m:ctrlPr>
                                      </m:sSubPr>
                                      <m:e>
                                        <m:r>
                                          <a:rPr lang="fr-FR" sz="2000" b="0" i="1" smtClean="0">
                                            <a:solidFill>
                                              <a:schemeClr val="tx1"/>
                                            </a:solidFill>
                                            <a:latin typeface="Cambria Math" panose="02040503050406030204" pitchFamily="18" charset="0"/>
                                          </a:rPr>
                                          <m:t>𝑡</m:t>
                                        </m:r>
                                      </m:e>
                                      <m:sub>
                                        <m:r>
                                          <a:rPr lang="fr-FR" sz="2000" b="0" i="1" smtClean="0">
                                            <a:solidFill>
                                              <a:schemeClr val="tx1"/>
                                            </a:solidFill>
                                            <a:latin typeface="Cambria Math" panose="02040503050406030204" pitchFamily="18" charset="0"/>
                                          </a:rPr>
                                          <m:t>1</m:t>
                                        </m:r>
                                      </m:sub>
                                    </m:sSub>
                                  </m:e>
                                </m:d>
                              </m:sub>
                            </m:sSub>
                          </m:sub>
                          <m:sup>
                            <m:r>
                              <a:rPr lang="fr-FR" sz="2000" b="0" i="1" smtClean="0">
                                <a:solidFill>
                                  <a:schemeClr val="tx1"/>
                                </a:solidFill>
                                <a:latin typeface="Cambria Math" panose="02040503050406030204" pitchFamily="18" charset="0"/>
                              </a:rPr>
                              <m:t>−1</m:t>
                            </m:r>
                          </m:sup>
                        </m:sSubSup>
                        <m:r>
                          <a:rPr lang="fr-FR" sz="2000" b="0" i="1" smtClean="0">
                            <a:solidFill>
                              <a:schemeClr val="tx1"/>
                            </a:solidFill>
                            <a:latin typeface="Cambria Math" panose="02040503050406030204" pitchFamily="18" charset="0"/>
                          </a:rPr>
                          <m:t>(</m:t>
                        </m:r>
                        <m:d>
                          <m:dPr>
                            <m:begChr m:val="["/>
                            <m:endChr m:val="]"/>
                            <m:ctrlPr>
                              <a:rPr lang="fr-FR" sz="2000" b="0" i="1" smtClean="0">
                                <a:solidFill>
                                  <a:schemeClr val="tx1"/>
                                </a:solidFill>
                                <a:latin typeface="Cambria Math" panose="02040503050406030204" pitchFamily="18" charset="0"/>
                              </a:rPr>
                            </m:ctrlPr>
                          </m:dPr>
                          <m:e>
                            <m:sSub>
                              <m:sSubPr>
                                <m:ctrlPr>
                                  <a:rPr lang="fr-FR" sz="2000" b="0" i="1" smtClean="0">
                                    <a:solidFill>
                                      <a:schemeClr val="tx1"/>
                                    </a:solidFill>
                                    <a:latin typeface="Cambria Math" panose="02040503050406030204" pitchFamily="18" charset="0"/>
                                  </a:rPr>
                                </m:ctrlPr>
                              </m:sSubPr>
                              <m:e>
                                <m:r>
                                  <a:rPr lang="fr-FR" sz="2000" b="0" i="1" smtClean="0">
                                    <a:solidFill>
                                      <a:schemeClr val="tx1"/>
                                    </a:solidFill>
                                    <a:latin typeface="Cambria Math" panose="02040503050406030204" pitchFamily="18" charset="0"/>
                                  </a:rPr>
                                  <m:t>𝑑</m:t>
                                </m:r>
                              </m:e>
                              <m:sub>
                                <m:r>
                                  <a:rPr lang="fr-FR" sz="2000" b="0" i="1" smtClean="0">
                                    <a:solidFill>
                                      <a:schemeClr val="tx1"/>
                                    </a:solidFill>
                                    <a:latin typeface="Cambria Math" panose="02040503050406030204" pitchFamily="18" charset="0"/>
                                  </a:rPr>
                                  <m:t>𝑖</m:t>
                                </m:r>
                              </m:sub>
                            </m:sSub>
                            <m:d>
                              <m:dPr>
                                <m:ctrlPr>
                                  <a:rPr lang="fr-FR" sz="2000" b="0" i="1" smtClean="0">
                                    <a:solidFill>
                                      <a:schemeClr val="tx1"/>
                                    </a:solidFill>
                                    <a:latin typeface="Cambria Math" panose="02040503050406030204" pitchFamily="18" charset="0"/>
                                  </a:rPr>
                                </m:ctrlPr>
                              </m:dPr>
                              <m:e>
                                <m:sSub>
                                  <m:sSubPr>
                                    <m:ctrlPr>
                                      <a:rPr lang="fr-FR" sz="2000" b="0" i="1" smtClean="0">
                                        <a:solidFill>
                                          <a:schemeClr val="tx1"/>
                                        </a:solidFill>
                                        <a:latin typeface="Cambria Math" panose="02040503050406030204" pitchFamily="18" charset="0"/>
                                      </a:rPr>
                                    </m:ctrlPr>
                                  </m:sSubPr>
                                  <m:e>
                                    <m:r>
                                      <a:rPr lang="fr-FR" sz="2000" b="0" i="1" smtClean="0">
                                        <a:solidFill>
                                          <a:schemeClr val="tx1"/>
                                        </a:solidFill>
                                        <a:latin typeface="Cambria Math" panose="02040503050406030204" pitchFamily="18" charset="0"/>
                                      </a:rPr>
                                      <m:t>𝑡</m:t>
                                    </m:r>
                                  </m:e>
                                  <m:sub>
                                    <m:r>
                                      <a:rPr lang="fr-FR" sz="2000" b="0" i="1" smtClean="0">
                                        <a:solidFill>
                                          <a:schemeClr val="tx1"/>
                                        </a:solidFill>
                                        <a:latin typeface="Cambria Math" panose="02040503050406030204" pitchFamily="18" charset="0"/>
                                      </a:rPr>
                                      <m:t>1</m:t>
                                    </m:r>
                                  </m:sub>
                                </m:sSub>
                              </m:e>
                            </m:d>
                            <m:r>
                              <a:rPr lang="fr-FR" sz="2000" b="0" i="1" smtClean="0">
                                <a:solidFill>
                                  <a:schemeClr val="tx1"/>
                                </a:solidFill>
                                <a:latin typeface="Cambria Math" panose="02040503050406030204" pitchFamily="18" charset="0"/>
                              </a:rPr>
                              <m:t>,</m:t>
                            </m:r>
                            <m:r>
                              <a:rPr lang="fr-FR" sz="2000" b="0" i="1" smtClean="0">
                                <a:solidFill>
                                  <a:schemeClr val="tx1"/>
                                </a:solidFill>
                                <a:latin typeface="Cambria Math" panose="02040503050406030204" pitchFamily="18" charset="0"/>
                                <a:ea typeface="Cambria Math" panose="02040503050406030204" pitchFamily="18" charset="0"/>
                              </a:rPr>
                              <m:t>∞</m:t>
                            </m:r>
                          </m:e>
                        </m:d>
                        <m:r>
                          <a:rPr lang="fr-FR" sz="2000" b="0" i="1" smtClean="0">
                            <a:solidFill>
                              <a:schemeClr val="tx1"/>
                            </a:solidFill>
                            <a:latin typeface="Cambria Math" panose="02040503050406030204" pitchFamily="18" charset="0"/>
                            <a:ea typeface="Cambria Math" panose="02040503050406030204" pitchFamily="18" charset="0"/>
                          </a:rPr>
                          <m:t>)</m:t>
                        </m:r>
                      </m:e>
                    </m:nary>
                    <m:r>
                      <m:rPr>
                        <m:sty m:val="p"/>
                      </m:rPr>
                      <a:rPr lang="fr-FR" sz="2000" b="0" i="0" smtClean="0">
                        <a:solidFill>
                          <a:schemeClr val="tx1"/>
                        </a:solidFill>
                        <a:latin typeface="Cambria Math" panose="02040503050406030204" pitchFamily="18" charset="0"/>
                      </a:rPr>
                      <m:t>est</m:t>
                    </m:r>
                    <m:r>
                      <a:rPr lang="fr-FR" sz="2000" b="0" i="0" smtClean="0">
                        <a:solidFill>
                          <a:schemeClr val="tx1"/>
                        </a:solidFill>
                        <a:latin typeface="Cambria Math" panose="02040503050406030204" pitchFamily="18" charset="0"/>
                      </a:rPr>
                      <m:t> </m:t>
                    </m:r>
                    <m:r>
                      <m:rPr>
                        <m:sty m:val="p"/>
                      </m:rPr>
                      <a:rPr lang="fr-FR" sz="2000" b="0" i="0" smtClean="0">
                        <a:solidFill>
                          <a:schemeClr val="tx1"/>
                        </a:solidFill>
                        <a:latin typeface="Cambria Math" panose="02040503050406030204" pitchFamily="18" charset="0"/>
                      </a:rPr>
                      <m:t>la</m:t>
                    </m:r>
                    <m:r>
                      <a:rPr lang="fr-FR" sz="2000" b="0" i="0" smtClean="0">
                        <a:solidFill>
                          <a:schemeClr val="tx1"/>
                        </a:solidFill>
                        <a:latin typeface="Cambria Math" panose="02040503050406030204" pitchFamily="18" charset="0"/>
                      </a:rPr>
                      <m:t> </m:t>
                    </m:r>
                    <m:r>
                      <m:rPr>
                        <m:sty m:val="p"/>
                      </m:rPr>
                      <a:rPr lang="fr-FR" sz="2000" b="0" i="0" smtClean="0">
                        <a:solidFill>
                          <a:schemeClr val="tx1"/>
                        </a:solidFill>
                        <a:latin typeface="Cambria Math" panose="02040503050406030204" pitchFamily="18" charset="0"/>
                      </a:rPr>
                      <m:t>repr</m:t>
                    </m:r>
                    <m:r>
                      <a:rPr lang="fr-FR" sz="2000" b="0" i="0" smtClean="0">
                        <a:solidFill>
                          <a:schemeClr val="tx1"/>
                        </a:solidFill>
                        <a:latin typeface="Cambria Math" panose="02040503050406030204" pitchFamily="18" charset="0"/>
                      </a:rPr>
                      <m:t>é</m:t>
                    </m:r>
                    <m:r>
                      <m:rPr>
                        <m:sty m:val="p"/>
                      </m:rPr>
                      <a:rPr lang="fr-FR" sz="2000" b="0" i="0" smtClean="0">
                        <a:solidFill>
                          <a:schemeClr val="tx1"/>
                        </a:solidFill>
                        <a:latin typeface="Cambria Math" panose="02040503050406030204" pitchFamily="18" charset="0"/>
                      </a:rPr>
                      <m:t>sentation</m:t>
                    </m:r>
                    <m:r>
                      <a:rPr lang="fr-FR" sz="2000" b="0" i="0" smtClean="0">
                        <a:solidFill>
                          <a:schemeClr val="tx1"/>
                        </a:solidFill>
                        <a:latin typeface="Cambria Math" panose="02040503050406030204" pitchFamily="18" charset="0"/>
                      </a:rPr>
                      <m:t> </m:t>
                    </m:r>
                    <m:r>
                      <m:rPr>
                        <m:sty m:val="p"/>
                      </m:rPr>
                      <a:rPr lang="fr-FR" sz="2000" b="0" i="0" smtClean="0">
                        <a:solidFill>
                          <a:schemeClr val="tx1"/>
                        </a:solidFill>
                        <a:latin typeface="Cambria Math" panose="02040503050406030204" pitchFamily="18" charset="0"/>
                      </a:rPr>
                      <m:t>instantan</m:t>
                    </m:r>
                    <m:r>
                      <a:rPr lang="fr-FR" sz="2000" b="0" i="0" smtClean="0">
                        <a:solidFill>
                          <a:schemeClr val="tx1"/>
                        </a:solidFill>
                        <a:latin typeface="Cambria Math" panose="02040503050406030204" pitchFamily="18" charset="0"/>
                      </a:rPr>
                      <m:t>é</m:t>
                    </m:r>
                    <m:r>
                      <m:rPr>
                        <m:sty m:val="p"/>
                      </m:rPr>
                      <a:rPr lang="fr-FR" sz="2000" b="0" i="0" smtClean="0">
                        <a:solidFill>
                          <a:schemeClr val="tx1"/>
                        </a:solidFill>
                        <a:latin typeface="Cambria Math" panose="02040503050406030204" pitchFamily="18" charset="0"/>
                      </a:rPr>
                      <m:t>e</m:t>
                    </m:r>
                    <m:r>
                      <a:rPr lang="fr-FR" sz="2000" b="0" i="0" smtClean="0">
                        <a:solidFill>
                          <a:schemeClr val="tx1"/>
                        </a:solidFill>
                        <a:latin typeface="Cambria Math" panose="02040503050406030204" pitchFamily="18" charset="0"/>
                      </a:rPr>
                      <m:t> </m:t>
                    </m:r>
                    <m:r>
                      <m:rPr>
                        <m:sty m:val="p"/>
                      </m:rPr>
                      <a:rPr lang="fr-FR" sz="2000" b="0" i="0" smtClean="0">
                        <a:solidFill>
                          <a:schemeClr val="tx1"/>
                        </a:solidFill>
                        <a:latin typeface="Cambria Math" panose="02040503050406030204" pitchFamily="18" charset="0"/>
                      </a:rPr>
                      <m:t>de</m:t>
                    </m:r>
                    <m:r>
                      <a:rPr lang="fr-FR" sz="2000" b="0" i="0" smtClean="0">
                        <a:solidFill>
                          <a:schemeClr val="tx1"/>
                        </a:solidFill>
                        <a:latin typeface="Cambria Math" panose="02040503050406030204" pitchFamily="18" charset="0"/>
                      </a:rPr>
                      <m:t> </m:t>
                    </m:r>
                    <m:r>
                      <m:rPr>
                        <m:sty m:val="p"/>
                      </m:rPr>
                      <a:rPr lang="fr-FR" sz="2000" b="0" i="0" smtClean="0">
                        <a:solidFill>
                          <a:schemeClr val="tx1"/>
                        </a:solidFill>
                        <a:latin typeface="Cambria Math" panose="02040503050406030204" pitchFamily="18" charset="0"/>
                      </a:rPr>
                      <m:t>la</m:t>
                    </m:r>
                    <m:r>
                      <a:rPr lang="fr-FR" sz="2000" b="0" i="0" smtClean="0">
                        <a:solidFill>
                          <a:schemeClr val="tx1"/>
                        </a:solidFill>
                        <a:latin typeface="Cambria Math" panose="02040503050406030204" pitchFamily="18" charset="0"/>
                      </a:rPr>
                      <m:t> </m:t>
                    </m:r>
                    <m:r>
                      <m:rPr>
                        <m:sty m:val="p"/>
                      </m:rPr>
                      <a:rPr lang="fr-FR" sz="2000" b="0" i="0" smtClean="0">
                        <a:solidFill>
                          <a:schemeClr val="tx1"/>
                        </a:solidFill>
                        <a:latin typeface="Cambria Math" panose="02040503050406030204" pitchFamily="18" charset="0"/>
                      </a:rPr>
                      <m:t>secure</m:t>
                    </m:r>
                    <m:r>
                      <a:rPr lang="fr-FR" sz="2000" b="0" i="0" smtClean="0">
                        <a:solidFill>
                          <a:schemeClr val="tx1"/>
                        </a:solidFill>
                        <a:latin typeface="Cambria Math" panose="02040503050406030204" pitchFamily="18" charset="0"/>
                      </a:rPr>
                      <m:t> </m:t>
                    </m:r>
                    <m:r>
                      <m:rPr>
                        <m:sty m:val="p"/>
                      </m:rPr>
                      <a:rPr lang="fr-FR" sz="2000" b="0" i="0" smtClean="0">
                        <a:solidFill>
                          <a:schemeClr val="tx1"/>
                        </a:solidFill>
                        <a:latin typeface="Cambria Math" panose="02040503050406030204" pitchFamily="18" charset="0"/>
                      </a:rPr>
                      <m:t>zone</m:t>
                    </m:r>
                  </m:oMath>
                </a14:m>
                <a:endParaRPr lang="fr-FR" sz="2000" dirty="0">
                  <a:solidFill>
                    <a:schemeClr val="tx1"/>
                  </a:solidFill>
                </a:endParaRPr>
              </a:p>
            </p:txBody>
          </p:sp>
        </mc:Choice>
        <mc:Fallback xmlns="">
          <p:sp>
            <p:nvSpPr>
              <p:cNvPr id="8" name="ZoneTexte 7"/>
              <p:cNvSpPr txBox="1">
                <a:spLocks noRot="1" noChangeAspect="1" noMove="1" noResize="1" noEditPoints="1" noAdjustHandles="1" noChangeArrowheads="1" noChangeShapeType="1" noTextEdit="1"/>
              </p:cNvSpPr>
              <p:nvPr/>
            </p:nvSpPr>
            <p:spPr>
              <a:xfrm>
                <a:off x="2045593" y="5425297"/>
                <a:ext cx="8369995" cy="562526"/>
              </a:xfrm>
              <a:prstGeom prst="rect">
                <a:avLst/>
              </a:prstGeom>
              <a:blipFill rotWithShape="0">
                <a:blip r:embed="rId6"/>
                <a:stretch>
                  <a:fillRect l="-801" t="-65217" b="-79348"/>
                </a:stretch>
              </a:blipFill>
            </p:spPr>
            <p:txBody>
              <a:bodyPr/>
              <a:lstStyle/>
              <a:p>
                <a:r>
                  <a:rPr lang="fr-FR">
                    <a:noFill/>
                  </a:rPr>
                  <a:t> </a:t>
                </a:r>
              </a:p>
            </p:txBody>
          </p:sp>
        </mc:Fallback>
      </mc:AlternateContent>
      <p:sp>
        <p:nvSpPr>
          <p:cNvPr id="2" name="Titre 1"/>
          <p:cNvSpPr>
            <a:spLocks noGrp="1"/>
          </p:cNvSpPr>
          <p:nvPr>
            <p:ph type="title"/>
          </p:nvPr>
        </p:nvSpPr>
        <p:spPr/>
        <p:txBody>
          <a:bodyPr/>
          <a:lstStyle/>
          <a:p>
            <a:r>
              <a:rPr lang="fr-FR" dirty="0" smtClean="0"/>
              <a:t>Zone de sécurité</a:t>
            </a:r>
            <a:endParaRPr lang="fr-FR" dirty="0"/>
          </a:p>
        </p:txBody>
      </p:sp>
      <p:sp>
        <p:nvSpPr>
          <p:cNvPr id="9" name="Espace réservé du pied de page 8"/>
          <p:cNvSpPr>
            <a:spLocks noGrp="1"/>
          </p:cNvSpPr>
          <p:nvPr>
            <p:ph type="ftr" sz="quarter" idx="3"/>
          </p:nvPr>
        </p:nvSpPr>
        <p:spPr/>
        <p:txBody>
          <a:bodyPr/>
          <a:lstStyle/>
          <a:p>
            <a:pPr algn="ctr"/>
            <a:r>
              <a:rPr lang="fr-FR" smtClean="0"/>
              <a:t>Projet Gascogne 2016 - 19 février 2016</a:t>
            </a:r>
            <a:endParaRPr lang="en-US" dirty="0"/>
          </a:p>
        </p:txBody>
      </p:sp>
      <p:sp>
        <p:nvSpPr>
          <p:cNvPr id="10" name="Espace réservé du numéro de diapositive 9"/>
          <p:cNvSpPr>
            <a:spLocks noGrp="1"/>
          </p:cNvSpPr>
          <p:nvPr>
            <p:ph type="sldNum" sz="quarter" idx="4"/>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2092266837"/>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t>Algorithme </a:t>
            </a:r>
            <a:r>
              <a:rPr lang="fr-FR" dirty="0" err="1" smtClean="0"/>
              <a:t>Sivia</a:t>
            </a:r>
            <a:endParaRPr lang="fr-FR" dirty="0"/>
          </a:p>
        </p:txBody>
      </p:sp>
      <p:pic>
        <p:nvPicPr>
          <p:cNvPr id="4" name="Image 7"/>
          <p:cNvPicPr>
            <a:picLocks noGrp="1" noChangeAspect="1"/>
          </p:cNvPicPr>
          <p:nvPr>
            <p:ph idx="1"/>
          </p:nvPr>
        </p:nvPicPr>
        <p:blipFill>
          <a:blip r:embed="rId2"/>
          <a:stretch>
            <a:fillRect/>
          </a:stretch>
        </p:blipFill>
        <p:spPr>
          <a:xfrm>
            <a:off x="3069985" y="1943100"/>
            <a:ext cx="7559915" cy="3571504"/>
          </a:xfrm>
          <a:prstGeom prst="rect">
            <a:avLst/>
          </a:prstGeom>
          <a:noFill/>
          <a:ln>
            <a:noFill/>
          </a:ln>
        </p:spPr>
      </p:pic>
      <p:sp>
        <p:nvSpPr>
          <p:cNvPr id="3" name="Espace réservé du pied de page 2"/>
          <p:cNvSpPr>
            <a:spLocks noGrp="1"/>
          </p:cNvSpPr>
          <p:nvPr>
            <p:ph type="ftr" sz="quarter" idx="3"/>
          </p:nvPr>
        </p:nvSpPr>
        <p:spPr/>
        <p:txBody>
          <a:bodyPr/>
          <a:lstStyle/>
          <a:p>
            <a:pPr algn="ctr"/>
            <a:r>
              <a:rPr lang="fr-FR" smtClean="0"/>
              <a:t>Projet Gascogne 2016 - 19 février 2016</a:t>
            </a:r>
            <a:endParaRPr lang="en-US" dirty="0"/>
          </a:p>
        </p:txBody>
      </p:sp>
      <p:sp>
        <p:nvSpPr>
          <p:cNvPr id="5" name="Espace réservé du numéro de diapositive 4"/>
          <p:cNvSpPr>
            <a:spLocks noGrp="1"/>
          </p:cNvSpPr>
          <p:nvPr>
            <p:ph type="sldNum" sz="quarter" idx="4"/>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42095295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t>Objectifs souhaités</a:t>
            </a:r>
            <a:endParaRPr lang="fr-FR" dirty="0"/>
          </a:p>
        </p:txBody>
      </p:sp>
      <p:pic>
        <p:nvPicPr>
          <p:cNvPr id="4" name="Espace réservé du contenu 3"/>
          <p:cNvPicPr>
            <a:picLocks noGrp="1" noChangeAspect="1"/>
          </p:cNvPicPr>
          <p:nvPr>
            <p:ph idx="1"/>
          </p:nvPr>
        </p:nvPicPr>
        <p:blipFill>
          <a:blip r:embed="rId2"/>
          <a:stretch>
            <a:fillRect/>
          </a:stretch>
        </p:blipFill>
        <p:spPr>
          <a:xfrm>
            <a:off x="1209676" y="1632463"/>
            <a:ext cx="10515600" cy="3728011"/>
          </a:xfrm>
          <a:prstGeom prst="rect">
            <a:avLst/>
          </a:prstGeom>
          <a:noFill/>
          <a:ln>
            <a:noFill/>
          </a:ln>
        </p:spPr>
      </p:pic>
      <p:sp>
        <p:nvSpPr>
          <p:cNvPr id="3" name="Espace réservé du pied de page 2"/>
          <p:cNvSpPr>
            <a:spLocks noGrp="1"/>
          </p:cNvSpPr>
          <p:nvPr>
            <p:ph type="ftr" sz="quarter" idx="3"/>
          </p:nvPr>
        </p:nvSpPr>
        <p:spPr/>
        <p:txBody>
          <a:bodyPr/>
          <a:lstStyle/>
          <a:p>
            <a:pPr algn="ctr"/>
            <a:r>
              <a:rPr lang="fr-FR" smtClean="0"/>
              <a:t>Projet Gascogne 2016 - 19 février 2016</a:t>
            </a:r>
            <a:endParaRPr lang="en-US" dirty="0"/>
          </a:p>
        </p:txBody>
      </p:sp>
      <p:sp>
        <p:nvSpPr>
          <p:cNvPr id="5" name="Espace réservé du numéro de diapositive 4"/>
          <p:cNvSpPr>
            <a:spLocks noGrp="1"/>
          </p:cNvSpPr>
          <p:nvPr>
            <p:ph type="sldNum" sz="quarter" idx="4"/>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45765714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e">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TM03457496[[fn=Parallaxe]]</Template>
  <TotalTime>201</TotalTime>
  <Words>1462</Words>
  <Application>Microsoft Office PowerPoint</Application>
  <PresentationFormat>Grand écran</PresentationFormat>
  <Paragraphs>369</Paragraphs>
  <Slides>54</Slides>
  <Notes>14</Notes>
  <HiddenSlides>0</HiddenSlides>
  <MMClips>3</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54</vt:i4>
      </vt:variant>
    </vt:vector>
  </HeadingPairs>
  <TitlesOfParts>
    <vt:vector size="61" baseType="lpstr">
      <vt:lpstr>Arial</vt:lpstr>
      <vt:lpstr>Calibri</vt:lpstr>
      <vt:lpstr>Calibri Light</vt:lpstr>
      <vt:lpstr>Cambria Math</vt:lpstr>
      <vt:lpstr>Corbel</vt:lpstr>
      <vt:lpstr>Wingdings</vt:lpstr>
      <vt:lpstr>Parallaxe</vt:lpstr>
      <vt:lpstr>Surveillance du Golfe de Gascogne</vt:lpstr>
      <vt:lpstr>Sommaire</vt:lpstr>
      <vt:lpstr>Sommaire</vt:lpstr>
      <vt:lpstr>Introduction</vt:lpstr>
      <vt:lpstr>Introduction</vt:lpstr>
      <vt:lpstr>Sommaire</vt:lpstr>
      <vt:lpstr>Zone de sécurité</vt:lpstr>
      <vt:lpstr>Algorithme Sivia</vt:lpstr>
      <vt:lpstr>Objectifs souhaités</vt:lpstr>
      <vt:lpstr>Golfe de Gascogne</vt:lpstr>
      <vt:lpstr>Test SIVIA ImageToBoxes</vt:lpstr>
      <vt:lpstr>Image intégrale</vt:lpstr>
      <vt:lpstr>Image intégrale</vt:lpstr>
      <vt:lpstr>Estimation de la zone au temps t</vt:lpstr>
      <vt:lpstr>Avec des séparateurs</vt:lpstr>
      <vt:lpstr>Avec inversion d'ensembles épais</vt:lpstr>
      <vt:lpstr>Sur plusieurs robots</vt:lpstr>
      <vt:lpstr>Sur plusieurs robots</vt:lpstr>
      <vt:lpstr>Correction des chevauchements</vt:lpstr>
      <vt:lpstr>Trace des robots</vt:lpstr>
      <vt:lpstr>Trace des robots</vt:lpstr>
      <vt:lpstr>Trace des robots</vt:lpstr>
      <vt:lpstr>Trace des robots</vt:lpstr>
      <vt:lpstr>Secure Zone Non Validée</vt:lpstr>
      <vt:lpstr>Secure Zone Validée</vt:lpstr>
      <vt:lpstr>Sommaire</vt:lpstr>
      <vt:lpstr>Evolution de la trajectoire de l’ellipse </vt:lpstr>
      <vt:lpstr>Evolution de la trajectoire de l’ellipse </vt:lpstr>
      <vt:lpstr>Evolution de la trajectoire de l’ellipse </vt:lpstr>
      <vt:lpstr>Evolution de la trajectoire de l’ellipse </vt:lpstr>
      <vt:lpstr>Evolution de la trajectoire de l’ellipse </vt:lpstr>
      <vt:lpstr>Evolution de la trajectoire de l’ellipse </vt:lpstr>
      <vt:lpstr>Evolution de la trajectoire de l’ellipse </vt:lpstr>
      <vt:lpstr>Evolution de la trajectoire de l’ellipse </vt:lpstr>
      <vt:lpstr>Sommaire</vt:lpstr>
      <vt:lpstr>Régulation par champ de potentiels</vt:lpstr>
      <vt:lpstr>Commande proportionnelle du robot </vt:lpstr>
      <vt:lpstr>Architecture de régulation par champ de potentiel</vt:lpstr>
      <vt:lpstr>Test par simulation</vt:lpstr>
      <vt:lpstr>Simulation dans le Golfe de Gascogne</vt:lpstr>
      <vt:lpstr>Sommaire</vt:lpstr>
      <vt:lpstr>Linéarisation par bouclage</vt:lpstr>
      <vt:lpstr>Sommaire</vt:lpstr>
      <vt:lpstr>Présentation PowerPoint</vt:lpstr>
      <vt:lpstr>Présentation PowerPoint</vt:lpstr>
      <vt:lpstr>Communication client/serveur</vt:lpstr>
      <vt:lpstr>Structure du Code</vt:lpstr>
      <vt:lpstr>Matériel</vt:lpstr>
      <vt:lpstr>Matériel</vt:lpstr>
      <vt:lpstr>Trame GPS</vt:lpstr>
      <vt:lpstr>Conversion en coordonnées UTM (universal tranverse mercator)</vt:lpstr>
      <vt:lpstr>Démonstration</vt:lpstr>
      <vt:lpstr>Sommaire</vt:lpstr>
      <vt:lpstr>Questions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Surveillance du Golfe de Gascogne</dc:title>
  <dc:creator>Eric Mourre</dc:creator>
  <cp:lastModifiedBy>Eric Mourre</cp:lastModifiedBy>
  <cp:revision>50</cp:revision>
  <dcterms:created xsi:type="dcterms:W3CDTF">2016-02-19T08:32:10Z</dcterms:created>
  <dcterms:modified xsi:type="dcterms:W3CDTF">2016-02-19T12:53:58Z</dcterms:modified>
</cp:coreProperties>
</file>