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Lst>
  <p:notesMasterIdLst>
    <p:notesMasterId r:id="rId113"/>
  </p:notesMasterIdLst>
  <p:handoutMasterIdLst>
    <p:handoutMasterId r:id="rId114"/>
  </p:handoutMasterIdLst>
  <p:sldIdLst>
    <p:sldId id="256" r:id="rId3"/>
    <p:sldId id="522" r:id="rId4"/>
    <p:sldId id="480" r:id="rId5"/>
    <p:sldId id="517" r:id="rId6"/>
    <p:sldId id="803" r:id="rId7"/>
    <p:sldId id="893" r:id="rId8"/>
    <p:sldId id="894" r:id="rId9"/>
    <p:sldId id="895" r:id="rId10"/>
    <p:sldId id="896" r:id="rId11"/>
    <p:sldId id="904" r:id="rId12"/>
    <p:sldId id="907" r:id="rId13"/>
    <p:sldId id="812" r:id="rId14"/>
    <p:sldId id="673" r:id="rId15"/>
    <p:sldId id="900" r:id="rId16"/>
    <p:sldId id="899" r:id="rId17"/>
    <p:sldId id="814" r:id="rId18"/>
    <p:sldId id="815" r:id="rId19"/>
    <p:sldId id="691" r:id="rId20"/>
    <p:sldId id="813" r:id="rId21"/>
    <p:sldId id="897" r:id="rId22"/>
    <p:sldId id="901" r:id="rId23"/>
    <p:sldId id="816" r:id="rId24"/>
    <p:sldId id="772" r:id="rId25"/>
    <p:sldId id="818" r:id="rId26"/>
    <p:sldId id="817" r:id="rId27"/>
    <p:sldId id="771" r:id="rId28"/>
    <p:sldId id="828" r:id="rId29"/>
    <p:sldId id="825" r:id="rId30"/>
    <p:sldId id="819" r:id="rId31"/>
    <p:sldId id="767" r:id="rId32"/>
    <p:sldId id="822" r:id="rId33"/>
    <p:sldId id="826" r:id="rId34"/>
    <p:sldId id="824" r:id="rId35"/>
    <p:sldId id="821" r:id="rId36"/>
    <p:sldId id="768" r:id="rId37"/>
    <p:sldId id="820" r:id="rId38"/>
    <p:sldId id="770" r:id="rId39"/>
    <p:sldId id="791" r:id="rId40"/>
    <p:sldId id="749" r:id="rId41"/>
    <p:sldId id="835" r:id="rId42"/>
    <p:sldId id="834" r:id="rId43"/>
    <p:sldId id="773" r:id="rId44"/>
    <p:sldId id="774" r:id="rId45"/>
    <p:sldId id="765" r:id="rId46"/>
    <p:sldId id="746" r:id="rId47"/>
    <p:sldId id="745" r:id="rId48"/>
    <p:sldId id="892" r:id="rId49"/>
    <p:sldId id="748" r:id="rId50"/>
    <p:sldId id="830" r:id="rId51"/>
    <p:sldId id="747" r:id="rId52"/>
    <p:sldId id="903" r:id="rId53"/>
    <p:sldId id="831" r:id="rId54"/>
    <p:sldId id="898" r:id="rId55"/>
    <p:sldId id="829" r:id="rId56"/>
    <p:sldId id="750" r:id="rId57"/>
    <p:sldId id="751" r:id="rId58"/>
    <p:sldId id="810" r:id="rId59"/>
    <p:sldId id="811" r:id="rId60"/>
    <p:sldId id="902" r:id="rId61"/>
    <p:sldId id="832" r:id="rId62"/>
    <p:sldId id="891" r:id="rId63"/>
    <p:sldId id="838" r:id="rId64"/>
    <p:sldId id="836" r:id="rId65"/>
    <p:sldId id="890" r:id="rId66"/>
    <p:sldId id="839" r:id="rId67"/>
    <p:sldId id="842" r:id="rId68"/>
    <p:sldId id="844" r:id="rId69"/>
    <p:sldId id="849" r:id="rId70"/>
    <p:sldId id="848" r:id="rId71"/>
    <p:sldId id="840" r:id="rId72"/>
    <p:sldId id="873" r:id="rId73"/>
    <p:sldId id="846" r:id="rId74"/>
    <p:sldId id="850" r:id="rId75"/>
    <p:sldId id="859" r:id="rId76"/>
    <p:sldId id="851" r:id="rId77"/>
    <p:sldId id="847" r:id="rId78"/>
    <p:sldId id="852" r:id="rId79"/>
    <p:sldId id="860" r:id="rId80"/>
    <p:sldId id="853" r:id="rId81"/>
    <p:sldId id="857" r:id="rId82"/>
    <p:sldId id="854" r:id="rId83"/>
    <p:sldId id="855" r:id="rId84"/>
    <p:sldId id="856" r:id="rId85"/>
    <p:sldId id="858" r:id="rId86"/>
    <p:sldId id="861" r:id="rId87"/>
    <p:sldId id="862" r:id="rId88"/>
    <p:sldId id="867" r:id="rId89"/>
    <p:sldId id="864" r:id="rId90"/>
    <p:sldId id="865" r:id="rId91"/>
    <p:sldId id="866" r:id="rId92"/>
    <p:sldId id="868" r:id="rId93"/>
    <p:sldId id="869" r:id="rId94"/>
    <p:sldId id="874" r:id="rId95"/>
    <p:sldId id="872" r:id="rId96"/>
    <p:sldId id="875" r:id="rId97"/>
    <p:sldId id="871" r:id="rId98"/>
    <p:sldId id="876" r:id="rId99"/>
    <p:sldId id="878" r:id="rId100"/>
    <p:sldId id="879" r:id="rId101"/>
    <p:sldId id="880" r:id="rId102"/>
    <p:sldId id="881" r:id="rId103"/>
    <p:sldId id="886" r:id="rId104"/>
    <p:sldId id="884" r:id="rId105"/>
    <p:sldId id="887" r:id="rId106"/>
    <p:sldId id="889" r:id="rId107"/>
    <p:sldId id="882" r:id="rId108"/>
    <p:sldId id="883" r:id="rId109"/>
    <p:sldId id="888" r:id="rId110"/>
    <p:sldId id="877" r:id="rId111"/>
    <p:sldId id="347" r:id="rId112"/>
  </p:sldIdLst>
  <p:sldSz cx="9144000" cy="6858000" type="screen4x3"/>
  <p:notesSz cx="6718300" cy="9855200"/>
  <p:defaultTextStyle>
    <a:defPPr>
      <a:defRPr lang="fr-FR"/>
    </a:defPPr>
    <a:lvl1pPr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1pPr>
    <a:lvl2pPr marL="457200"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2pPr>
    <a:lvl3pPr marL="914400"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3pPr>
    <a:lvl4pPr marL="1371600"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4pPr>
    <a:lvl5pPr marL="1828800"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5pPr>
    <a:lvl6pPr marL="2286000" algn="l" defTabSz="914400" rtl="0" eaLnBrk="1" latinLnBrk="0" hangingPunct="1">
      <a:defRPr sz="900" kern="1200">
        <a:solidFill>
          <a:schemeClr val="bg2"/>
        </a:solidFill>
        <a:latin typeface="Helvetica" panose="020B0604020202020204" pitchFamily="34" charset="0"/>
        <a:ea typeface="+mn-ea"/>
        <a:cs typeface="+mn-cs"/>
      </a:defRPr>
    </a:lvl6pPr>
    <a:lvl7pPr marL="2743200" algn="l" defTabSz="914400" rtl="0" eaLnBrk="1" latinLnBrk="0" hangingPunct="1">
      <a:defRPr sz="900" kern="1200">
        <a:solidFill>
          <a:schemeClr val="bg2"/>
        </a:solidFill>
        <a:latin typeface="Helvetica" panose="020B0604020202020204" pitchFamily="34" charset="0"/>
        <a:ea typeface="+mn-ea"/>
        <a:cs typeface="+mn-cs"/>
      </a:defRPr>
    </a:lvl7pPr>
    <a:lvl8pPr marL="3200400" algn="l" defTabSz="914400" rtl="0" eaLnBrk="1" latinLnBrk="0" hangingPunct="1">
      <a:defRPr sz="900" kern="1200">
        <a:solidFill>
          <a:schemeClr val="bg2"/>
        </a:solidFill>
        <a:latin typeface="Helvetica" panose="020B0604020202020204" pitchFamily="34" charset="0"/>
        <a:ea typeface="+mn-ea"/>
        <a:cs typeface="+mn-cs"/>
      </a:defRPr>
    </a:lvl8pPr>
    <a:lvl9pPr marL="3657600" algn="l" defTabSz="914400" rtl="0" eaLnBrk="1" latinLnBrk="0" hangingPunct="1">
      <a:defRPr sz="900" kern="1200">
        <a:solidFill>
          <a:schemeClr val="bg2"/>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4A5A76"/>
    <a:srgbClr val="FF6600"/>
    <a:srgbClr val="357A7F"/>
    <a:srgbClr val="5F5F5F"/>
    <a:srgbClr val="6666FF"/>
    <a:srgbClr val="C8D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1509" autoAdjust="0"/>
  </p:normalViewPr>
  <p:slideViewPr>
    <p:cSldViewPr>
      <p:cViewPr varScale="1">
        <p:scale>
          <a:sx n="103" d="100"/>
          <a:sy n="103" d="100"/>
        </p:scale>
        <p:origin x="174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044"/>
    </p:cViewPr>
  </p:sorterViewPr>
  <p:notesViewPr>
    <p:cSldViewPr>
      <p:cViewPr varScale="1">
        <p:scale>
          <a:sx n="81" d="100"/>
          <a:sy n="81" d="100"/>
        </p:scale>
        <p:origin x="4014" y="114"/>
      </p:cViewPr>
      <p:guideLst>
        <p:guide orient="horz" pos="3104"/>
        <p:guide pos="211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CC5EE33-AB50-8061-D5C8-198CE5357587}"/>
              </a:ext>
            </a:extLst>
          </p:cNvPr>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fr-FR"/>
          </a:p>
        </p:txBody>
      </p:sp>
      <p:sp>
        <p:nvSpPr>
          <p:cNvPr id="10243" name="Rectangle 3">
            <a:extLst>
              <a:ext uri="{FF2B5EF4-FFF2-40B4-BE49-F238E27FC236}">
                <a16:creationId xmlns:a16="http://schemas.microsoft.com/office/drawing/2014/main" id="{05DECE83-C9C3-227D-D725-A3FCDC40C9F7}"/>
              </a:ext>
            </a:extLst>
          </p:cNvPr>
          <p:cNvSpPr>
            <a:spLocks noGrp="1" noChangeArrowheads="1"/>
          </p:cNvSpPr>
          <p:nvPr>
            <p:ph type="dt" sz="quarter" idx="1"/>
          </p:nvPr>
        </p:nvSpPr>
        <p:spPr bwMode="auto">
          <a:xfrm>
            <a:off x="3806825"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fld id="{3FABE2AD-1394-46F1-B0E7-D0F592EB64D2}" type="datetime1">
              <a:rPr lang="fr-FR"/>
              <a:pPr>
                <a:defRPr/>
              </a:pPr>
              <a:t>15/03/2024</a:t>
            </a:fld>
            <a:endParaRPr lang="fr-FR"/>
          </a:p>
        </p:txBody>
      </p:sp>
      <p:sp>
        <p:nvSpPr>
          <p:cNvPr id="10244" name="Rectangle 4">
            <a:extLst>
              <a:ext uri="{FF2B5EF4-FFF2-40B4-BE49-F238E27FC236}">
                <a16:creationId xmlns:a16="http://schemas.microsoft.com/office/drawing/2014/main" id="{83BE8F1F-3494-C2A9-AB72-11361AE76DFE}"/>
              </a:ext>
            </a:extLst>
          </p:cNvPr>
          <p:cNvSpPr>
            <a:spLocks noGrp="1" noChangeArrowheads="1"/>
          </p:cNvSpPr>
          <p:nvPr>
            <p:ph type="ftr" sz="quarter" idx="2"/>
          </p:nvPr>
        </p:nvSpPr>
        <p:spPr bwMode="auto">
          <a:xfrm>
            <a:off x="0" y="9363075"/>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r>
              <a:rPr lang="fr-FR"/>
              <a:t>Nom de la conférence XXX</a:t>
            </a:r>
          </a:p>
        </p:txBody>
      </p:sp>
      <p:sp>
        <p:nvSpPr>
          <p:cNvPr id="10245" name="Rectangle 5">
            <a:extLst>
              <a:ext uri="{FF2B5EF4-FFF2-40B4-BE49-F238E27FC236}">
                <a16:creationId xmlns:a16="http://schemas.microsoft.com/office/drawing/2014/main" id="{1A0FDF48-3433-F061-DB8D-4BCFCC957356}"/>
              </a:ext>
            </a:extLst>
          </p:cNvPr>
          <p:cNvSpPr>
            <a:spLocks noGrp="1" noChangeArrowheads="1"/>
          </p:cNvSpPr>
          <p:nvPr>
            <p:ph type="sldNum" sz="quarter" idx="3"/>
          </p:nvPr>
        </p:nvSpPr>
        <p:spPr bwMode="auto">
          <a:xfrm>
            <a:off x="3806825" y="9363075"/>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anose="02020603050405020304" pitchFamily="18" charset="0"/>
              </a:defRPr>
            </a:lvl1pPr>
          </a:lstStyle>
          <a:p>
            <a:pPr>
              <a:defRPr/>
            </a:pPr>
            <a:fld id="{56D6DA23-744B-4B5E-8367-1EB93B5413C7}" type="slidenum">
              <a:rPr lang="fr-FR" altLang="fr-FR"/>
              <a:pPr>
                <a:defRP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B37D54E-1662-27D3-212F-CDBF9D3E6E57}"/>
              </a:ext>
            </a:extLst>
          </p:cNvPr>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fr-FR"/>
          </a:p>
        </p:txBody>
      </p:sp>
      <p:sp>
        <p:nvSpPr>
          <p:cNvPr id="3075" name="Rectangle 3">
            <a:extLst>
              <a:ext uri="{FF2B5EF4-FFF2-40B4-BE49-F238E27FC236}">
                <a16:creationId xmlns:a16="http://schemas.microsoft.com/office/drawing/2014/main" id="{5DC1EF36-F452-B47A-36A6-0A8D5B9728DA}"/>
              </a:ext>
            </a:extLst>
          </p:cNvPr>
          <p:cNvSpPr>
            <a:spLocks noGrp="1" noChangeArrowheads="1"/>
          </p:cNvSpPr>
          <p:nvPr>
            <p:ph type="dt" idx="1"/>
          </p:nvPr>
        </p:nvSpPr>
        <p:spPr bwMode="auto">
          <a:xfrm>
            <a:off x="3806825"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fld id="{CC5D2ADB-EC22-4D78-8E34-B669A35F20F6}" type="datetime1">
              <a:rPr lang="fr-FR"/>
              <a:pPr>
                <a:defRPr/>
              </a:pPr>
              <a:t>15/03/2024</a:t>
            </a:fld>
            <a:endParaRPr lang="fr-FR"/>
          </a:p>
        </p:txBody>
      </p:sp>
      <p:sp>
        <p:nvSpPr>
          <p:cNvPr id="4100" name="Rectangle 4">
            <a:extLst>
              <a:ext uri="{FF2B5EF4-FFF2-40B4-BE49-F238E27FC236}">
                <a16:creationId xmlns:a16="http://schemas.microsoft.com/office/drawing/2014/main" id="{0F655B6D-52F1-B577-F76C-7699659A1592}"/>
              </a:ext>
            </a:extLst>
          </p:cNvPr>
          <p:cNvSpPr>
            <a:spLocks noGrp="1" noRot="1" noChangeAspect="1" noChangeArrowheads="1" noTextEdit="1"/>
          </p:cNvSpPr>
          <p:nvPr>
            <p:ph type="sldImg" idx="2"/>
          </p:nvPr>
        </p:nvSpPr>
        <p:spPr bwMode="auto">
          <a:xfrm>
            <a:off x="895350"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C8A6C58-E277-2A58-C53A-EC2F44830186}"/>
              </a:ext>
            </a:extLst>
          </p:cNvPr>
          <p:cNvSpPr>
            <a:spLocks noGrp="1" noChangeArrowheads="1"/>
          </p:cNvSpPr>
          <p:nvPr>
            <p:ph type="body" sz="quarter" idx="3"/>
          </p:nvPr>
        </p:nvSpPr>
        <p:spPr bwMode="auto">
          <a:xfrm>
            <a:off x="895350" y="4681538"/>
            <a:ext cx="4927600"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a:extLst>
              <a:ext uri="{FF2B5EF4-FFF2-40B4-BE49-F238E27FC236}">
                <a16:creationId xmlns:a16="http://schemas.microsoft.com/office/drawing/2014/main" id="{081A500D-1E9F-6CC6-DA94-4B5A044BE80B}"/>
              </a:ext>
            </a:extLst>
          </p:cNvPr>
          <p:cNvSpPr>
            <a:spLocks noGrp="1" noChangeArrowheads="1"/>
          </p:cNvSpPr>
          <p:nvPr>
            <p:ph type="ftr" sz="quarter" idx="4"/>
          </p:nvPr>
        </p:nvSpPr>
        <p:spPr bwMode="auto">
          <a:xfrm>
            <a:off x="0" y="9363075"/>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r>
              <a:rPr lang="fr-FR"/>
              <a:t>Nom de la conférence XXX</a:t>
            </a:r>
          </a:p>
        </p:txBody>
      </p:sp>
      <p:sp>
        <p:nvSpPr>
          <p:cNvPr id="3079" name="Rectangle 7">
            <a:extLst>
              <a:ext uri="{FF2B5EF4-FFF2-40B4-BE49-F238E27FC236}">
                <a16:creationId xmlns:a16="http://schemas.microsoft.com/office/drawing/2014/main" id="{97CCF318-D5F5-3D34-E215-1B1FE9E3429A}"/>
              </a:ext>
            </a:extLst>
          </p:cNvPr>
          <p:cNvSpPr>
            <a:spLocks noGrp="1" noChangeArrowheads="1"/>
          </p:cNvSpPr>
          <p:nvPr>
            <p:ph type="sldNum" sz="quarter" idx="5"/>
          </p:nvPr>
        </p:nvSpPr>
        <p:spPr bwMode="auto">
          <a:xfrm>
            <a:off x="3806825" y="9363075"/>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anose="02020603050405020304" pitchFamily="18" charset="0"/>
              </a:defRPr>
            </a:lvl1pPr>
          </a:lstStyle>
          <a:p>
            <a:pPr>
              <a:defRPr/>
            </a:pPr>
            <a:fld id="{880911BF-AE13-42B7-9A7E-E81060D15F50}"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10D3F763-B6DA-3B92-D502-AFDA6009D82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fld id="{5A4C9CB6-5AF3-4743-9F59-80AEB0AC3A52}" type="datetime1">
              <a:rPr lang="fr-FR" altLang="fr-FR" sz="1200" smtClean="0">
                <a:solidFill>
                  <a:schemeClr val="tx1"/>
                </a:solidFill>
                <a:latin typeface="Times" panose="02020603050405020304" pitchFamily="18" charset="0"/>
              </a:rPr>
              <a:pPr/>
              <a:t>15/03/2024</a:t>
            </a:fld>
            <a:endParaRPr lang="fr-FR" altLang="fr-FR" sz="1200">
              <a:solidFill>
                <a:schemeClr val="tx1"/>
              </a:solidFill>
              <a:latin typeface="Times" panose="02020603050405020304" pitchFamily="18" charset="0"/>
            </a:endParaRPr>
          </a:p>
        </p:txBody>
      </p:sp>
      <p:sp>
        <p:nvSpPr>
          <p:cNvPr id="7171" name="Rectangle 6">
            <a:extLst>
              <a:ext uri="{FF2B5EF4-FFF2-40B4-BE49-F238E27FC236}">
                <a16:creationId xmlns:a16="http://schemas.microsoft.com/office/drawing/2014/main" id="{D04CB3E3-7EC2-0356-B2DB-8E5D203EF1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7172" name="Rectangle 7">
            <a:extLst>
              <a:ext uri="{FF2B5EF4-FFF2-40B4-BE49-F238E27FC236}">
                <a16:creationId xmlns:a16="http://schemas.microsoft.com/office/drawing/2014/main" id="{5DC0F533-813D-F741-EE6E-4CE5418293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fld id="{33AEC235-974F-4E95-A4BD-500489267AA8}" type="slidenum">
              <a:rPr lang="fr-FR" altLang="fr-FR" sz="1200" smtClean="0">
                <a:solidFill>
                  <a:schemeClr val="tx1"/>
                </a:solidFill>
                <a:latin typeface="Times" panose="02020603050405020304" pitchFamily="18" charset="0"/>
              </a:rPr>
              <a:pPr/>
              <a:t>1</a:t>
            </a:fld>
            <a:endParaRPr lang="fr-FR" altLang="fr-FR" sz="1200">
              <a:solidFill>
                <a:schemeClr val="tx1"/>
              </a:solidFill>
              <a:latin typeface="Times" panose="02020603050405020304" pitchFamily="18" charset="0"/>
            </a:endParaRPr>
          </a:p>
        </p:txBody>
      </p:sp>
      <p:sp>
        <p:nvSpPr>
          <p:cNvPr id="7173" name="Rectangle 2">
            <a:extLst>
              <a:ext uri="{FF2B5EF4-FFF2-40B4-BE49-F238E27FC236}">
                <a16:creationId xmlns:a16="http://schemas.microsoft.com/office/drawing/2014/main" id="{5D270247-FF47-8F8B-551F-EA1EB7E73CD0}"/>
              </a:ext>
            </a:extLst>
          </p:cNvPr>
          <p:cNvSpPr>
            <a:spLocks noGrp="1" noRot="1" noChangeAspect="1" noChangeArrowheads="1" noTextEdit="1"/>
          </p:cNvSpPr>
          <p:nvPr>
            <p:ph type="sldImg"/>
          </p:nvPr>
        </p:nvSpPr>
        <p:spPr>
          <a:ln/>
        </p:spPr>
      </p:sp>
      <p:sp>
        <p:nvSpPr>
          <p:cNvPr id="7174" name="Rectangle 3">
            <a:extLst>
              <a:ext uri="{FF2B5EF4-FFF2-40B4-BE49-F238E27FC236}">
                <a16:creationId xmlns:a16="http://schemas.microsoft.com/office/drawing/2014/main" id="{66EBBCB5-78F9-78BD-3ED4-1761B4CDB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6015926-A47D-8B6A-2475-EB330ECD859D}"/>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8CCB6693-CAEB-4488-9EBF-B9EBE80DBF90}" type="datetime1">
              <a:rPr lang="fr-FR" altLang="fr-FR" sz="1200">
                <a:solidFill>
                  <a:schemeClr val="tx1"/>
                </a:solidFill>
                <a:latin typeface="Times" panose="02020603050405020304" pitchFamily="18" charset="0"/>
              </a:rPr>
              <a:pPr algn="r"/>
              <a:t>15/03/2024</a:t>
            </a:fld>
            <a:endParaRPr lang="fr-FR" altLang="fr-FR" sz="1200">
              <a:solidFill>
                <a:schemeClr val="tx1"/>
              </a:solidFill>
              <a:latin typeface="Times" panose="02020603050405020304" pitchFamily="18" charset="0"/>
            </a:endParaRPr>
          </a:p>
        </p:txBody>
      </p:sp>
      <p:sp>
        <p:nvSpPr>
          <p:cNvPr id="9219" name="Rectangle 6">
            <a:extLst>
              <a:ext uri="{FF2B5EF4-FFF2-40B4-BE49-F238E27FC236}">
                <a16:creationId xmlns:a16="http://schemas.microsoft.com/office/drawing/2014/main" id="{1B01E331-265E-E46C-D507-65142B4420F5}"/>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9220" name="Rectangle 7">
            <a:extLst>
              <a:ext uri="{FF2B5EF4-FFF2-40B4-BE49-F238E27FC236}">
                <a16:creationId xmlns:a16="http://schemas.microsoft.com/office/drawing/2014/main" id="{08FE17D1-B9FF-0927-E5A6-A07E6A583139}"/>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ACA4ED38-A488-494E-87FF-AC405C5C2A2C}" type="slidenum">
              <a:rPr lang="fr-FR" altLang="fr-FR" sz="1200">
                <a:solidFill>
                  <a:schemeClr val="tx1"/>
                </a:solidFill>
                <a:latin typeface="Times" panose="02020603050405020304" pitchFamily="18" charset="0"/>
              </a:rPr>
              <a:pPr algn="r"/>
              <a:t>2</a:t>
            </a:fld>
            <a:endParaRPr lang="fr-FR" altLang="fr-FR" sz="1200">
              <a:solidFill>
                <a:schemeClr val="tx1"/>
              </a:solidFill>
              <a:latin typeface="Times" panose="02020603050405020304" pitchFamily="18" charset="0"/>
            </a:endParaRPr>
          </a:p>
        </p:txBody>
      </p:sp>
      <p:sp>
        <p:nvSpPr>
          <p:cNvPr id="9221" name="Rectangle 2">
            <a:extLst>
              <a:ext uri="{FF2B5EF4-FFF2-40B4-BE49-F238E27FC236}">
                <a16:creationId xmlns:a16="http://schemas.microsoft.com/office/drawing/2014/main" id="{1E56FB13-E578-A195-A2F2-1F717D7928D4}"/>
              </a:ext>
            </a:extLst>
          </p:cNvPr>
          <p:cNvSpPr>
            <a:spLocks noGrp="1" noRot="1" noChangeAspect="1" noChangeArrowheads="1" noTextEdit="1"/>
          </p:cNvSpPr>
          <p:nvPr>
            <p:ph type="sldImg"/>
          </p:nvPr>
        </p:nvSpPr>
        <p:spPr>
          <a:ln/>
        </p:spPr>
      </p:sp>
      <p:sp>
        <p:nvSpPr>
          <p:cNvPr id="9222" name="Rectangle 3">
            <a:extLst>
              <a:ext uri="{FF2B5EF4-FFF2-40B4-BE49-F238E27FC236}">
                <a16:creationId xmlns:a16="http://schemas.microsoft.com/office/drawing/2014/main" id="{F25C637D-329A-FE36-4E77-E1E53A3ED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A208EB92-DFDD-CA82-5389-62100CA67C2F}"/>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AFB45885-55D8-46F6-8B58-BAF1D82027B3}" type="datetime1">
              <a:rPr lang="fr-FR" altLang="fr-FR" sz="1200">
                <a:solidFill>
                  <a:schemeClr val="tx1"/>
                </a:solidFill>
                <a:latin typeface="Times" panose="02020603050405020304" pitchFamily="18" charset="0"/>
              </a:rPr>
              <a:pPr algn="r"/>
              <a:t>15/03/2024</a:t>
            </a:fld>
            <a:endParaRPr lang="fr-FR" altLang="fr-FR" sz="1200">
              <a:solidFill>
                <a:schemeClr val="tx1"/>
              </a:solidFill>
              <a:latin typeface="Times" panose="02020603050405020304" pitchFamily="18" charset="0"/>
            </a:endParaRPr>
          </a:p>
        </p:txBody>
      </p:sp>
      <p:sp>
        <p:nvSpPr>
          <p:cNvPr id="18435" name="Rectangle 6">
            <a:extLst>
              <a:ext uri="{FF2B5EF4-FFF2-40B4-BE49-F238E27FC236}">
                <a16:creationId xmlns:a16="http://schemas.microsoft.com/office/drawing/2014/main" id="{AAFB16FC-360B-7143-E775-D7DFE1A912A4}"/>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18436" name="Rectangle 7">
            <a:extLst>
              <a:ext uri="{FF2B5EF4-FFF2-40B4-BE49-F238E27FC236}">
                <a16:creationId xmlns:a16="http://schemas.microsoft.com/office/drawing/2014/main" id="{A1C1B900-F7EA-4F20-CFCA-8EA203A0EC1F}"/>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591A7C77-E0EE-4DC5-8A55-1AF632466098}" type="slidenum">
              <a:rPr lang="fr-FR" altLang="fr-FR" sz="1200">
                <a:solidFill>
                  <a:schemeClr val="tx1"/>
                </a:solidFill>
                <a:latin typeface="Times" panose="02020603050405020304" pitchFamily="18" charset="0"/>
              </a:rPr>
              <a:pPr algn="r"/>
              <a:t>12</a:t>
            </a:fld>
            <a:endParaRPr lang="fr-FR" altLang="fr-FR" sz="1200">
              <a:solidFill>
                <a:schemeClr val="tx1"/>
              </a:solidFill>
              <a:latin typeface="Times" panose="02020603050405020304" pitchFamily="18" charset="0"/>
            </a:endParaRPr>
          </a:p>
        </p:txBody>
      </p:sp>
      <p:sp>
        <p:nvSpPr>
          <p:cNvPr id="18437" name="Rectangle 2">
            <a:extLst>
              <a:ext uri="{FF2B5EF4-FFF2-40B4-BE49-F238E27FC236}">
                <a16:creationId xmlns:a16="http://schemas.microsoft.com/office/drawing/2014/main" id="{26EEA19F-3072-8D7C-4507-2C115D524E4E}"/>
              </a:ext>
            </a:extLst>
          </p:cNvPr>
          <p:cNvSpPr>
            <a:spLocks noGrp="1" noRot="1" noChangeAspect="1" noChangeArrowheads="1" noTextEdit="1"/>
          </p:cNvSpPr>
          <p:nvPr>
            <p:ph type="sldImg"/>
          </p:nvPr>
        </p:nvSpPr>
        <p:spPr>
          <a:ln/>
        </p:spPr>
      </p:sp>
      <p:sp>
        <p:nvSpPr>
          <p:cNvPr id="18438" name="Rectangle 3">
            <a:extLst>
              <a:ext uri="{FF2B5EF4-FFF2-40B4-BE49-F238E27FC236}">
                <a16:creationId xmlns:a16="http://schemas.microsoft.com/office/drawing/2014/main" id="{228E8484-E009-76EC-560A-CB64F0DA76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4C5C03A-BE2C-22AC-4DD4-D92212ACDB37}"/>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1F98FD05-6F40-4932-9493-3EE988FB825D}" type="datetime1">
              <a:rPr lang="fr-FR" altLang="fr-FR" sz="1200">
                <a:solidFill>
                  <a:schemeClr val="tx1"/>
                </a:solidFill>
                <a:latin typeface="Times" panose="02020603050405020304" pitchFamily="18" charset="0"/>
              </a:rPr>
              <a:pPr algn="r"/>
              <a:t>15/03/2024</a:t>
            </a:fld>
            <a:endParaRPr lang="fr-FR" altLang="fr-FR" sz="1200">
              <a:solidFill>
                <a:schemeClr val="tx1"/>
              </a:solidFill>
              <a:latin typeface="Times" panose="02020603050405020304" pitchFamily="18" charset="0"/>
            </a:endParaRPr>
          </a:p>
        </p:txBody>
      </p:sp>
      <p:sp>
        <p:nvSpPr>
          <p:cNvPr id="29699" name="Rectangle 6">
            <a:extLst>
              <a:ext uri="{FF2B5EF4-FFF2-40B4-BE49-F238E27FC236}">
                <a16:creationId xmlns:a16="http://schemas.microsoft.com/office/drawing/2014/main" id="{33639849-B674-FF9A-5829-CDC66C76F567}"/>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29700" name="Rectangle 7">
            <a:extLst>
              <a:ext uri="{FF2B5EF4-FFF2-40B4-BE49-F238E27FC236}">
                <a16:creationId xmlns:a16="http://schemas.microsoft.com/office/drawing/2014/main" id="{52AB490A-242A-4F09-7F47-446AD574162F}"/>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9A1E671D-FE0B-4F79-8088-216E5364FE76}" type="slidenum">
              <a:rPr lang="fr-FR" altLang="fr-FR" sz="1200">
                <a:solidFill>
                  <a:schemeClr val="tx1"/>
                </a:solidFill>
                <a:latin typeface="Times" panose="02020603050405020304" pitchFamily="18" charset="0"/>
              </a:rPr>
              <a:pPr algn="r"/>
              <a:t>25</a:t>
            </a:fld>
            <a:endParaRPr lang="fr-FR" altLang="fr-FR" sz="1200">
              <a:solidFill>
                <a:schemeClr val="tx1"/>
              </a:solidFill>
              <a:latin typeface="Times" panose="02020603050405020304" pitchFamily="18" charset="0"/>
            </a:endParaRPr>
          </a:p>
        </p:txBody>
      </p:sp>
      <p:sp>
        <p:nvSpPr>
          <p:cNvPr id="29701" name="Rectangle 2">
            <a:extLst>
              <a:ext uri="{FF2B5EF4-FFF2-40B4-BE49-F238E27FC236}">
                <a16:creationId xmlns:a16="http://schemas.microsoft.com/office/drawing/2014/main" id="{8934B228-130A-9429-9659-2845830C7AC1}"/>
              </a:ext>
            </a:extLst>
          </p:cNvPr>
          <p:cNvSpPr>
            <a:spLocks noGrp="1" noRot="1" noChangeAspect="1" noChangeArrowheads="1" noTextEdit="1"/>
          </p:cNvSpPr>
          <p:nvPr>
            <p:ph type="sldImg"/>
          </p:nvPr>
        </p:nvSpPr>
        <p:spPr>
          <a:ln/>
        </p:spPr>
      </p:sp>
      <p:sp>
        <p:nvSpPr>
          <p:cNvPr id="29702" name="Rectangle 3">
            <a:extLst>
              <a:ext uri="{FF2B5EF4-FFF2-40B4-BE49-F238E27FC236}">
                <a16:creationId xmlns:a16="http://schemas.microsoft.com/office/drawing/2014/main" id="{D2BA5E3B-8398-B02C-F0B9-D1E4499110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5402431C-906B-AE04-7ADF-A81EDEC77F11}"/>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C918FADE-1FEE-4376-A009-E4511A8D46DD}" type="datetime1">
              <a:rPr lang="fr-FR" altLang="fr-FR" sz="1200">
                <a:solidFill>
                  <a:schemeClr val="tx1"/>
                </a:solidFill>
                <a:latin typeface="Times" panose="02020603050405020304" pitchFamily="18" charset="0"/>
              </a:rPr>
              <a:pPr algn="r"/>
              <a:t>15/03/2024</a:t>
            </a:fld>
            <a:endParaRPr lang="fr-FR" altLang="fr-FR" sz="1200">
              <a:solidFill>
                <a:schemeClr val="tx1"/>
              </a:solidFill>
              <a:latin typeface="Times" panose="02020603050405020304" pitchFamily="18" charset="0"/>
            </a:endParaRPr>
          </a:p>
        </p:txBody>
      </p:sp>
      <p:sp>
        <p:nvSpPr>
          <p:cNvPr id="55299" name="Rectangle 6">
            <a:extLst>
              <a:ext uri="{FF2B5EF4-FFF2-40B4-BE49-F238E27FC236}">
                <a16:creationId xmlns:a16="http://schemas.microsoft.com/office/drawing/2014/main" id="{34D200BB-7BD9-4472-3E03-C388D9B9732D}"/>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55300" name="Rectangle 7">
            <a:extLst>
              <a:ext uri="{FF2B5EF4-FFF2-40B4-BE49-F238E27FC236}">
                <a16:creationId xmlns:a16="http://schemas.microsoft.com/office/drawing/2014/main" id="{21FCAE1F-51BB-F335-7886-08EF59510766}"/>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B978E579-FF02-4B40-8339-5ED2D0B56F45}" type="slidenum">
              <a:rPr lang="fr-FR" altLang="fr-FR" sz="1200">
                <a:solidFill>
                  <a:schemeClr val="tx1"/>
                </a:solidFill>
                <a:latin typeface="Times" panose="02020603050405020304" pitchFamily="18" charset="0"/>
              </a:rPr>
              <a:pPr algn="r"/>
              <a:t>49</a:t>
            </a:fld>
            <a:endParaRPr lang="fr-FR" altLang="fr-FR" sz="1200">
              <a:solidFill>
                <a:schemeClr val="tx1"/>
              </a:solidFill>
              <a:latin typeface="Times" panose="02020603050405020304" pitchFamily="18" charset="0"/>
            </a:endParaRPr>
          </a:p>
        </p:txBody>
      </p:sp>
      <p:sp>
        <p:nvSpPr>
          <p:cNvPr id="55301" name="Rectangle 2">
            <a:extLst>
              <a:ext uri="{FF2B5EF4-FFF2-40B4-BE49-F238E27FC236}">
                <a16:creationId xmlns:a16="http://schemas.microsoft.com/office/drawing/2014/main" id="{3F987E2D-6B6D-D0FA-2FBD-F2B5A655C456}"/>
              </a:ext>
            </a:extLst>
          </p:cNvPr>
          <p:cNvSpPr>
            <a:spLocks noGrp="1" noRot="1" noChangeAspect="1" noChangeArrowheads="1" noTextEdit="1"/>
          </p:cNvSpPr>
          <p:nvPr>
            <p:ph type="sldImg"/>
          </p:nvPr>
        </p:nvSpPr>
        <p:spPr>
          <a:ln/>
        </p:spPr>
      </p:sp>
      <p:sp>
        <p:nvSpPr>
          <p:cNvPr id="55302" name="Rectangle 3">
            <a:extLst>
              <a:ext uri="{FF2B5EF4-FFF2-40B4-BE49-F238E27FC236}">
                <a16:creationId xmlns:a16="http://schemas.microsoft.com/office/drawing/2014/main" id="{0899983B-D2FE-C596-4206-5DADC8F832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794895A5-4C8D-9A4D-EF7A-F2C43A649455}"/>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CC402480-54D8-4FD0-8312-7C08BBC06BEF}" type="datetime1">
              <a:rPr lang="fr-FR" altLang="fr-FR" sz="1200">
                <a:solidFill>
                  <a:schemeClr val="tx1"/>
                </a:solidFill>
                <a:latin typeface="Times" panose="02020603050405020304" pitchFamily="18" charset="0"/>
              </a:rPr>
              <a:pPr algn="r"/>
              <a:t>15/03/2024</a:t>
            </a:fld>
            <a:endParaRPr lang="fr-FR" altLang="fr-FR" sz="1200">
              <a:solidFill>
                <a:schemeClr val="tx1"/>
              </a:solidFill>
              <a:latin typeface="Times" panose="02020603050405020304" pitchFamily="18" charset="0"/>
            </a:endParaRPr>
          </a:p>
        </p:txBody>
      </p:sp>
      <p:sp>
        <p:nvSpPr>
          <p:cNvPr id="68611" name="Rectangle 6">
            <a:extLst>
              <a:ext uri="{FF2B5EF4-FFF2-40B4-BE49-F238E27FC236}">
                <a16:creationId xmlns:a16="http://schemas.microsoft.com/office/drawing/2014/main" id="{8AB88528-C844-8AFB-165F-03EC3C3B917D}"/>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68612" name="Rectangle 7">
            <a:extLst>
              <a:ext uri="{FF2B5EF4-FFF2-40B4-BE49-F238E27FC236}">
                <a16:creationId xmlns:a16="http://schemas.microsoft.com/office/drawing/2014/main" id="{6E788609-702F-34AE-E3D4-FD6EE66ADC1C}"/>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EA953D98-1173-44C4-84B2-55FC46FFADE1}" type="slidenum">
              <a:rPr lang="fr-FR" altLang="fr-FR" sz="1200">
                <a:solidFill>
                  <a:schemeClr val="tx1"/>
                </a:solidFill>
                <a:latin typeface="Times" panose="02020603050405020304" pitchFamily="18" charset="0"/>
              </a:rPr>
              <a:pPr algn="r"/>
              <a:t>63</a:t>
            </a:fld>
            <a:endParaRPr lang="fr-FR" altLang="fr-FR" sz="1200">
              <a:solidFill>
                <a:schemeClr val="tx1"/>
              </a:solidFill>
              <a:latin typeface="Times" panose="02020603050405020304" pitchFamily="18" charset="0"/>
            </a:endParaRPr>
          </a:p>
        </p:txBody>
      </p:sp>
      <p:sp>
        <p:nvSpPr>
          <p:cNvPr id="68613" name="Rectangle 2">
            <a:extLst>
              <a:ext uri="{FF2B5EF4-FFF2-40B4-BE49-F238E27FC236}">
                <a16:creationId xmlns:a16="http://schemas.microsoft.com/office/drawing/2014/main" id="{10B08D8A-5F61-353B-5C27-C2AC449FB277}"/>
              </a:ext>
            </a:extLst>
          </p:cNvPr>
          <p:cNvSpPr>
            <a:spLocks noGrp="1" noRot="1" noChangeAspect="1" noChangeArrowheads="1" noTextEdit="1"/>
          </p:cNvSpPr>
          <p:nvPr>
            <p:ph type="sldImg"/>
          </p:nvPr>
        </p:nvSpPr>
        <p:spPr>
          <a:ln/>
        </p:spPr>
      </p:sp>
      <p:sp>
        <p:nvSpPr>
          <p:cNvPr id="68614" name="Rectangle 3">
            <a:extLst>
              <a:ext uri="{FF2B5EF4-FFF2-40B4-BE49-F238E27FC236}">
                <a16:creationId xmlns:a16="http://schemas.microsoft.com/office/drawing/2014/main" id="{59CBC64A-0B40-D965-6035-E9F00A8919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F71886F-5641-2FD7-47EC-4BB43C6CEA8B}"/>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3A4E691B-AEB9-1C0C-E386-6AEE1A8C55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87044" name="Date Placeholder 3">
            <a:extLst>
              <a:ext uri="{FF2B5EF4-FFF2-40B4-BE49-F238E27FC236}">
                <a16:creationId xmlns:a16="http://schemas.microsoft.com/office/drawing/2014/main" id="{B191F290-CFD5-A101-A2D0-CCCD9249D88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fld id="{AA457CDF-C848-40D9-990A-7D2503273615}" type="datetime1">
              <a:rPr lang="fr-FR" altLang="fr-FR" sz="1200" smtClean="0">
                <a:solidFill>
                  <a:schemeClr val="tx1"/>
                </a:solidFill>
                <a:latin typeface="Times" panose="02020603050405020304" pitchFamily="18" charset="0"/>
              </a:rPr>
              <a:pPr/>
              <a:t>15/03/2024</a:t>
            </a:fld>
            <a:endParaRPr lang="fr-FR" altLang="fr-FR" sz="1200">
              <a:solidFill>
                <a:schemeClr val="tx1"/>
              </a:solidFill>
              <a:latin typeface="Times" panose="02020603050405020304" pitchFamily="18" charset="0"/>
            </a:endParaRPr>
          </a:p>
        </p:txBody>
      </p:sp>
      <p:sp>
        <p:nvSpPr>
          <p:cNvPr id="87045" name="Footer Placeholder 4">
            <a:extLst>
              <a:ext uri="{FF2B5EF4-FFF2-40B4-BE49-F238E27FC236}">
                <a16:creationId xmlns:a16="http://schemas.microsoft.com/office/drawing/2014/main" id="{6A700B07-1689-C531-8B09-A7D2BDD11FD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87046" name="Slide Number Placeholder 5">
            <a:extLst>
              <a:ext uri="{FF2B5EF4-FFF2-40B4-BE49-F238E27FC236}">
                <a16:creationId xmlns:a16="http://schemas.microsoft.com/office/drawing/2014/main" id="{1E284DD7-F235-0524-99CB-3BF55F68A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fld id="{EF7078B3-5599-4A86-89BB-1F441C314896}" type="slidenum">
              <a:rPr lang="fr-FR" altLang="fr-FR" sz="1200" smtClean="0">
                <a:solidFill>
                  <a:schemeClr val="tx1"/>
                </a:solidFill>
                <a:latin typeface="Times" panose="02020603050405020304" pitchFamily="18" charset="0"/>
              </a:rPr>
              <a:pPr/>
              <a:t>81</a:t>
            </a:fld>
            <a:endParaRPr lang="fr-FR" altLang="fr-FR" sz="1200">
              <a:solidFill>
                <a:schemeClr val="tx1"/>
              </a:solidFill>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a:extLst>
              <a:ext uri="{FF2B5EF4-FFF2-40B4-BE49-F238E27FC236}">
                <a16:creationId xmlns:a16="http://schemas.microsoft.com/office/drawing/2014/main" id="{CDE5E170-F254-E88A-27F6-223876EB8F93}"/>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B992A35E-C70D-4878-BCEC-EF3E20884089}" type="datetime1">
              <a:rPr lang="fr-FR" altLang="fr-FR" sz="1200">
                <a:solidFill>
                  <a:schemeClr val="tx1"/>
                </a:solidFill>
                <a:latin typeface="Times" panose="02020603050405020304" pitchFamily="18" charset="0"/>
              </a:rPr>
              <a:pPr algn="r"/>
              <a:t>15/03/2024</a:t>
            </a:fld>
            <a:endParaRPr lang="fr-FR" altLang="fr-FR" sz="1200">
              <a:solidFill>
                <a:schemeClr val="tx1"/>
              </a:solidFill>
              <a:latin typeface="Times" panose="02020603050405020304" pitchFamily="18" charset="0"/>
            </a:endParaRPr>
          </a:p>
        </p:txBody>
      </p:sp>
      <p:sp>
        <p:nvSpPr>
          <p:cNvPr id="118787" name="Rectangle 6">
            <a:extLst>
              <a:ext uri="{FF2B5EF4-FFF2-40B4-BE49-F238E27FC236}">
                <a16:creationId xmlns:a16="http://schemas.microsoft.com/office/drawing/2014/main" id="{FD6560C8-FB11-FBDE-A3C2-2E9983403F44}"/>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118788" name="Rectangle 7">
            <a:extLst>
              <a:ext uri="{FF2B5EF4-FFF2-40B4-BE49-F238E27FC236}">
                <a16:creationId xmlns:a16="http://schemas.microsoft.com/office/drawing/2014/main" id="{D69542C1-A507-FE43-B9C5-E407D9AD9F1C}"/>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E8F1573C-4275-4C69-99B1-868316FC3559}" type="slidenum">
              <a:rPr lang="fr-FR" altLang="fr-FR" sz="1200">
                <a:solidFill>
                  <a:schemeClr val="tx1"/>
                </a:solidFill>
                <a:latin typeface="Times" panose="02020603050405020304" pitchFamily="18" charset="0"/>
              </a:rPr>
              <a:pPr algn="r"/>
              <a:t>110</a:t>
            </a:fld>
            <a:endParaRPr lang="fr-FR" altLang="fr-FR" sz="1200">
              <a:solidFill>
                <a:schemeClr val="tx1"/>
              </a:solidFill>
              <a:latin typeface="Times" panose="02020603050405020304" pitchFamily="18" charset="0"/>
            </a:endParaRPr>
          </a:p>
        </p:txBody>
      </p:sp>
      <p:sp>
        <p:nvSpPr>
          <p:cNvPr id="118789" name="Rectangle 2">
            <a:extLst>
              <a:ext uri="{FF2B5EF4-FFF2-40B4-BE49-F238E27FC236}">
                <a16:creationId xmlns:a16="http://schemas.microsoft.com/office/drawing/2014/main" id="{66188415-86B4-9B14-73A3-2240725B5C94}"/>
              </a:ext>
            </a:extLst>
          </p:cNvPr>
          <p:cNvSpPr>
            <a:spLocks noGrp="1" noRot="1" noChangeAspect="1" noChangeArrowheads="1" noTextEdit="1"/>
          </p:cNvSpPr>
          <p:nvPr>
            <p:ph type="sldImg"/>
          </p:nvPr>
        </p:nvSpPr>
        <p:spPr>
          <a:ln/>
        </p:spPr>
      </p:sp>
      <p:sp>
        <p:nvSpPr>
          <p:cNvPr id="118790" name="Rectangle 3">
            <a:extLst>
              <a:ext uri="{FF2B5EF4-FFF2-40B4-BE49-F238E27FC236}">
                <a16:creationId xmlns:a16="http://schemas.microsoft.com/office/drawing/2014/main" id="{3B37ED2D-7D39-DD7F-6A79-41CBFBA6F0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fr-F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Picture 25">
            <a:extLst>
              <a:ext uri="{FF2B5EF4-FFF2-40B4-BE49-F238E27FC236}">
                <a16:creationId xmlns:a16="http://schemas.microsoft.com/office/drawing/2014/main" id="{5CD0C4E8-F361-326F-3E67-C70FA9D76C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7">
            <a:extLst>
              <a:ext uri="{FF2B5EF4-FFF2-40B4-BE49-F238E27FC236}">
                <a16:creationId xmlns:a16="http://schemas.microsoft.com/office/drawing/2014/main" id="{025CB14E-4704-0141-7C4A-87E515DF5E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1400" y="5029200"/>
            <a:ext cx="182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8">
            <a:extLst>
              <a:ext uri="{FF2B5EF4-FFF2-40B4-BE49-F238E27FC236}">
                <a16:creationId xmlns:a16="http://schemas.microsoft.com/office/drawing/2014/main" id="{EF268BFA-F11D-650E-BE9B-6F79B024F3A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28800" y="5029200"/>
            <a:ext cx="182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0">
            <a:extLst>
              <a:ext uri="{FF2B5EF4-FFF2-40B4-BE49-F238E27FC236}">
                <a16:creationId xmlns:a16="http://schemas.microsoft.com/office/drawing/2014/main" id="{F05C8BF9-50FF-B2AC-CFF1-487453DCC4C0}"/>
              </a:ext>
            </a:extLst>
          </p:cNvPr>
          <p:cNvGrpSpPr>
            <a:grpSpLocks/>
          </p:cNvGrpSpPr>
          <p:nvPr userDrawn="1"/>
        </p:nvGrpSpPr>
        <p:grpSpPr bwMode="auto">
          <a:xfrm>
            <a:off x="2286000" y="1712913"/>
            <a:ext cx="4625975" cy="3057525"/>
            <a:chOff x="1440" y="1079"/>
            <a:chExt cx="2914" cy="1926"/>
          </a:xfrm>
        </p:grpSpPr>
        <p:pic>
          <p:nvPicPr>
            <p:cNvPr id="6" name="Picture 31" descr="PICT0029">
              <a:extLst>
                <a:ext uri="{FF2B5EF4-FFF2-40B4-BE49-F238E27FC236}">
                  <a16:creationId xmlns:a16="http://schemas.microsoft.com/office/drawing/2014/main" id="{4CB4DA57-79F0-CCBB-0318-7C6BBF496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 y="1079"/>
              <a:ext cx="916"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2" descr="TFV">
              <a:extLst>
                <a:ext uri="{FF2B5EF4-FFF2-40B4-BE49-F238E27FC236}">
                  <a16:creationId xmlns:a16="http://schemas.microsoft.com/office/drawing/2014/main" id="{9E0208D0-7836-74B1-2523-0A27A6A8E03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064"/>
              <a:ext cx="934"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3" descr="etudiants9">
              <a:extLst>
                <a:ext uri="{FF2B5EF4-FFF2-40B4-BE49-F238E27FC236}">
                  <a16:creationId xmlns:a16="http://schemas.microsoft.com/office/drawing/2014/main" id="{1C839B31-1190-6512-C5F2-D8C880A7D18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8" y="2064"/>
              <a:ext cx="936"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34" descr="Logo ENSTA Bretagne CMJN">
            <a:extLst>
              <a:ext uri="{FF2B5EF4-FFF2-40B4-BE49-F238E27FC236}">
                <a16:creationId xmlns:a16="http://schemas.microsoft.com/office/drawing/2014/main" id="{4F994ACB-ADCA-CF17-C349-47E0B276295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851275" y="187325"/>
            <a:ext cx="15128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Rectangle 26"/>
          <p:cNvSpPr>
            <a:spLocks noGrp="1" noChangeArrowheads="1"/>
          </p:cNvSpPr>
          <p:nvPr>
            <p:ph type="subTitle" idx="1"/>
          </p:nvPr>
        </p:nvSpPr>
        <p:spPr>
          <a:xfrm>
            <a:off x="1828800" y="5105400"/>
            <a:ext cx="5638800" cy="990600"/>
          </a:xfrm>
        </p:spPr>
        <p:txBody>
          <a:bodyPr/>
          <a:lstStyle>
            <a:lvl1pPr marL="0" indent="0" algn="ctr">
              <a:buFont typeface="Wingdings" pitchFamily="2" charset="2"/>
              <a:buNone/>
              <a:defRPr sz="2800"/>
            </a:lvl1pPr>
          </a:lstStyle>
          <a:p>
            <a:r>
              <a:rPr lang="fr-FR"/>
              <a:t>Cliquez pour modifier le style des sous-titres du masque</a:t>
            </a:r>
          </a:p>
        </p:txBody>
      </p:sp>
      <p:sp>
        <p:nvSpPr>
          <p:cNvPr id="10" name="Rectangle 5">
            <a:extLst>
              <a:ext uri="{FF2B5EF4-FFF2-40B4-BE49-F238E27FC236}">
                <a16:creationId xmlns:a16="http://schemas.microsoft.com/office/drawing/2014/main" id="{03238061-FFB5-FB84-A1A9-0683C3208E46}"/>
              </a:ext>
            </a:extLst>
          </p:cNvPr>
          <p:cNvSpPr>
            <a:spLocks noGrp="1" noChangeArrowheads="1"/>
          </p:cNvSpPr>
          <p:nvPr>
            <p:ph type="ftr" sz="quarter" idx="10"/>
          </p:nvPr>
        </p:nvSpPr>
        <p:spPr bwMode="auto">
          <a:xfrm>
            <a:off x="3124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pitchFamily="18" charset="0"/>
              </a:defRPr>
            </a:lvl1pPr>
          </a:lstStyle>
          <a:p>
            <a:pPr>
              <a:defRPr/>
            </a:pPr>
            <a:r>
              <a:rPr lang="fr-FR"/>
              <a:t>Conférence XXXXX</a:t>
            </a:r>
          </a:p>
        </p:txBody>
      </p:sp>
      <p:sp>
        <p:nvSpPr>
          <p:cNvPr id="11" name="Rectangle 6">
            <a:extLst>
              <a:ext uri="{FF2B5EF4-FFF2-40B4-BE49-F238E27FC236}">
                <a16:creationId xmlns:a16="http://schemas.microsoft.com/office/drawing/2014/main" id="{64FA29DA-E8DC-CEBA-6CBE-2A3D94D213A2}"/>
              </a:ext>
            </a:extLst>
          </p:cNvPr>
          <p:cNvSpPr>
            <a:spLocks noGrp="1" noChangeArrowheads="1"/>
          </p:cNvSpPr>
          <p:nvPr>
            <p:ph type="sldNum" sz="quarter" idx="11"/>
          </p:nvPr>
        </p:nvSpPr>
        <p:spPr bwMode="auto">
          <a:xfrm>
            <a:off x="7239000" y="6324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800"/>
            </a:lvl1pPr>
          </a:lstStyle>
          <a:p>
            <a:pPr>
              <a:defRPr/>
            </a:pPr>
            <a:fld id="{65C88A35-DF93-4CDD-BE72-FE165EDDA5FA}" type="slidenum">
              <a:rPr lang="fr-FR" altLang="fr-FR"/>
              <a:pPr>
                <a:defRPr/>
              </a:pPr>
              <a:t>‹#›</a:t>
            </a:fld>
            <a:endParaRPr lang="fr-FR" altLang="fr-FR"/>
          </a:p>
        </p:txBody>
      </p:sp>
    </p:spTree>
    <p:extLst>
      <p:ext uri="{BB962C8B-B14F-4D97-AF65-F5344CB8AC3E}">
        <p14:creationId xmlns:p14="http://schemas.microsoft.com/office/powerpoint/2010/main" val="66740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4951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488" y="287338"/>
            <a:ext cx="2036762" cy="588486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87338"/>
            <a:ext cx="5957888" cy="58848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8774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87338"/>
            <a:ext cx="7543800" cy="703262"/>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447800"/>
            <a:ext cx="3997325" cy="4724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06925" y="1447800"/>
            <a:ext cx="3997325" cy="4724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9903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id="{481DB2D2-9FF4-F362-0ADD-74D014D5B052}"/>
              </a:ext>
            </a:extLst>
          </p:cNvPr>
          <p:cNvSpPr>
            <a:spLocks noGrp="1" noChangeArrowheads="1"/>
          </p:cNvSpPr>
          <p:nvPr>
            <p:ph type="dt" sz="half" idx="10"/>
          </p:nvPr>
        </p:nvSpPr>
        <p:spPr>
          <a:ln/>
        </p:spPr>
        <p:txBody>
          <a:bodyPr/>
          <a:lstStyle>
            <a:lvl1pPr>
              <a:defRPr/>
            </a:lvl1pPr>
          </a:lstStyle>
          <a:p>
            <a:pPr>
              <a:defRPr/>
            </a:pPr>
            <a:fld id="{23B2F289-6AA6-4880-92A9-2A6BA42BFCF7}" type="datetime1">
              <a:rPr lang="es-ES"/>
              <a:pPr>
                <a:defRPr/>
              </a:pPr>
              <a:t>15/03/2024</a:t>
            </a:fld>
            <a:endParaRPr lang="es-ES"/>
          </a:p>
        </p:txBody>
      </p:sp>
      <p:sp>
        <p:nvSpPr>
          <p:cNvPr id="5" name="Rectangle 5">
            <a:extLst>
              <a:ext uri="{FF2B5EF4-FFF2-40B4-BE49-F238E27FC236}">
                <a16:creationId xmlns:a16="http://schemas.microsoft.com/office/drawing/2014/main" id="{E6817410-6056-BFA8-9CEC-BE79F4E1A49D}"/>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7928492F-0C26-C898-FB82-E7E79BC4A26D}"/>
              </a:ext>
            </a:extLst>
          </p:cNvPr>
          <p:cNvSpPr>
            <a:spLocks noGrp="1" noChangeArrowheads="1"/>
          </p:cNvSpPr>
          <p:nvPr>
            <p:ph type="sldNum" sz="quarter" idx="12"/>
          </p:nvPr>
        </p:nvSpPr>
        <p:spPr>
          <a:ln/>
        </p:spPr>
        <p:txBody>
          <a:bodyPr/>
          <a:lstStyle>
            <a:lvl1pPr>
              <a:defRPr/>
            </a:lvl1pPr>
          </a:lstStyle>
          <a:p>
            <a:pPr>
              <a:defRPr/>
            </a:pPr>
            <a:fld id="{646D9293-8B62-4C9E-AD2C-F21E1E040700}" type="slidenum">
              <a:rPr lang="es-ES" altLang="fr-FR"/>
              <a:pPr>
                <a:defRPr/>
              </a:pPr>
              <a:t>‹#›</a:t>
            </a:fld>
            <a:endParaRPr lang="es-ES" altLang="fr-FR"/>
          </a:p>
        </p:txBody>
      </p:sp>
    </p:spTree>
    <p:extLst>
      <p:ext uri="{BB962C8B-B14F-4D97-AF65-F5344CB8AC3E}">
        <p14:creationId xmlns:p14="http://schemas.microsoft.com/office/powerpoint/2010/main" val="2801907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62A30F9-B1D9-C1E0-AC3A-F42BB690D8CF}"/>
              </a:ext>
            </a:extLst>
          </p:cNvPr>
          <p:cNvSpPr>
            <a:spLocks noGrp="1" noChangeArrowheads="1"/>
          </p:cNvSpPr>
          <p:nvPr>
            <p:ph type="dt" sz="half" idx="10"/>
          </p:nvPr>
        </p:nvSpPr>
        <p:spPr>
          <a:ln/>
        </p:spPr>
        <p:txBody>
          <a:bodyPr/>
          <a:lstStyle>
            <a:lvl1pPr>
              <a:defRPr/>
            </a:lvl1pPr>
          </a:lstStyle>
          <a:p>
            <a:pPr>
              <a:defRPr/>
            </a:pPr>
            <a:fld id="{8C0F9406-593B-4836-BE80-6F92F5537BDB}" type="datetime1">
              <a:rPr lang="es-ES"/>
              <a:pPr>
                <a:defRPr/>
              </a:pPr>
              <a:t>15/03/2024</a:t>
            </a:fld>
            <a:endParaRPr lang="es-ES"/>
          </a:p>
        </p:txBody>
      </p:sp>
      <p:sp>
        <p:nvSpPr>
          <p:cNvPr id="5" name="Rectangle 5">
            <a:extLst>
              <a:ext uri="{FF2B5EF4-FFF2-40B4-BE49-F238E27FC236}">
                <a16:creationId xmlns:a16="http://schemas.microsoft.com/office/drawing/2014/main" id="{C3FD7BC1-16CE-8F98-A0A3-C10AB9D8E930}"/>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CEF59FFD-3816-0FFA-0C99-3E36A7E28AAA}"/>
              </a:ext>
            </a:extLst>
          </p:cNvPr>
          <p:cNvSpPr>
            <a:spLocks noGrp="1" noChangeArrowheads="1"/>
          </p:cNvSpPr>
          <p:nvPr>
            <p:ph type="sldNum" sz="quarter" idx="12"/>
          </p:nvPr>
        </p:nvSpPr>
        <p:spPr>
          <a:ln/>
        </p:spPr>
        <p:txBody>
          <a:bodyPr/>
          <a:lstStyle>
            <a:lvl1pPr>
              <a:defRPr/>
            </a:lvl1pPr>
          </a:lstStyle>
          <a:p>
            <a:pPr>
              <a:defRPr/>
            </a:pPr>
            <a:fld id="{2065DB01-7AF6-4E1C-BAF6-3C2FE1949C10}" type="slidenum">
              <a:rPr lang="es-ES" altLang="fr-FR"/>
              <a:pPr>
                <a:defRPr/>
              </a:pPr>
              <a:t>‹#›</a:t>
            </a:fld>
            <a:endParaRPr lang="es-ES" altLang="fr-FR"/>
          </a:p>
        </p:txBody>
      </p:sp>
    </p:spTree>
    <p:extLst>
      <p:ext uri="{BB962C8B-B14F-4D97-AF65-F5344CB8AC3E}">
        <p14:creationId xmlns:p14="http://schemas.microsoft.com/office/powerpoint/2010/main" val="393627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3BF5B728-47A5-44CD-ADF9-F3666AA3F388}"/>
              </a:ext>
            </a:extLst>
          </p:cNvPr>
          <p:cNvSpPr>
            <a:spLocks noGrp="1" noChangeArrowheads="1"/>
          </p:cNvSpPr>
          <p:nvPr>
            <p:ph type="dt" sz="half" idx="10"/>
          </p:nvPr>
        </p:nvSpPr>
        <p:spPr>
          <a:ln/>
        </p:spPr>
        <p:txBody>
          <a:bodyPr/>
          <a:lstStyle>
            <a:lvl1pPr>
              <a:defRPr/>
            </a:lvl1pPr>
          </a:lstStyle>
          <a:p>
            <a:pPr>
              <a:defRPr/>
            </a:pPr>
            <a:fld id="{098C6792-E4CF-49B0-863D-ADFF9804C5F4}" type="datetime1">
              <a:rPr lang="es-ES"/>
              <a:pPr>
                <a:defRPr/>
              </a:pPr>
              <a:t>15/03/2024</a:t>
            </a:fld>
            <a:endParaRPr lang="es-ES"/>
          </a:p>
        </p:txBody>
      </p:sp>
      <p:sp>
        <p:nvSpPr>
          <p:cNvPr id="5" name="Rectangle 5">
            <a:extLst>
              <a:ext uri="{FF2B5EF4-FFF2-40B4-BE49-F238E27FC236}">
                <a16:creationId xmlns:a16="http://schemas.microsoft.com/office/drawing/2014/main" id="{B4C67470-9D29-5C6D-7E4D-C1A9A80C9311}"/>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E52C5EDF-1428-5A1B-AAD3-D83D20B9D5A6}"/>
              </a:ext>
            </a:extLst>
          </p:cNvPr>
          <p:cNvSpPr>
            <a:spLocks noGrp="1" noChangeArrowheads="1"/>
          </p:cNvSpPr>
          <p:nvPr>
            <p:ph type="sldNum" sz="quarter" idx="12"/>
          </p:nvPr>
        </p:nvSpPr>
        <p:spPr>
          <a:ln/>
        </p:spPr>
        <p:txBody>
          <a:bodyPr/>
          <a:lstStyle>
            <a:lvl1pPr>
              <a:defRPr/>
            </a:lvl1pPr>
          </a:lstStyle>
          <a:p>
            <a:pPr>
              <a:defRPr/>
            </a:pPr>
            <a:fld id="{BE37C035-6408-407F-B207-123FF46B34F4}" type="slidenum">
              <a:rPr lang="es-ES" altLang="fr-FR"/>
              <a:pPr>
                <a:defRPr/>
              </a:pPr>
              <a:t>‹#›</a:t>
            </a:fld>
            <a:endParaRPr lang="es-ES" altLang="fr-FR"/>
          </a:p>
        </p:txBody>
      </p:sp>
    </p:spTree>
    <p:extLst>
      <p:ext uri="{BB962C8B-B14F-4D97-AF65-F5344CB8AC3E}">
        <p14:creationId xmlns:p14="http://schemas.microsoft.com/office/powerpoint/2010/main" val="113871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59537180-6304-C488-4C0F-1CEF6958BB2B}"/>
              </a:ext>
            </a:extLst>
          </p:cNvPr>
          <p:cNvSpPr>
            <a:spLocks noGrp="1" noChangeArrowheads="1"/>
          </p:cNvSpPr>
          <p:nvPr>
            <p:ph type="dt" sz="half" idx="10"/>
          </p:nvPr>
        </p:nvSpPr>
        <p:spPr>
          <a:ln/>
        </p:spPr>
        <p:txBody>
          <a:bodyPr/>
          <a:lstStyle>
            <a:lvl1pPr>
              <a:defRPr/>
            </a:lvl1pPr>
          </a:lstStyle>
          <a:p>
            <a:pPr>
              <a:defRPr/>
            </a:pPr>
            <a:fld id="{6FB97FE0-9A64-4203-8383-9A0A29E99218}" type="datetime1">
              <a:rPr lang="es-ES"/>
              <a:pPr>
                <a:defRPr/>
              </a:pPr>
              <a:t>15/03/2024</a:t>
            </a:fld>
            <a:endParaRPr lang="es-ES"/>
          </a:p>
        </p:txBody>
      </p:sp>
      <p:sp>
        <p:nvSpPr>
          <p:cNvPr id="6" name="Rectangle 5">
            <a:extLst>
              <a:ext uri="{FF2B5EF4-FFF2-40B4-BE49-F238E27FC236}">
                <a16:creationId xmlns:a16="http://schemas.microsoft.com/office/drawing/2014/main" id="{CFDBDF84-7C44-E8B2-EA03-5F033F4CDAAA}"/>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7" name="Rectangle 6">
            <a:extLst>
              <a:ext uri="{FF2B5EF4-FFF2-40B4-BE49-F238E27FC236}">
                <a16:creationId xmlns:a16="http://schemas.microsoft.com/office/drawing/2014/main" id="{0996B706-3E71-24EB-C352-7CA2D1611986}"/>
              </a:ext>
            </a:extLst>
          </p:cNvPr>
          <p:cNvSpPr>
            <a:spLocks noGrp="1" noChangeArrowheads="1"/>
          </p:cNvSpPr>
          <p:nvPr>
            <p:ph type="sldNum" sz="quarter" idx="12"/>
          </p:nvPr>
        </p:nvSpPr>
        <p:spPr>
          <a:ln/>
        </p:spPr>
        <p:txBody>
          <a:bodyPr/>
          <a:lstStyle>
            <a:lvl1pPr>
              <a:defRPr/>
            </a:lvl1pPr>
          </a:lstStyle>
          <a:p>
            <a:pPr>
              <a:defRPr/>
            </a:pPr>
            <a:fld id="{9614FC4E-A04C-47D6-A298-D39D5066945E}" type="slidenum">
              <a:rPr lang="es-ES" altLang="fr-FR"/>
              <a:pPr>
                <a:defRPr/>
              </a:pPr>
              <a:t>‹#›</a:t>
            </a:fld>
            <a:endParaRPr lang="es-ES" altLang="fr-FR"/>
          </a:p>
        </p:txBody>
      </p:sp>
    </p:spTree>
    <p:extLst>
      <p:ext uri="{BB962C8B-B14F-4D97-AF65-F5344CB8AC3E}">
        <p14:creationId xmlns:p14="http://schemas.microsoft.com/office/powerpoint/2010/main" val="3854501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3A521A59-254A-BFA8-12A2-EE1B880BE1B4}"/>
              </a:ext>
            </a:extLst>
          </p:cNvPr>
          <p:cNvSpPr>
            <a:spLocks noGrp="1" noChangeArrowheads="1"/>
          </p:cNvSpPr>
          <p:nvPr>
            <p:ph type="dt" sz="half" idx="10"/>
          </p:nvPr>
        </p:nvSpPr>
        <p:spPr>
          <a:ln/>
        </p:spPr>
        <p:txBody>
          <a:bodyPr/>
          <a:lstStyle>
            <a:lvl1pPr>
              <a:defRPr/>
            </a:lvl1pPr>
          </a:lstStyle>
          <a:p>
            <a:pPr>
              <a:defRPr/>
            </a:pPr>
            <a:fld id="{7F7BD50F-2940-4C51-A3CA-8AC99E5E9DC3}" type="datetime1">
              <a:rPr lang="es-ES"/>
              <a:pPr>
                <a:defRPr/>
              </a:pPr>
              <a:t>15/03/2024</a:t>
            </a:fld>
            <a:endParaRPr lang="es-ES"/>
          </a:p>
        </p:txBody>
      </p:sp>
      <p:sp>
        <p:nvSpPr>
          <p:cNvPr id="8" name="Rectangle 5">
            <a:extLst>
              <a:ext uri="{FF2B5EF4-FFF2-40B4-BE49-F238E27FC236}">
                <a16:creationId xmlns:a16="http://schemas.microsoft.com/office/drawing/2014/main" id="{A8B7C6A2-E814-E07E-7527-6F185B016FEA}"/>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9" name="Rectangle 6">
            <a:extLst>
              <a:ext uri="{FF2B5EF4-FFF2-40B4-BE49-F238E27FC236}">
                <a16:creationId xmlns:a16="http://schemas.microsoft.com/office/drawing/2014/main" id="{CF34D790-0434-304B-6F9E-88D91E11F7B5}"/>
              </a:ext>
            </a:extLst>
          </p:cNvPr>
          <p:cNvSpPr>
            <a:spLocks noGrp="1" noChangeArrowheads="1"/>
          </p:cNvSpPr>
          <p:nvPr>
            <p:ph type="sldNum" sz="quarter" idx="12"/>
          </p:nvPr>
        </p:nvSpPr>
        <p:spPr>
          <a:ln/>
        </p:spPr>
        <p:txBody>
          <a:bodyPr/>
          <a:lstStyle>
            <a:lvl1pPr>
              <a:defRPr/>
            </a:lvl1pPr>
          </a:lstStyle>
          <a:p>
            <a:pPr>
              <a:defRPr/>
            </a:pPr>
            <a:fld id="{B5F2A2DF-C8AC-4C39-9C5C-CC1B786BC228}" type="slidenum">
              <a:rPr lang="es-ES" altLang="fr-FR"/>
              <a:pPr>
                <a:defRPr/>
              </a:pPr>
              <a:t>‹#›</a:t>
            </a:fld>
            <a:endParaRPr lang="es-ES" altLang="fr-FR"/>
          </a:p>
        </p:txBody>
      </p:sp>
    </p:spTree>
    <p:extLst>
      <p:ext uri="{BB962C8B-B14F-4D97-AF65-F5344CB8AC3E}">
        <p14:creationId xmlns:p14="http://schemas.microsoft.com/office/powerpoint/2010/main" val="1339366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a:ext uri="{FF2B5EF4-FFF2-40B4-BE49-F238E27FC236}">
                <a16:creationId xmlns:a16="http://schemas.microsoft.com/office/drawing/2014/main" id="{C6C8204C-F9C8-5A66-1357-BEE97D978BB9}"/>
              </a:ext>
            </a:extLst>
          </p:cNvPr>
          <p:cNvSpPr>
            <a:spLocks noGrp="1" noChangeArrowheads="1"/>
          </p:cNvSpPr>
          <p:nvPr>
            <p:ph type="dt" sz="half" idx="10"/>
          </p:nvPr>
        </p:nvSpPr>
        <p:spPr>
          <a:ln/>
        </p:spPr>
        <p:txBody>
          <a:bodyPr/>
          <a:lstStyle>
            <a:lvl1pPr>
              <a:defRPr/>
            </a:lvl1pPr>
          </a:lstStyle>
          <a:p>
            <a:pPr>
              <a:defRPr/>
            </a:pPr>
            <a:fld id="{6170F324-8291-47BD-864E-7DD4D7F08251}" type="datetime1">
              <a:rPr lang="es-ES"/>
              <a:pPr>
                <a:defRPr/>
              </a:pPr>
              <a:t>15/03/2024</a:t>
            </a:fld>
            <a:endParaRPr lang="es-ES"/>
          </a:p>
        </p:txBody>
      </p:sp>
      <p:sp>
        <p:nvSpPr>
          <p:cNvPr id="4" name="Rectangle 5">
            <a:extLst>
              <a:ext uri="{FF2B5EF4-FFF2-40B4-BE49-F238E27FC236}">
                <a16:creationId xmlns:a16="http://schemas.microsoft.com/office/drawing/2014/main" id="{860E267A-3F6F-83DA-E6BC-487B4B58039F}"/>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5" name="Rectangle 6">
            <a:extLst>
              <a:ext uri="{FF2B5EF4-FFF2-40B4-BE49-F238E27FC236}">
                <a16:creationId xmlns:a16="http://schemas.microsoft.com/office/drawing/2014/main" id="{4B9DC4FD-C259-3A07-4A3B-8B022926A23A}"/>
              </a:ext>
            </a:extLst>
          </p:cNvPr>
          <p:cNvSpPr>
            <a:spLocks noGrp="1" noChangeArrowheads="1"/>
          </p:cNvSpPr>
          <p:nvPr>
            <p:ph type="sldNum" sz="quarter" idx="12"/>
          </p:nvPr>
        </p:nvSpPr>
        <p:spPr>
          <a:ln/>
        </p:spPr>
        <p:txBody>
          <a:bodyPr/>
          <a:lstStyle>
            <a:lvl1pPr>
              <a:defRPr/>
            </a:lvl1pPr>
          </a:lstStyle>
          <a:p>
            <a:pPr>
              <a:defRPr/>
            </a:pPr>
            <a:fld id="{88EFF944-B5DB-4899-87CF-038A71056E26}" type="slidenum">
              <a:rPr lang="es-ES" altLang="fr-FR"/>
              <a:pPr>
                <a:defRPr/>
              </a:pPr>
              <a:t>‹#›</a:t>
            </a:fld>
            <a:endParaRPr lang="es-ES" altLang="fr-FR"/>
          </a:p>
        </p:txBody>
      </p:sp>
    </p:spTree>
    <p:extLst>
      <p:ext uri="{BB962C8B-B14F-4D97-AF65-F5344CB8AC3E}">
        <p14:creationId xmlns:p14="http://schemas.microsoft.com/office/powerpoint/2010/main" val="59412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6BFFD5-3EAC-817B-7F39-D6A86924DEDF}"/>
              </a:ext>
            </a:extLst>
          </p:cNvPr>
          <p:cNvSpPr>
            <a:spLocks noGrp="1" noChangeArrowheads="1"/>
          </p:cNvSpPr>
          <p:nvPr>
            <p:ph type="dt" sz="half" idx="10"/>
          </p:nvPr>
        </p:nvSpPr>
        <p:spPr>
          <a:ln/>
        </p:spPr>
        <p:txBody>
          <a:bodyPr/>
          <a:lstStyle>
            <a:lvl1pPr>
              <a:defRPr/>
            </a:lvl1pPr>
          </a:lstStyle>
          <a:p>
            <a:pPr>
              <a:defRPr/>
            </a:pPr>
            <a:fld id="{8F4FBA9D-6A25-48A8-A3D4-E4BF38C6F4CE}" type="datetime1">
              <a:rPr lang="es-ES"/>
              <a:pPr>
                <a:defRPr/>
              </a:pPr>
              <a:t>15/03/2024</a:t>
            </a:fld>
            <a:endParaRPr lang="es-ES"/>
          </a:p>
        </p:txBody>
      </p:sp>
      <p:sp>
        <p:nvSpPr>
          <p:cNvPr id="3" name="Rectangle 5">
            <a:extLst>
              <a:ext uri="{FF2B5EF4-FFF2-40B4-BE49-F238E27FC236}">
                <a16:creationId xmlns:a16="http://schemas.microsoft.com/office/drawing/2014/main" id="{DDE52F6E-7205-AC4B-A065-BA5CC3A9C3F2}"/>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4" name="Rectangle 6">
            <a:extLst>
              <a:ext uri="{FF2B5EF4-FFF2-40B4-BE49-F238E27FC236}">
                <a16:creationId xmlns:a16="http://schemas.microsoft.com/office/drawing/2014/main" id="{BF2BFCEB-F094-31B1-CFA7-0179582180BB}"/>
              </a:ext>
            </a:extLst>
          </p:cNvPr>
          <p:cNvSpPr>
            <a:spLocks noGrp="1" noChangeArrowheads="1"/>
          </p:cNvSpPr>
          <p:nvPr>
            <p:ph type="sldNum" sz="quarter" idx="12"/>
          </p:nvPr>
        </p:nvSpPr>
        <p:spPr>
          <a:ln/>
        </p:spPr>
        <p:txBody>
          <a:bodyPr/>
          <a:lstStyle>
            <a:lvl1pPr>
              <a:defRPr/>
            </a:lvl1pPr>
          </a:lstStyle>
          <a:p>
            <a:pPr>
              <a:defRPr/>
            </a:pPr>
            <a:fld id="{3F5FCAAC-9398-4EB6-82C9-E301142421C5}" type="slidenum">
              <a:rPr lang="es-ES" altLang="fr-FR"/>
              <a:pPr>
                <a:defRPr/>
              </a:pPr>
              <a:t>‹#›</a:t>
            </a:fld>
            <a:endParaRPr lang="es-ES" altLang="fr-FR"/>
          </a:p>
        </p:txBody>
      </p:sp>
    </p:spTree>
    <p:extLst>
      <p:ext uri="{BB962C8B-B14F-4D97-AF65-F5344CB8AC3E}">
        <p14:creationId xmlns:p14="http://schemas.microsoft.com/office/powerpoint/2010/main" val="278501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2654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7550665C-499B-0A07-0CCA-F0E9EA8A8C08}"/>
              </a:ext>
            </a:extLst>
          </p:cNvPr>
          <p:cNvSpPr>
            <a:spLocks noGrp="1" noChangeArrowheads="1"/>
          </p:cNvSpPr>
          <p:nvPr>
            <p:ph type="dt" sz="half" idx="10"/>
          </p:nvPr>
        </p:nvSpPr>
        <p:spPr>
          <a:ln/>
        </p:spPr>
        <p:txBody>
          <a:bodyPr/>
          <a:lstStyle>
            <a:lvl1pPr>
              <a:defRPr/>
            </a:lvl1pPr>
          </a:lstStyle>
          <a:p>
            <a:pPr>
              <a:defRPr/>
            </a:pPr>
            <a:fld id="{F4A81E95-F913-4E32-9F19-305A5458BD36}" type="datetime1">
              <a:rPr lang="es-ES"/>
              <a:pPr>
                <a:defRPr/>
              </a:pPr>
              <a:t>15/03/2024</a:t>
            </a:fld>
            <a:endParaRPr lang="es-ES"/>
          </a:p>
        </p:txBody>
      </p:sp>
      <p:sp>
        <p:nvSpPr>
          <p:cNvPr id="6" name="Rectangle 5">
            <a:extLst>
              <a:ext uri="{FF2B5EF4-FFF2-40B4-BE49-F238E27FC236}">
                <a16:creationId xmlns:a16="http://schemas.microsoft.com/office/drawing/2014/main" id="{D153DD56-1776-8CB6-F0A9-095829283ACB}"/>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7" name="Rectangle 6">
            <a:extLst>
              <a:ext uri="{FF2B5EF4-FFF2-40B4-BE49-F238E27FC236}">
                <a16:creationId xmlns:a16="http://schemas.microsoft.com/office/drawing/2014/main" id="{0A5CF79D-5551-C135-F4C9-ED0D69EE94EA}"/>
              </a:ext>
            </a:extLst>
          </p:cNvPr>
          <p:cNvSpPr>
            <a:spLocks noGrp="1" noChangeArrowheads="1"/>
          </p:cNvSpPr>
          <p:nvPr>
            <p:ph type="sldNum" sz="quarter" idx="12"/>
          </p:nvPr>
        </p:nvSpPr>
        <p:spPr>
          <a:ln/>
        </p:spPr>
        <p:txBody>
          <a:bodyPr/>
          <a:lstStyle>
            <a:lvl1pPr>
              <a:defRPr/>
            </a:lvl1pPr>
          </a:lstStyle>
          <a:p>
            <a:pPr>
              <a:defRPr/>
            </a:pPr>
            <a:fld id="{5FB50F44-D7C9-4FA6-B486-AA82D5C7B41D}" type="slidenum">
              <a:rPr lang="es-ES" altLang="fr-FR"/>
              <a:pPr>
                <a:defRPr/>
              </a:pPr>
              <a:t>‹#›</a:t>
            </a:fld>
            <a:endParaRPr lang="es-ES" altLang="fr-FR"/>
          </a:p>
        </p:txBody>
      </p:sp>
    </p:spTree>
    <p:extLst>
      <p:ext uri="{BB962C8B-B14F-4D97-AF65-F5344CB8AC3E}">
        <p14:creationId xmlns:p14="http://schemas.microsoft.com/office/powerpoint/2010/main" val="2257636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A928455B-80F1-28CA-452C-6126E5800938}"/>
              </a:ext>
            </a:extLst>
          </p:cNvPr>
          <p:cNvSpPr>
            <a:spLocks noGrp="1" noChangeArrowheads="1"/>
          </p:cNvSpPr>
          <p:nvPr>
            <p:ph type="dt" sz="half" idx="10"/>
          </p:nvPr>
        </p:nvSpPr>
        <p:spPr>
          <a:ln/>
        </p:spPr>
        <p:txBody>
          <a:bodyPr/>
          <a:lstStyle>
            <a:lvl1pPr>
              <a:defRPr/>
            </a:lvl1pPr>
          </a:lstStyle>
          <a:p>
            <a:pPr>
              <a:defRPr/>
            </a:pPr>
            <a:fld id="{50218774-E87C-436E-9C26-E8CFD89A5561}" type="datetime1">
              <a:rPr lang="es-ES"/>
              <a:pPr>
                <a:defRPr/>
              </a:pPr>
              <a:t>15/03/2024</a:t>
            </a:fld>
            <a:endParaRPr lang="es-ES"/>
          </a:p>
        </p:txBody>
      </p:sp>
      <p:sp>
        <p:nvSpPr>
          <p:cNvPr id="6" name="Rectangle 5">
            <a:extLst>
              <a:ext uri="{FF2B5EF4-FFF2-40B4-BE49-F238E27FC236}">
                <a16:creationId xmlns:a16="http://schemas.microsoft.com/office/drawing/2014/main" id="{F01EFE99-0A28-EC30-67C7-5FC5A07FFD2B}"/>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7" name="Rectangle 6">
            <a:extLst>
              <a:ext uri="{FF2B5EF4-FFF2-40B4-BE49-F238E27FC236}">
                <a16:creationId xmlns:a16="http://schemas.microsoft.com/office/drawing/2014/main" id="{6E939BEE-C0F2-AC67-FAFD-642E54FDF648}"/>
              </a:ext>
            </a:extLst>
          </p:cNvPr>
          <p:cNvSpPr>
            <a:spLocks noGrp="1" noChangeArrowheads="1"/>
          </p:cNvSpPr>
          <p:nvPr>
            <p:ph type="sldNum" sz="quarter" idx="12"/>
          </p:nvPr>
        </p:nvSpPr>
        <p:spPr>
          <a:ln/>
        </p:spPr>
        <p:txBody>
          <a:bodyPr/>
          <a:lstStyle>
            <a:lvl1pPr>
              <a:defRPr/>
            </a:lvl1pPr>
          </a:lstStyle>
          <a:p>
            <a:pPr>
              <a:defRPr/>
            </a:pPr>
            <a:fld id="{37B3B32B-95C2-4085-8CF6-4E8974695C7B}" type="slidenum">
              <a:rPr lang="es-ES" altLang="fr-FR"/>
              <a:pPr>
                <a:defRPr/>
              </a:pPr>
              <a:t>‹#›</a:t>
            </a:fld>
            <a:endParaRPr lang="es-ES" altLang="fr-FR"/>
          </a:p>
        </p:txBody>
      </p:sp>
    </p:spTree>
    <p:extLst>
      <p:ext uri="{BB962C8B-B14F-4D97-AF65-F5344CB8AC3E}">
        <p14:creationId xmlns:p14="http://schemas.microsoft.com/office/powerpoint/2010/main" val="1669420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15BDBFB-3A4E-7165-B7A0-9A596ABED501}"/>
              </a:ext>
            </a:extLst>
          </p:cNvPr>
          <p:cNvSpPr>
            <a:spLocks noGrp="1" noChangeArrowheads="1"/>
          </p:cNvSpPr>
          <p:nvPr>
            <p:ph type="dt" sz="half" idx="10"/>
          </p:nvPr>
        </p:nvSpPr>
        <p:spPr>
          <a:ln/>
        </p:spPr>
        <p:txBody>
          <a:bodyPr/>
          <a:lstStyle>
            <a:lvl1pPr>
              <a:defRPr/>
            </a:lvl1pPr>
          </a:lstStyle>
          <a:p>
            <a:pPr>
              <a:defRPr/>
            </a:pPr>
            <a:fld id="{8B636BDC-BE19-4731-91D0-F7BB21D33BCE}" type="datetime1">
              <a:rPr lang="es-ES"/>
              <a:pPr>
                <a:defRPr/>
              </a:pPr>
              <a:t>15/03/2024</a:t>
            </a:fld>
            <a:endParaRPr lang="es-ES"/>
          </a:p>
        </p:txBody>
      </p:sp>
      <p:sp>
        <p:nvSpPr>
          <p:cNvPr id="5" name="Rectangle 5">
            <a:extLst>
              <a:ext uri="{FF2B5EF4-FFF2-40B4-BE49-F238E27FC236}">
                <a16:creationId xmlns:a16="http://schemas.microsoft.com/office/drawing/2014/main" id="{D836C052-0459-E73C-997D-9DBE15BBE62F}"/>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C01F2B00-04F2-C1DF-9305-41AFA19EACE9}"/>
              </a:ext>
            </a:extLst>
          </p:cNvPr>
          <p:cNvSpPr>
            <a:spLocks noGrp="1" noChangeArrowheads="1"/>
          </p:cNvSpPr>
          <p:nvPr>
            <p:ph type="sldNum" sz="quarter" idx="12"/>
          </p:nvPr>
        </p:nvSpPr>
        <p:spPr>
          <a:ln/>
        </p:spPr>
        <p:txBody>
          <a:bodyPr/>
          <a:lstStyle>
            <a:lvl1pPr>
              <a:defRPr/>
            </a:lvl1pPr>
          </a:lstStyle>
          <a:p>
            <a:pPr>
              <a:defRPr/>
            </a:pPr>
            <a:fld id="{1024BEA5-6AC1-4C18-B535-88709EC58FAE}" type="slidenum">
              <a:rPr lang="es-ES" altLang="fr-FR"/>
              <a:pPr>
                <a:defRPr/>
              </a:pPr>
              <a:t>‹#›</a:t>
            </a:fld>
            <a:endParaRPr lang="es-ES" altLang="fr-FR"/>
          </a:p>
        </p:txBody>
      </p:sp>
    </p:spTree>
    <p:extLst>
      <p:ext uri="{BB962C8B-B14F-4D97-AF65-F5344CB8AC3E}">
        <p14:creationId xmlns:p14="http://schemas.microsoft.com/office/powerpoint/2010/main" val="3748907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98AFFF67-8023-1E24-39B9-0783FD071BF0}"/>
              </a:ext>
            </a:extLst>
          </p:cNvPr>
          <p:cNvSpPr>
            <a:spLocks noGrp="1" noChangeArrowheads="1"/>
          </p:cNvSpPr>
          <p:nvPr>
            <p:ph type="dt" sz="half" idx="10"/>
          </p:nvPr>
        </p:nvSpPr>
        <p:spPr>
          <a:ln/>
        </p:spPr>
        <p:txBody>
          <a:bodyPr/>
          <a:lstStyle>
            <a:lvl1pPr>
              <a:defRPr/>
            </a:lvl1pPr>
          </a:lstStyle>
          <a:p>
            <a:pPr>
              <a:defRPr/>
            </a:pPr>
            <a:fld id="{2CCC1BC9-90CB-482C-AE4F-181EC4F11A30}" type="datetime1">
              <a:rPr lang="es-ES"/>
              <a:pPr>
                <a:defRPr/>
              </a:pPr>
              <a:t>15/03/2024</a:t>
            </a:fld>
            <a:endParaRPr lang="es-ES"/>
          </a:p>
        </p:txBody>
      </p:sp>
      <p:sp>
        <p:nvSpPr>
          <p:cNvPr id="5" name="Rectangle 5">
            <a:extLst>
              <a:ext uri="{FF2B5EF4-FFF2-40B4-BE49-F238E27FC236}">
                <a16:creationId xmlns:a16="http://schemas.microsoft.com/office/drawing/2014/main" id="{9FA9ED61-C83C-7277-6ECB-4AC51A79CCE7}"/>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CFDE1268-8B4E-D509-9AA5-565912C42031}"/>
              </a:ext>
            </a:extLst>
          </p:cNvPr>
          <p:cNvSpPr>
            <a:spLocks noGrp="1" noChangeArrowheads="1"/>
          </p:cNvSpPr>
          <p:nvPr>
            <p:ph type="sldNum" sz="quarter" idx="12"/>
          </p:nvPr>
        </p:nvSpPr>
        <p:spPr>
          <a:ln/>
        </p:spPr>
        <p:txBody>
          <a:bodyPr/>
          <a:lstStyle>
            <a:lvl1pPr>
              <a:defRPr/>
            </a:lvl1pPr>
          </a:lstStyle>
          <a:p>
            <a:pPr>
              <a:defRPr/>
            </a:pPr>
            <a:fld id="{D7F6B187-311E-4D0F-87A7-411792C45FE7}" type="slidenum">
              <a:rPr lang="es-ES" altLang="fr-FR"/>
              <a:pPr>
                <a:defRPr/>
              </a:pPr>
              <a:t>‹#›</a:t>
            </a:fld>
            <a:endParaRPr lang="es-ES" altLang="fr-FR"/>
          </a:p>
        </p:txBody>
      </p:sp>
    </p:spTree>
    <p:extLst>
      <p:ext uri="{BB962C8B-B14F-4D97-AF65-F5344CB8AC3E}">
        <p14:creationId xmlns:p14="http://schemas.microsoft.com/office/powerpoint/2010/main" val="388817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59360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447800"/>
            <a:ext cx="39973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06925" y="1447800"/>
            <a:ext cx="39973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7155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5018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422973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69906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16256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8" descr="fondBleu">
            <a:extLst>
              <a:ext uri="{FF2B5EF4-FFF2-40B4-BE49-F238E27FC236}">
                <a16:creationId xmlns:a16="http://schemas.microsoft.com/office/drawing/2014/main" id="{371742F6-3AD7-09AB-B0AE-73100350819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3250" y="3063875"/>
            <a:ext cx="808355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9">
            <a:extLst>
              <a:ext uri="{FF2B5EF4-FFF2-40B4-BE49-F238E27FC236}">
                <a16:creationId xmlns:a16="http://schemas.microsoft.com/office/drawing/2014/main" id="{553EAC5E-58F4-3CDD-E80B-94331F278489}"/>
              </a:ext>
            </a:extLst>
          </p:cNvPr>
          <p:cNvSpPr>
            <a:spLocks noGrp="1" noChangeArrowheads="1"/>
          </p:cNvSpPr>
          <p:nvPr>
            <p:ph type="body" idx="1"/>
          </p:nvPr>
        </p:nvSpPr>
        <p:spPr bwMode="auto">
          <a:xfrm>
            <a:off x="457200" y="1447800"/>
            <a:ext cx="8147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 Troisième niveau</a:t>
            </a:r>
          </a:p>
          <a:p>
            <a:pPr lvl="3"/>
            <a:endParaRPr lang="fr-FR" altLang="fr-FR"/>
          </a:p>
        </p:txBody>
      </p:sp>
      <p:sp>
        <p:nvSpPr>
          <p:cNvPr id="1065" name="Rectangle 41">
            <a:extLst>
              <a:ext uri="{FF2B5EF4-FFF2-40B4-BE49-F238E27FC236}">
                <a16:creationId xmlns:a16="http://schemas.microsoft.com/office/drawing/2014/main" id="{8C733AF0-8F49-0464-2899-76CF7DCCF482}"/>
              </a:ext>
            </a:extLst>
          </p:cNvPr>
          <p:cNvSpPr>
            <a:spLocks noChangeArrowheads="1"/>
          </p:cNvSpPr>
          <p:nvPr userDrawn="1"/>
        </p:nvSpPr>
        <p:spPr bwMode="auto">
          <a:xfrm>
            <a:off x="0" y="6556375"/>
            <a:ext cx="1404938" cy="228600"/>
          </a:xfrm>
          <a:prstGeom prst="rect">
            <a:avLst/>
          </a:prstGeom>
          <a:noFill/>
          <a:ln w="9525">
            <a:noFill/>
            <a:miter lim="800000"/>
            <a:headEnd/>
            <a:tailEnd/>
          </a:ln>
          <a:effectLst/>
        </p:spPr>
        <p:txBody>
          <a:bodyPr/>
          <a:lstStyle>
            <a:lvl1pPr algn="ctr">
              <a:defRPr sz="3200">
                <a:solidFill>
                  <a:schemeClr val="tx1"/>
                </a:solidFill>
                <a:latin typeface="Tahoma" pitchFamily="34" charset="0"/>
              </a:defRPr>
            </a:lvl1pPr>
            <a:lvl2pPr marL="742950" indent="-285750" algn="ctr">
              <a:defRPr sz="3200">
                <a:solidFill>
                  <a:schemeClr val="tx1"/>
                </a:solidFill>
                <a:latin typeface="Tahoma" pitchFamily="34" charset="0"/>
              </a:defRPr>
            </a:lvl2pPr>
            <a:lvl3pPr marL="1143000" indent="-228600" algn="ctr">
              <a:defRPr sz="3200">
                <a:solidFill>
                  <a:schemeClr val="tx1"/>
                </a:solidFill>
                <a:latin typeface="Tahoma" pitchFamily="34" charset="0"/>
              </a:defRPr>
            </a:lvl3pPr>
            <a:lvl4pPr marL="1600200" indent="-228600" algn="ctr">
              <a:defRPr sz="3200">
                <a:solidFill>
                  <a:schemeClr val="tx1"/>
                </a:solidFill>
                <a:latin typeface="Tahoma" pitchFamily="34" charset="0"/>
              </a:defRPr>
            </a:lvl4pPr>
            <a:lvl5pPr marL="2057400" indent="-228600" algn="ctr">
              <a:defRPr sz="3200">
                <a:solidFill>
                  <a:schemeClr val="tx1"/>
                </a:solidFill>
                <a:latin typeface="Tahoma" pitchFamily="34" charset="0"/>
              </a:defRPr>
            </a:lvl5pPr>
            <a:lvl6pPr marL="2514600" indent="-228600" algn="ctr" eaLnBrk="0" fontAlgn="base" hangingPunct="0">
              <a:spcBef>
                <a:spcPct val="0"/>
              </a:spcBef>
              <a:spcAft>
                <a:spcPct val="0"/>
              </a:spcAft>
              <a:defRPr sz="3200">
                <a:solidFill>
                  <a:schemeClr val="tx1"/>
                </a:solidFill>
                <a:latin typeface="Tahoma" pitchFamily="34" charset="0"/>
              </a:defRPr>
            </a:lvl6pPr>
            <a:lvl7pPr marL="2971800" indent="-228600" algn="ctr" eaLnBrk="0" fontAlgn="base" hangingPunct="0">
              <a:spcBef>
                <a:spcPct val="0"/>
              </a:spcBef>
              <a:spcAft>
                <a:spcPct val="0"/>
              </a:spcAft>
              <a:defRPr sz="3200">
                <a:solidFill>
                  <a:schemeClr val="tx1"/>
                </a:solidFill>
                <a:latin typeface="Tahoma" pitchFamily="34" charset="0"/>
              </a:defRPr>
            </a:lvl7pPr>
            <a:lvl8pPr marL="3429000" indent="-228600" algn="ctr" eaLnBrk="0" fontAlgn="base" hangingPunct="0">
              <a:spcBef>
                <a:spcPct val="0"/>
              </a:spcBef>
              <a:spcAft>
                <a:spcPct val="0"/>
              </a:spcAft>
              <a:defRPr sz="3200">
                <a:solidFill>
                  <a:schemeClr val="tx1"/>
                </a:solidFill>
                <a:latin typeface="Tahoma" pitchFamily="34" charset="0"/>
              </a:defRPr>
            </a:lvl8pPr>
            <a:lvl9pPr marL="3886200" indent="-228600" algn="ctr" eaLnBrk="0" fontAlgn="base" hangingPunct="0">
              <a:spcBef>
                <a:spcPct val="0"/>
              </a:spcBef>
              <a:spcAft>
                <a:spcPct val="0"/>
              </a:spcAft>
              <a:defRPr sz="3200">
                <a:solidFill>
                  <a:schemeClr val="tx1"/>
                </a:solidFill>
                <a:latin typeface="Tahoma" pitchFamily="34" charset="0"/>
              </a:defRPr>
            </a:lvl9pPr>
          </a:lstStyle>
          <a:p>
            <a:pPr eaLnBrk="1" hangingPunct="1">
              <a:defRPr/>
            </a:pPr>
            <a:r>
              <a:rPr lang="fr-FR" altLang="fr-FR" sz="900" dirty="0">
                <a:latin typeface="Helvetica" pitchFamily="34" charset="0"/>
              </a:rPr>
              <a:t>Initiation aux réseaux</a:t>
            </a:r>
          </a:p>
        </p:txBody>
      </p:sp>
      <p:sp>
        <p:nvSpPr>
          <p:cNvPr id="1029" name="Rectangle 38">
            <a:extLst>
              <a:ext uri="{FF2B5EF4-FFF2-40B4-BE49-F238E27FC236}">
                <a16:creationId xmlns:a16="http://schemas.microsoft.com/office/drawing/2014/main" id="{A981FD94-48D5-742D-B865-F72A46AA3441}"/>
              </a:ext>
            </a:extLst>
          </p:cNvPr>
          <p:cNvSpPr>
            <a:spLocks noGrp="1" noChangeArrowheads="1"/>
          </p:cNvSpPr>
          <p:nvPr>
            <p:ph type="title"/>
          </p:nvPr>
        </p:nvSpPr>
        <p:spPr bwMode="auto">
          <a:xfrm>
            <a:off x="457200" y="287338"/>
            <a:ext cx="75438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&gt; Cliquez et modifiez le titre</a:t>
            </a:r>
          </a:p>
        </p:txBody>
      </p:sp>
      <p:pic>
        <p:nvPicPr>
          <p:cNvPr id="1030" name="Picture 49" descr="Logo ENSTA Bretagne CMJN">
            <a:extLst>
              <a:ext uri="{FF2B5EF4-FFF2-40B4-BE49-F238E27FC236}">
                <a16:creationId xmlns:a16="http://schemas.microsoft.com/office/drawing/2014/main" id="{08A91130-36C3-9272-99A6-41FF32B4B55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94650" y="44450"/>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1">
            <a:extLst>
              <a:ext uri="{FF2B5EF4-FFF2-40B4-BE49-F238E27FC236}">
                <a16:creationId xmlns:a16="http://schemas.microsoft.com/office/drawing/2014/main" id="{DD6F9865-13E8-A3AD-22FF-F8E10F6ABCD9}"/>
              </a:ext>
            </a:extLst>
          </p:cNvPr>
          <p:cNvSpPr>
            <a:spLocks noChangeShapeType="1"/>
          </p:cNvSpPr>
          <p:nvPr userDrawn="1"/>
        </p:nvSpPr>
        <p:spPr bwMode="auto">
          <a:xfrm>
            <a:off x="0" y="981075"/>
            <a:ext cx="8027988" cy="0"/>
          </a:xfrm>
          <a:prstGeom prst="line">
            <a:avLst/>
          </a:prstGeom>
          <a:noFill/>
          <a:ln w="9525">
            <a:solidFill>
              <a:srgbClr val="C8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32" name="Text Box 14">
            <a:extLst>
              <a:ext uri="{FF2B5EF4-FFF2-40B4-BE49-F238E27FC236}">
                <a16:creationId xmlns:a16="http://schemas.microsoft.com/office/drawing/2014/main" id="{7E73DB11-E000-246A-00E3-31D3A7F8626F}"/>
              </a:ext>
            </a:extLst>
          </p:cNvPr>
          <p:cNvSpPr txBox="1">
            <a:spLocks noChangeArrowheads="1"/>
          </p:cNvSpPr>
          <p:nvPr userDrawn="1"/>
        </p:nvSpPr>
        <p:spPr bwMode="auto">
          <a:xfrm>
            <a:off x="6516688" y="6584950"/>
            <a:ext cx="2627312" cy="228600"/>
          </a:xfrm>
          <a:prstGeom prst="rect">
            <a:avLst/>
          </a:prstGeom>
          <a:noFill/>
          <a:ln>
            <a:noFill/>
          </a:ln>
          <a:effectLst/>
        </p:spPr>
        <p:txBody>
          <a:bodyPr>
            <a:spAutoFit/>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defRPr/>
            </a:pPr>
            <a:fld id="{40CC9806-5D63-41AD-82C2-DB1CC6465B44}" type="datetime1">
              <a:rPr lang="fr-FR" altLang="fr-FR" b="1" smtClean="0">
                <a:solidFill>
                  <a:schemeClr val="tx1"/>
                </a:solidFill>
              </a:rPr>
              <a:pPr algn="r">
                <a:defRPr/>
              </a:pPr>
              <a:t>15/03/2024</a:t>
            </a:fld>
            <a:r>
              <a:rPr lang="fr-FR" altLang="fr-FR" b="1">
                <a:solidFill>
                  <a:schemeClr val="tx1"/>
                </a:solidFill>
              </a:rPr>
              <a:t>- </a:t>
            </a:r>
            <a:fld id="{81D38515-46A0-4DC0-BC9A-6C89A0C3BD29}" type="slidenum">
              <a:rPr lang="fr-FR" altLang="fr-FR" b="1" smtClean="0">
                <a:solidFill>
                  <a:schemeClr val="tx1"/>
                </a:solidFill>
              </a:rPr>
              <a:pPr algn="r">
                <a:defRPr/>
              </a:pPr>
              <a:t>‹#›</a:t>
            </a:fld>
            <a:endParaRPr lang="fr-FR" altLang="fr-FR" b="1">
              <a:solidFill>
                <a:schemeClr val="tx1"/>
              </a:solidFill>
            </a:endParaRPr>
          </a:p>
        </p:txBody>
      </p:sp>
    </p:spTree>
  </p:cSld>
  <p:clrMap bg1="lt1" tx1="dk1" bg2="lt2" tx2="dk2" accent1="accent1" accent2="accent2" accent3="accent3" accent4="accent4" accent5="accent5" accent6="accent6" hlink="hlink" folHlink="folHlink"/>
  <p:sldLayoutIdLst>
    <p:sldLayoutId id="2147488928" r:id="rId1"/>
    <p:sldLayoutId id="2147488906" r:id="rId2"/>
    <p:sldLayoutId id="2147488907" r:id="rId3"/>
    <p:sldLayoutId id="2147488908" r:id="rId4"/>
    <p:sldLayoutId id="2147488909" r:id="rId5"/>
    <p:sldLayoutId id="2147488910" r:id="rId6"/>
    <p:sldLayoutId id="2147488911" r:id="rId7"/>
    <p:sldLayoutId id="2147488912" r:id="rId8"/>
    <p:sldLayoutId id="2147488913" r:id="rId9"/>
    <p:sldLayoutId id="2147488914" r:id="rId10"/>
    <p:sldLayoutId id="2147488915" r:id="rId11"/>
    <p:sldLayoutId id="2147488916" r:id="rId12"/>
  </p:sldLayoutIdLst>
  <p:hf sldNum="0" hdr="0" dt="0"/>
  <p:txStyles>
    <p:titleStyle>
      <a:lvl1pPr algn="l" rtl="0" eaLnBrk="0" fontAlgn="base" hangingPunct="0">
        <a:spcBef>
          <a:spcPct val="0"/>
        </a:spcBef>
        <a:spcAft>
          <a:spcPct val="0"/>
        </a:spcAft>
        <a:defRPr sz="3200">
          <a:solidFill>
            <a:srgbClr val="005C87"/>
          </a:solidFill>
          <a:latin typeface="+mj-lt"/>
          <a:ea typeface="+mj-ea"/>
          <a:cs typeface="+mj-cs"/>
        </a:defRPr>
      </a:lvl1pPr>
      <a:lvl2pPr algn="l" rtl="0" eaLnBrk="0" fontAlgn="base" hangingPunct="0">
        <a:spcBef>
          <a:spcPct val="0"/>
        </a:spcBef>
        <a:spcAft>
          <a:spcPct val="0"/>
        </a:spcAft>
        <a:defRPr sz="3200">
          <a:solidFill>
            <a:srgbClr val="005C87"/>
          </a:solidFill>
          <a:latin typeface="Helvetica" pitchFamily="34" charset="0"/>
        </a:defRPr>
      </a:lvl2pPr>
      <a:lvl3pPr algn="l" rtl="0" eaLnBrk="0" fontAlgn="base" hangingPunct="0">
        <a:spcBef>
          <a:spcPct val="0"/>
        </a:spcBef>
        <a:spcAft>
          <a:spcPct val="0"/>
        </a:spcAft>
        <a:defRPr sz="3200">
          <a:solidFill>
            <a:srgbClr val="005C87"/>
          </a:solidFill>
          <a:latin typeface="Helvetica" pitchFamily="34" charset="0"/>
        </a:defRPr>
      </a:lvl3pPr>
      <a:lvl4pPr algn="l" rtl="0" eaLnBrk="0" fontAlgn="base" hangingPunct="0">
        <a:spcBef>
          <a:spcPct val="0"/>
        </a:spcBef>
        <a:spcAft>
          <a:spcPct val="0"/>
        </a:spcAft>
        <a:defRPr sz="3200">
          <a:solidFill>
            <a:srgbClr val="005C87"/>
          </a:solidFill>
          <a:latin typeface="Helvetica" pitchFamily="34" charset="0"/>
        </a:defRPr>
      </a:lvl4pPr>
      <a:lvl5pPr algn="l" rtl="0" eaLnBrk="0" fontAlgn="base" hangingPunct="0">
        <a:spcBef>
          <a:spcPct val="0"/>
        </a:spcBef>
        <a:spcAft>
          <a:spcPct val="0"/>
        </a:spcAft>
        <a:defRPr sz="3200">
          <a:solidFill>
            <a:srgbClr val="005C87"/>
          </a:solidFill>
          <a:latin typeface="Helvetica" pitchFamily="34" charset="0"/>
        </a:defRPr>
      </a:lvl5pPr>
      <a:lvl6pPr marL="457200" algn="l" rtl="0" fontAlgn="base">
        <a:spcBef>
          <a:spcPct val="0"/>
        </a:spcBef>
        <a:spcAft>
          <a:spcPct val="0"/>
        </a:spcAft>
        <a:defRPr sz="3200">
          <a:solidFill>
            <a:schemeClr val="bg1"/>
          </a:solidFill>
          <a:latin typeface="Helvetica" pitchFamily="34" charset="0"/>
        </a:defRPr>
      </a:lvl6pPr>
      <a:lvl7pPr marL="914400" algn="l" rtl="0" fontAlgn="base">
        <a:spcBef>
          <a:spcPct val="0"/>
        </a:spcBef>
        <a:spcAft>
          <a:spcPct val="0"/>
        </a:spcAft>
        <a:defRPr sz="3200">
          <a:solidFill>
            <a:schemeClr val="bg1"/>
          </a:solidFill>
          <a:latin typeface="Helvetica" pitchFamily="34" charset="0"/>
        </a:defRPr>
      </a:lvl7pPr>
      <a:lvl8pPr marL="1371600" algn="l" rtl="0" fontAlgn="base">
        <a:spcBef>
          <a:spcPct val="0"/>
        </a:spcBef>
        <a:spcAft>
          <a:spcPct val="0"/>
        </a:spcAft>
        <a:defRPr sz="3200">
          <a:solidFill>
            <a:schemeClr val="bg1"/>
          </a:solidFill>
          <a:latin typeface="Helvetica" pitchFamily="34" charset="0"/>
        </a:defRPr>
      </a:lvl8pPr>
      <a:lvl9pPr marL="1828800" algn="l" rtl="0" fontAlgn="base">
        <a:spcBef>
          <a:spcPct val="0"/>
        </a:spcBef>
        <a:spcAft>
          <a:spcPct val="0"/>
        </a:spcAft>
        <a:defRPr sz="3200">
          <a:solidFill>
            <a:schemeClr val="bg1"/>
          </a:solidFill>
          <a:latin typeface="Helvetica" pitchFamily="34" charset="0"/>
        </a:defRPr>
      </a:lvl9pPr>
    </p:titleStyle>
    <p:bodyStyle>
      <a:lvl1pPr marL="342900" indent="-342900" algn="l" rtl="0" eaLnBrk="0" fontAlgn="base" hangingPunct="0">
        <a:spcBef>
          <a:spcPct val="10000"/>
        </a:spcBef>
        <a:spcAft>
          <a:spcPct val="10000"/>
        </a:spcAft>
        <a:buClr>
          <a:srgbClr val="4A5A76"/>
        </a:buClr>
        <a:buFont typeface="Wingdings" panose="05000000000000000000" pitchFamily="2" charset="2"/>
        <a:buChar char="§"/>
        <a:defRPr sz="2400">
          <a:solidFill>
            <a:srgbClr val="4A5A76"/>
          </a:solidFill>
          <a:latin typeface="+mn-lt"/>
          <a:ea typeface="+mn-ea"/>
          <a:cs typeface="+mn-cs"/>
        </a:defRPr>
      </a:lvl1pPr>
      <a:lvl2pPr marL="742950" indent="-285750" algn="l" rtl="0" eaLnBrk="0" fontAlgn="base" hangingPunct="0">
        <a:spcBef>
          <a:spcPct val="10000"/>
        </a:spcBef>
        <a:spcAft>
          <a:spcPct val="10000"/>
        </a:spcAft>
        <a:buClr>
          <a:schemeClr val="folHlink"/>
        </a:buClr>
        <a:buSzPct val="115000"/>
        <a:buChar char="•"/>
        <a:defRPr sz="2000">
          <a:solidFill>
            <a:srgbClr val="4A5A76"/>
          </a:solidFill>
          <a:latin typeface="+mn-lt"/>
        </a:defRPr>
      </a:lvl2pPr>
      <a:lvl3pPr marL="1143000" indent="-228600" algn="l" rtl="0" eaLnBrk="0" fontAlgn="base" hangingPunct="0">
        <a:spcBef>
          <a:spcPct val="10000"/>
        </a:spcBef>
        <a:spcAft>
          <a:spcPct val="10000"/>
        </a:spcAft>
        <a:defRPr>
          <a:solidFill>
            <a:srgbClr val="4A5A76"/>
          </a:solidFill>
          <a:latin typeface="+mn-lt"/>
        </a:defRPr>
      </a:lvl3pPr>
      <a:lvl4pPr marL="1600200" indent="-228600" algn="l" rtl="0" eaLnBrk="0" fontAlgn="base" hangingPunct="0">
        <a:spcBef>
          <a:spcPct val="20000"/>
        </a:spcBef>
        <a:spcAft>
          <a:spcPct val="0"/>
        </a:spcAft>
        <a:defRPr sz="1600">
          <a:solidFill>
            <a:srgbClr val="4A5A76"/>
          </a:solidFill>
          <a:latin typeface="+mn-lt"/>
        </a:defRPr>
      </a:lvl4pPr>
      <a:lvl5pPr marL="2057400" indent="-228600" algn="l" rtl="0" eaLnBrk="0" fontAlgn="base" hangingPunct="0">
        <a:spcBef>
          <a:spcPct val="20000"/>
        </a:spcBef>
        <a:spcAft>
          <a:spcPct val="0"/>
        </a:spcAft>
        <a:defRPr sz="2800">
          <a:solidFill>
            <a:schemeClr val="bg2"/>
          </a:solidFill>
          <a:latin typeface="+mn-lt"/>
        </a:defRPr>
      </a:lvl5pPr>
      <a:lvl6pPr marL="2514600" indent="-228600" algn="l" rtl="0" fontAlgn="base">
        <a:spcBef>
          <a:spcPct val="20000"/>
        </a:spcBef>
        <a:spcAft>
          <a:spcPct val="0"/>
        </a:spcAft>
        <a:defRPr sz="2800">
          <a:solidFill>
            <a:schemeClr val="bg2"/>
          </a:solidFill>
          <a:latin typeface="+mn-lt"/>
        </a:defRPr>
      </a:lvl6pPr>
      <a:lvl7pPr marL="2971800" indent="-228600" algn="l" rtl="0" fontAlgn="base">
        <a:spcBef>
          <a:spcPct val="20000"/>
        </a:spcBef>
        <a:spcAft>
          <a:spcPct val="0"/>
        </a:spcAft>
        <a:defRPr sz="2800">
          <a:solidFill>
            <a:schemeClr val="bg2"/>
          </a:solidFill>
          <a:latin typeface="+mn-lt"/>
        </a:defRPr>
      </a:lvl7pPr>
      <a:lvl8pPr marL="3429000" indent="-228600" algn="l" rtl="0" fontAlgn="base">
        <a:spcBef>
          <a:spcPct val="20000"/>
        </a:spcBef>
        <a:spcAft>
          <a:spcPct val="0"/>
        </a:spcAft>
        <a:defRPr sz="2800">
          <a:solidFill>
            <a:schemeClr val="bg2"/>
          </a:solidFill>
          <a:latin typeface="+mn-lt"/>
        </a:defRPr>
      </a:lvl8pPr>
      <a:lvl9pPr marL="3886200" indent="-228600" algn="l" rtl="0" fontAlgn="base">
        <a:spcBef>
          <a:spcPct val="20000"/>
        </a:spcBef>
        <a:spcAft>
          <a:spcPct val="0"/>
        </a:spcAft>
        <a:defRPr sz="2800">
          <a:solidFill>
            <a:schemeClr val="bg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2B7D160-C168-4538-536F-D1A7AADA197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fr-FR"/>
              <a:t>Cliquez pour modifier le style du titre</a:t>
            </a:r>
          </a:p>
        </p:txBody>
      </p:sp>
      <p:sp>
        <p:nvSpPr>
          <p:cNvPr id="2051" name="Rectangle 3">
            <a:extLst>
              <a:ext uri="{FF2B5EF4-FFF2-40B4-BE49-F238E27FC236}">
                <a16:creationId xmlns:a16="http://schemas.microsoft.com/office/drawing/2014/main" id="{3CE4C579-9F1C-2A01-62B3-2D3AB20D671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fr-FR"/>
              <a:t>Cliquez pour modifier les styles du texte du masque</a:t>
            </a:r>
          </a:p>
          <a:p>
            <a:pPr lvl="1"/>
            <a:r>
              <a:rPr lang="es-ES" altLang="fr-FR"/>
              <a:t>Deuxième niveau</a:t>
            </a:r>
          </a:p>
          <a:p>
            <a:pPr lvl="2"/>
            <a:r>
              <a:rPr lang="es-ES" altLang="fr-FR"/>
              <a:t>Troisième niveau</a:t>
            </a:r>
          </a:p>
          <a:p>
            <a:pPr lvl="3"/>
            <a:r>
              <a:rPr lang="es-ES" altLang="fr-FR"/>
              <a:t>Quatrième niveau</a:t>
            </a:r>
          </a:p>
          <a:p>
            <a:pPr lvl="4"/>
            <a:r>
              <a:rPr lang="es-ES" altLang="fr-FR"/>
              <a:t>Cinquième niveau</a:t>
            </a:r>
          </a:p>
        </p:txBody>
      </p:sp>
      <p:sp>
        <p:nvSpPr>
          <p:cNvPr id="98308" name="Rectangle 4">
            <a:extLst>
              <a:ext uri="{FF2B5EF4-FFF2-40B4-BE49-F238E27FC236}">
                <a16:creationId xmlns:a16="http://schemas.microsoft.com/office/drawing/2014/main" id="{16CECC7F-5B8F-E4ED-3C91-7D72C67BD3A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pitchFamily="18" charset="0"/>
              </a:defRPr>
            </a:lvl1pPr>
          </a:lstStyle>
          <a:p>
            <a:pPr>
              <a:defRPr/>
            </a:pPr>
            <a:fld id="{82717E33-3EA0-4AF6-8773-AF040C346D52}" type="datetime1">
              <a:rPr lang="es-ES"/>
              <a:pPr>
                <a:defRPr/>
              </a:pPr>
              <a:t>15/03/2024</a:t>
            </a:fld>
            <a:endParaRPr lang="es-ES"/>
          </a:p>
        </p:txBody>
      </p:sp>
      <p:sp>
        <p:nvSpPr>
          <p:cNvPr id="98309" name="Rectangle 5">
            <a:extLst>
              <a:ext uri="{FF2B5EF4-FFF2-40B4-BE49-F238E27FC236}">
                <a16:creationId xmlns:a16="http://schemas.microsoft.com/office/drawing/2014/main" id="{4133B3F0-7554-1AC2-1798-5FFD84C0C38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pitchFamily="18" charset="0"/>
              </a:defRPr>
            </a:lvl1pPr>
          </a:lstStyle>
          <a:p>
            <a:pPr>
              <a:defRPr/>
            </a:pPr>
            <a:r>
              <a:rPr lang="es-ES"/>
              <a:t>Conférence XXXXX</a:t>
            </a:r>
          </a:p>
        </p:txBody>
      </p:sp>
      <p:sp>
        <p:nvSpPr>
          <p:cNvPr id="98310" name="Rectangle 6">
            <a:extLst>
              <a:ext uri="{FF2B5EF4-FFF2-40B4-BE49-F238E27FC236}">
                <a16:creationId xmlns:a16="http://schemas.microsoft.com/office/drawing/2014/main" id="{CB972583-0FC3-252C-1B95-EEFE38E640C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panose="02020603050405020304" pitchFamily="18" charset="0"/>
              </a:defRPr>
            </a:lvl1pPr>
          </a:lstStyle>
          <a:p>
            <a:pPr>
              <a:defRPr/>
            </a:pPr>
            <a:fld id="{593D22CE-BC81-4850-8A02-19B2451AF2F6}" type="slidenum">
              <a:rPr lang="es-ES" altLang="fr-FR"/>
              <a:pPr>
                <a:defRPr/>
              </a:pPr>
              <a:t>‹#›</a:t>
            </a:fld>
            <a:endParaRPr lang="es-ES" altLang="fr-FR"/>
          </a:p>
        </p:txBody>
      </p:sp>
    </p:spTree>
  </p:cSld>
  <p:clrMap bg1="lt1" tx1="dk1" bg2="lt2" tx2="dk2" accent1="accent1" accent2="accent2" accent3="accent3" accent4="accent4" accent5="accent5" accent6="accent6" hlink="hlink" folHlink="folHlink"/>
  <p:sldLayoutIdLst>
    <p:sldLayoutId id="2147488917" r:id="rId1"/>
    <p:sldLayoutId id="2147488918" r:id="rId2"/>
    <p:sldLayoutId id="2147488919" r:id="rId3"/>
    <p:sldLayoutId id="2147488920" r:id="rId4"/>
    <p:sldLayoutId id="2147488921" r:id="rId5"/>
    <p:sldLayoutId id="2147488922" r:id="rId6"/>
    <p:sldLayoutId id="2147488923" r:id="rId7"/>
    <p:sldLayoutId id="2147488924" r:id="rId8"/>
    <p:sldLayoutId id="2147488925" r:id="rId9"/>
    <p:sldLayoutId id="2147488926" r:id="rId10"/>
    <p:sldLayoutId id="2147488927"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www.ensta-bretagne.fr/lebars/TD_sockets.pdf" TargetMode="External"/><Relationship Id="rId2" Type="http://schemas.openxmlformats.org/officeDocument/2006/relationships/hyperlink" Target="http://www.ensta-bretagne.fr/lebars/sockets_samples.zi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50.xml"/><Relationship Id="rId18" Type="http://schemas.openxmlformats.org/officeDocument/2006/relationships/slide" Target="slide73.xml"/><Relationship Id="rId3" Type="http://schemas.openxmlformats.org/officeDocument/2006/relationships/slide" Target="slide13.xml"/><Relationship Id="rId7" Type="http://schemas.openxmlformats.org/officeDocument/2006/relationships/slide" Target="slide28.xml"/><Relationship Id="rId12" Type="http://schemas.openxmlformats.org/officeDocument/2006/relationships/slide" Target="slide49.xml"/><Relationship Id="rId17" Type="http://schemas.openxmlformats.org/officeDocument/2006/relationships/slide" Target="slide65.xml"/><Relationship Id="rId2" Type="http://schemas.openxmlformats.org/officeDocument/2006/relationships/slide" Target="slide12.xml"/><Relationship Id="rId16"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48.xml"/><Relationship Id="rId5" Type="http://schemas.openxmlformats.org/officeDocument/2006/relationships/slide" Target="slide25.xml"/><Relationship Id="rId15" Type="http://schemas.openxmlformats.org/officeDocument/2006/relationships/slide" Target="slide63.xml"/><Relationship Id="rId10" Type="http://schemas.openxmlformats.org/officeDocument/2006/relationships/slide" Target="slide44.xml"/><Relationship Id="rId19" Type="http://schemas.openxmlformats.org/officeDocument/2006/relationships/slide" Target="slide97.xml"/><Relationship Id="rId4" Type="http://schemas.openxmlformats.org/officeDocument/2006/relationships/slide" Target="slide18.xml"/><Relationship Id="rId9" Type="http://schemas.openxmlformats.org/officeDocument/2006/relationships/slide" Target="slide41.xml"/><Relationship Id="rId14" Type="http://schemas.openxmlformats.org/officeDocument/2006/relationships/slide" Target="slide62.xml"/></Relationships>
</file>

<file path=ppt/slides/_rels/slide1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ensta-bretagne.fr/lebars/Share/mesh_network.tx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xda-developers.com/how-to-use-nearby-sharing-in-windows-11/" TargetMode="External"/><Relationship Id="rId5" Type="http://schemas.openxmlformats.org/officeDocument/2006/relationships/hyperlink" Target="https://www.ensta-bretagne.fr/lebars/wifi_devices.csv" TargetMode="Externa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n.wikipedia.org/wiki/Private_networ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checkip.dyndns.org/"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www.ensta-bretagne.fr/lebars/tutorials/TD_IP.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ensta-bretagne.fr/lebars/Share/apt.con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ensta-bretagne.fr/lebars/Share/Raspbian.txt" TargetMode="External"/><Relationship Id="rId2" Type="http://schemas.openxmlformats.org/officeDocument/2006/relationships/hyperlink" Target="https://www.ensta-bretagne.fr/lebars/Share/Ubuntu.txt"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ensta-bretagne.fr/lebars/tutorials/TD_wifi_rtk_multiboot_rpi.pdf" TargetMode="External"/><Relationship Id="rId4" Type="http://schemas.openxmlformats.org/officeDocument/2006/relationships/hyperlink" Target="https://www.ensta-bretagne.fr/lebars/Share/Windows.tx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ensta-bretagne.fr/lebars/Share/remote_ensieta.sh" TargetMode="External"/><Relationship Id="rId2" Type="http://schemas.openxmlformats.org/officeDocument/2006/relationships/hyperlink" Target="http://www.ensta-bretagne.fr/lebars/Share/Network%20drives%20ENSIETA.bat" TargetMode="External"/><Relationship Id="rId1" Type="http://schemas.openxmlformats.org/officeDocument/2006/relationships/slideLayout" Target="../slideLayouts/slideLayout2.xml"/><Relationship Id="rId4" Type="http://schemas.openxmlformats.org/officeDocument/2006/relationships/hyperlink" Target="http://192.168.0.1/filetodownload"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github.com/lebarsfa/mux_serial" TargetMode="External"/><Relationship Id="rId2" Type="http://schemas.openxmlformats.org/officeDocument/2006/relationships/hyperlink" Target="https://rtklib.com/"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ensta-bretagne.fr/lebars/robotique_pratique.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www.ensta-bretagne.fr/lebars/tutorials/TD_C.pdf" TargetMode="External"/><Relationship Id="rId2" Type="http://schemas.openxmlformats.org/officeDocument/2006/relationships/hyperlink" Target="http://www.ensta-bretagne.fr/lebars/tutorials/Complements_C-C++.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docs.microsoft.com/en-us/sysinternal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icrosoft.com/en-us/download/details.aspx?id=15155"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man7.org/linux/man-page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nsta-bretagne.fr/lebars/Share/Windows.txt" TargetMode="External"/><Relationship Id="rId2" Type="http://schemas.openxmlformats.org/officeDocument/2006/relationships/hyperlink" Target="https://helpdesk.ensta-bretagne.fr/enseignement-a-distance/teams/" TargetMode="External"/><Relationship Id="rId1" Type="http://schemas.openxmlformats.org/officeDocument/2006/relationships/slideLayout" Target="../slideLayouts/slideLayout2.xml"/><Relationship Id="rId5" Type="http://schemas.openxmlformats.org/officeDocument/2006/relationships/hyperlink" Target="https://sill.code.gouv.fr/" TargetMode="External"/><Relationship Id="rId4" Type="http://schemas.openxmlformats.org/officeDocument/2006/relationships/hyperlink" Target="https://www.ensta-bretagne.fr/lebars/tutorials/davinci_resolve_tuto.pdf"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https://en.wikipedia.org/wiki/Reentrancy_(computin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nsta-bretagne.fr/lebars/computer_prereq_rob.pdf" TargetMode="External"/><Relationship Id="rId2" Type="http://schemas.openxmlformats.org/officeDocument/2006/relationships/hyperlink" Target="https://offres-informatiques.ensta-bretagne.fr/"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man7.org/linux/man-pages/" TargetMode="External"/><Relationship Id="rId2" Type="http://schemas.openxmlformats.org/officeDocument/2006/relationships/hyperlink" Target="http://www.ensta-bretagne.fr/lebars/pthread_samples.zip" TargetMode="External"/><Relationship Id="rId1" Type="http://schemas.openxmlformats.org/officeDocument/2006/relationships/slideLayout" Target="../slideLayouts/slideLayout2.xml"/><Relationship Id="rId4" Type="http://schemas.openxmlformats.org/officeDocument/2006/relationships/hyperlink" Target="https://www.ensta-bretagne.fr/lebars/TD_threads.pdf"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a:extLst>
              <a:ext uri="{FF2B5EF4-FFF2-40B4-BE49-F238E27FC236}">
                <a16:creationId xmlns:a16="http://schemas.microsoft.com/office/drawing/2014/main" id="{C4A29389-CF3F-8A82-A642-72A9C9080F3E}"/>
              </a:ext>
            </a:extLst>
          </p:cNvPr>
          <p:cNvSpPr>
            <a:spLocks noChangeArrowheads="1"/>
          </p:cNvSpPr>
          <p:nvPr/>
        </p:nvSpPr>
        <p:spPr bwMode="auto">
          <a:xfrm>
            <a:off x="298450" y="63293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endParaRPr lang="es-ES" altLang="fr-FR">
              <a:solidFill>
                <a:schemeClr val="tx1"/>
              </a:solidFill>
              <a:latin typeface="Times" panose="02020603050405020304" pitchFamily="18" charset="0"/>
            </a:endParaRPr>
          </a:p>
        </p:txBody>
      </p:sp>
      <p:sp>
        <p:nvSpPr>
          <p:cNvPr id="6147" name="Rectangle 14">
            <a:extLst>
              <a:ext uri="{FF2B5EF4-FFF2-40B4-BE49-F238E27FC236}">
                <a16:creationId xmlns:a16="http://schemas.microsoft.com/office/drawing/2014/main" id="{737CA86F-CB4E-9D7B-D41A-883338A02484}"/>
              </a:ext>
            </a:extLst>
          </p:cNvPr>
          <p:cNvSpPr>
            <a:spLocks noChangeArrowheads="1"/>
          </p:cNvSpPr>
          <p:nvPr/>
        </p:nvSpPr>
        <p:spPr bwMode="auto">
          <a:xfrm>
            <a:off x="8018463" y="61595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endParaRPr lang="es-ES" altLang="fr-FR">
              <a:solidFill>
                <a:schemeClr val="tx1"/>
              </a:solidFill>
              <a:latin typeface="Times" panose="02020603050405020304" pitchFamily="18" charset="0"/>
            </a:endParaRPr>
          </a:p>
        </p:txBody>
      </p:sp>
      <p:sp>
        <p:nvSpPr>
          <p:cNvPr id="6148" name="Rectangle 21">
            <a:extLst>
              <a:ext uri="{FF2B5EF4-FFF2-40B4-BE49-F238E27FC236}">
                <a16:creationId xmlns:a16="http://schemas.microsoft.com/office/drawing/2014/main" id="{78D607F4-5496-530C-E35B-DC1A4745E5C2}"/>
              </a:ext>
            </a:extLst>
          </p:cNvPr>
          <p:cNvSpPr>
            <a:spLocks noChangeArrowheads="1"/>
          </p:cNvSpPr>
          <p:nvPr/>
        </p:nvSpPr>
        <p:spPr bwMode="auto">
          <a:xfrm>
            <a:off x="1979613" y="5084763"/>
            <a:ext cx="547211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eaLnBrk="1" hangingPunct="1">
              <a:spcBef>
                <a:spcPct val="0"/>
              </a:spcBef>
              <a:spcAft>
                <a:spcPct val="0"/>
              </a:spcAft>
              <a:buClrTx/>
              <a:buFontTx/>
              <a:buNone/>
            </a:pPr>
            <a:r>
              <a:rPr lang="fr-FR" altLang="fr-FR" sz="3200">
                <a:solidFill>
                  <a:schemeClr val="bg2"/>
                </a:solidFill>
              </a:rPr>
              <a:t>Initiation aux réseaux</a:t>
            </a:r>
          </a:p>
        </p:txBody>
      </p:sp>
      <p:sp>
        <p:nvSpPr>
          <p:cNvPr id="6149" name="Rectangle 24">
            <a:extLst>
              <a:ext uri="{FF2B5EF4-FFF2-40B4-BE49-F238E27FC236}">
                <a16:creationId xmlns:a16="http://schemas.microsoft.com/office/drawing/2014/main" id="{B57850BC-24E4-6C03-D2A4-7215C9EACAD6}"/>
              </a:ext>
            </a:extLst>
          </p:cNvPr>
          <p:cNvSpPr>
            <a:spLocks noChangeArrowheads="1"/>
          </p:cNvSpPr>
          <p:nvPr/>
        </p:nvSpPr>
        <p:spPr bwMode="auto">
          <a:xfrm>
            <a:off x="1870075" y="35560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endParaRPr lang="es-ES" altLang="fr-FR" sz="3200">
              <a:solidFill>
                <a:schemeClr val="tx1"/>
              </a:solidFill>
              <a:latin typeface="Times" panose="02020603050405020304" pitchFamily="18" charset="0"/>
            </a:endParaRPr>
          </a:p>
        </p:txBody>
      </p:sp>
      <p:sp>
        <p:nvSpPr>
          <p:cNvPr id="6150" name="Text Box 7">
            <a:extLst>
              <a:ext uri="{FF2B5EF4-FFF2-40B4-BE49-F238E27FC236}">
                <a16:creationId xmlns:a16="http://schemas.microsoft.com/office/drawing/2014/main" id="{DB401F6C-DA74-D397-7F0C-B1D840854A8C}"/>
              </a:ext>
            </a:extLst>
          </p:cNvPr>
          <p:cNvSpPr txBox="1">
            <a:spLocks noChangeArrowheads="1"/>
          </p:cNvSpPr>
          <p:nvPr/>
        </p:nvSpPr>
        <p:spPr bwMode="auto">
          <a:xfrm>
            <a:off x="4067175" y="6381750"/>
            <a:ext cx="1287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200">
                <a:solidFill>
                  <a:schemeClr val="tx1"/>
                </a:solidFill>
                <a:latin typeface="Tahoma" panose="020B0604030504040204" pitchFamily="34" charset="0"/>
              </a:rPr>
              <a:t>Fabrice LE BARS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19E110E-5F94-A45A-2B1C-7DC5F37F5791}"/>
              </a:ext>
            </a:extLst>
          </p:cNvPr>
          <p:cNvSpPr>
            <a:spLocks noGrp="1" noChangeArrowheads="1"/>
          </p:cNvSpPr>
          <p:nvPr>
            <p:ph type="title"/>
          </p:nvPr>
        </p:nvSpPr>
        <p:spPr/>
        <p:txBody>
          <a:bodyPr/>
          <a:lstStyle/>
          <a:p>
            <a:pPr eaLnBrk="1" hangingPunct="1"/>
            <a:r>
              <a:rPr lang="fr-FR" altLang="fr-FR" sz="2800"/>
              <a:t>Présentation générale de la matière</a:t>
            </a:r>
          </a:p>
        </p:txBody>
      </p:sp>
      <p:pic>
        <p:nvPicPr>
          <p:cNvPr id="3" name="Picture 2" descr="Logo&#10;&#10;Description automatically generated">
            <a:extLst>
              <a:ext uri="{FF2B5EF4-FFF2-40B4-BE49-F238E27FC236}">
                <a16:creationId xmlns:a16="http://schemas.microsoft.com/office/drawing/2014/main" id="{C4F18C3F-EBBD-0046-F1DC-0664A37F2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532" y="2564904"/>
            <a:ext cx="952500" cy="952500"/>
          </a:xfrm>
          <a:prstGeom prst="rect">
            <a:avLst/>
          </a:prstGeom>
        </p:spPr>
      </p:pic>
      <p:sp>
        <p:nvSpPr>
          <p:cNvPr id="4" name="Rectangle 3">
            <a:extLst>
              <a:ext uri="{FF2B5EF4-FFF2-40B4-BE49-F238E27FC236}">
                <a16:creationId xmlns:a16="http://schemas.microsoft.com/office/drawing/2014/main" id="{07CFA302-B942-E5D9-CD65-2F535C0702F8}"/>
              </a:ext>
            </a:extLst>
          </p:cNvPr>
          <p:cNvSpPr txBox="1">
            <a:spLocks noChangeArrowheads="1"/>
          </p:cNvSpPr>
          <p:nvPr/>
        </p:nvSpPr>
        <p:spPr bwMode="auto">
          <a:xfrm>
            <a:off x="457200" y="1447800"/>
            <a:ext cx="8147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10000"/>
              </a:spcBef>
              <a:spcAft>
                <a:spcPct val="10000"/>
              </a:spcAft>
              <a:buClr>
                <a:srgbClr val="4A5A76"/>
              </a:buClr>
              <a:buFont typeface="Wingdings" panose="05000000000000000000" pitchFamily="2" charset="2"/>
              <a:buChar char="§"/>
              <a:defRPr sz="2400">
                <a:solidFill>
                  <a:srgbClr val="4A5A76"/>
                </a:solidFill>
                <a:latin typeface="+mn-lt"/>
                <a:ea typeface="+mn-ea"/>
                <a:cs typeface="+mn-cs"/>
              </a:defRPr>
            </a:lvl1pPr>
            <a:lvl2pPr marL="742950" indent="-285750" algn="l" rtl="0" eaLnBrk="0" fontAlgn="base" hangingPunct="0">
              <a:spcBef>
                <a:spcPct val="10000"/>
              </a:spcBef>
              <a:spcAft>
                <a:spcPct val="10000"/>
              </a:spcAft>
              <a:buClr>
                <a:schemeClr val="folHlink"/>
              </a:buClr>
              <a:buSzPct val="115000"/>
              <a:buChar char="•"/>
              <a:defRPr sz="2000">
                <a:solidFill>
                  <a:srgbClr val="4A5A76"/>
                </a:solidFill>
                <a:latin typeface="+mn-lt"/>
              </a:defRPr>
            </a:lvl2pPr>
            <a:lvl3pPr marL="1143000" indent="-228600" algn="l" rtl="0" eaLnBrk="0" fontAlgn="base" hangingPunct="0">
              <a:spcBef>
                <a:spcPct val="10000"/>
              </a:spcBef>
              <a:spcAft>
                <a:spcPct val="10000"/>
              </a:spcAft>
              <a:defRPr>
                <a:solidFill>
                  <a:srgbClr val="4A5A76"/>
                </a:solidFill>
                <a:latin typeface="+mn-lt"/>
              </a:defRPr>
            </a:lvl3pPr>
            <a:lvl4pPr marL="1600200" indent="-228600" algn="l" rtl="0" eaLnBrk="0" fontAlgn="base" hangingPunct="0">
              <a:spcBef>
                <a:spcPct val="20000"/>
              </a:spcBef>
              <a:spcAft>
                <a:spcPct val="0"/>
              </a:spcAft>
              <a:defRPr sz="1600">
                <a:solidFill>
                  <a:srgbClr val="4A5A76"/>
                </a:solidFill>
                <a:latin typeface="+mn-lt"/>
              </a:defRPr>
            </a:lvl4pPr>
            <a:lvl5pPr marL="2057400" indent="-228600" algn="l" rtl="0" eaLnBrk="0" fontAlgn="base" hangingPunct="0">
              <a:spcBef>
                <a:spcPct val="20000"/>
              </a:spcBef>
              <a:spcAft>
                <a:spcPct val="0"/>
              </a:spcAft>
              <a:defRPr sz="2800">
                <a:solidFill>
                  <a:schemeClr val="bg2"/>
                </a:solidFill>
                <a:latin typeface="+mn-lt"/>
              </a:defRPr>
            </a:lvl5pPr>
            <a:lvl6pPr marL="2514600" indent="-228600" algn="l" rtl="0" fontAlgn="base">
              <a:spcBef>
                <a:spcPct val="20000"/>
              </a:spcBef>
              <a:spcAft>
                <a:spcPct val="0"/>
              </a:spcAft>
              <a:defRPr sz="2800">
                <a:solidFill>
                  <a:schemeClr val="bg2"/>
                </a:solidFill>
                <a:latin typeface="+mn-lt"/>
              </a:defRPr>
            </a:lvl6pPr>
            <a:lvl7pPr marL="2971800" indent="-228600" algn="l" rtl="0" fontAlgn="base">
              <a:spcBef>
                <a:spcPct val="20000"/>
              </a:spcBef>
              <a:spcAft>
                <a:spcPct val="0"/>
              </a:spcAft>
              <a:defRPr sz="2800">
                <a:solidFill>
                  <a:schemeClr val="bg2"/>
                </a:solidFill>
                <a:latin typeface="+mn-lt"/>
              </a:defRPr>
            </a:lvl7pPr>
            <a:lvl8pPr marL="3429000" indent="-228600" algn="l" rtl="0" fontAlgn="base">
              <a:spcBef>
                <a:spcPct val="20000"/>
              </a:spcBef>
              <a:spcAft>
                <a:spcPct val="0"/>
              </a:spcAft>
              <a:defRPr sz="2800">
                <a:solidFill>
                  <a:schemeClr val="bg2"/>
                </a:solidFill>
                <a:latin typeface="+mn-lt"/>
              </a:defRPr>
            </a:lvl8pPr>
            <a:lvl9pPr marL="3886200" indent="-228600" algn="l" rtl="0" fontAlgn="base">
              <a:spcBef>
                <a:spcPct val="20000"/>
              </a:spcBef>
              <a:spcAft>
                <a:spcPct val="0"/>
              </a:spcAft>
              <a:defRPr sz="2800">
                <a:solidFill>
                  <a:schemeClr val="bg2"/>
                </a:solidFill>
                <a:latin typeface="+mn-lt"/>
              </a:defRPr>
            </a:lvl9pPr>
          </a:lstStyle>
          <a:p>
            <a:r>
              <a:rPr lang="fr-FR" altLang="fr-FR" kern="0"/>
              <a:t>Notations</a:t>
            </a:r>
          </a:p>
          <a:p>
            <a:pPr lvl="1"/>
            <a:r>
              <a:rPr lang="fr-FR" altLang="fr-FR" kern="0"/>
              <a:t>Certaines slides ou points dans des slides seront marqués avec le symbole</a:t>
            </a:r>
          </a:p>
          <a:p>
            <a:pPr lvl="1"/>
            <a:endParaRPr lang="fr-FR" altLang="fr-FR" kern="0"/>
          </a:p>
          <a:p>
            <a:pPr lvl="1"/>
            <a:endParaRPr lang="fr-FR" altLang="fr-FR" kern="0"/>
          </a:p>
          <a:p>
            <a:pPr lvl="1"/>
            <a:endParaRPr lang="fr-FR" altLang="fr-FR" kern="0"/>
          </a:p>
          <a:p>
            <a:pPr lvl="2"/>
            <a:r>
              <a:rPr lang="fr-FR" altLang="fr-FR" sz="1800" kern="0"/>
              <a:t>pour indiquer des informations a priori </a:t>
            </a:r>
            <a:r>
              <a:rPr lang="fr-FR" altLang="fr-FR" sz="1800" b="1" kern="0"/>
              <a:t>non indispensables</a:t>
            </a:r>
            <a:r>
              <a:rPr lang="fr-FR" altLang="fr-FR" sz="1800" kern="0"/>
              <a:t> à la compréhension des parties importantes du cours et/ou </a:t>
            </a:r>
            <a:r>
              <a:rPr lang="fr-FR" altLang="fr-FR" sz="1800" b="1" kern="0"/>
              <a:t>pas à apprendre par cœur</a:t>
            </a:r>
            <a:r>
              <a:rPr lang="fr-FR" altLang="fr-FR" sz="1800" kern="0"/>
              <a:t> à ce stade, mais qu’il faudra peut-être </a:t>
            </a:r>
            <a:r>
              <a:rPr lang="fr-FR" altLang="fr-FR" sz="1800" b="1" kern="0"/>
              <a:t>savoir retrouver</a:t>
            </a:r>
            <a:r>
              <a:rPr lang="fr-FR" altLang="fr-FR" sz="1800" kern="0"/>
              <a:t> rapidement quand le besoin se présentera e.g. au cours d’un projet dans l’année</a:t>
            </a:r>
          </a:p>
          <a:p>
            <a:pPr lvl="2"/>
            <a:endParaRPr lang="fr-FR" altLang="fr-FR" sz="1800" kern="0"/>
          </a:p>
          <a:p>
            <a:pPr lvl="2"/>
            <a:endParaRPr lang="fr-FR" altLang="fr-FR" sz="1800" kern="0"/>
          </a:p>
          <a:p>
            <a:pPr marL="457200" lvl="1" indent="0" algn="ctr">
              <a:buFontTx/>
              <a:buNone/>
            </a:pPr>
            <a:r>
              <a:rPr lang="fr-FR" altLang="fr-FR" sz="1400" i="1" kern="0"/>
              <a:t>Par analogie avec le concept de pointeur en C/C++ : mémoriser le pointeur (i.e. l’emplacement de la slide) quand il y a le symbole, mémoriser les données (i.e. ce qui est dans la slide) quand il n'y est pas!</a:t>
            </a:r>
            <a:endParaRPr lang="fr-FR" altLang="fr-FR" sz="1400" i="1" kern="0" dirty="0"/>
          </a:p>
        </p:txBody>
      </p:sp>
    </p:spTree>
    <p:extLst>
      <p:ext uri="{BB962C8B-B14F-4D97-AF65-F5344CB8AC3E}">
        <p14:creationId xmlns:p14="http://schemas.microsoft.com/office/powerpoint/2010/main" val="33163884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2B515A5A-2694-7F91-0802-B5014C3C0A47}"/>
              </a:ext>
            </a:extLst>
          </p:cNvPr>
          <p:cNvSpPr>
            <a:spLocks noGrp="1" noChangeArrowheads="1"/>
          </p:cNvSpPr>
          <p:nvPr>
            <p:ph type="body" idx="1"/>
          </p:nvPr>
        </p:nvSpPr>
        <p:spPr/>
        <p:txBody>
          <a:bodyPr/>
          <a:lstStyle/>
          <a:p>
            <a:r>
              <a:rPr lang="fr-FR" altLang="fr-FR"/>
              <a:t>Sockets TCP et C/C++</a:t>
            </a:r>
          </a:p>
          <a:p>
            <a:pPr lvl="1"/>
            <a:r>
              <a:rPr lang="fr-FR" altLang="fr-FR"/>
              <a:t>Etapes principales pour le client : </a:t>
            </a:r>
          </a:p>
          <a:p>
            <a:pPr lvl="2"/>
            <a:r>
              <a:rPr lang="fr-FR" altLang="fr-FR" sz="1600"/>
              <a:t>Création de l’objet socket et spécification du protocole (</a:t>
            </a:r>
            <a:r>
              <a:rPr lang="fr-FR" altLang="fr-FR" sz="1600" b="1"/>
              <a:t>socket()</a:t>
            </a:r>
            <a:r>
              <a:rPr lang="fr-FR" altLang="fr-FR" sz="1600"/>
              <a:t>)</a:t>
            </a:r>
          </a:p>
          <a:p>
            <a:pPr lvl="2"/>
            <a:r>
              <a:rPr lang="fr-FR" altLang="fr-FR" sz="1600"/>
              <a:t>Configuration d’options éventuelles (</a:t>
            </a:r>
            <a:r>
              <a:rPr lang="fr-FR" altLang="fr-FR" sz="1600" b="1"/>
              <a:t>setsockopt()</a:t>
            </a:r>
            <a:r>
              <a:rPr lang="fr-FR" altLang="fr-FR" sz="1600"/>
              <a:t>, </a:t>
            </a:r>
            <a:r>
              <a:rPr lang="fr-FR" altLang="fr-FR" sz="1600" b="1"/>
              <a:t>ioctlsocket()/ioctl()</a:t>
            </a:r>
            <a:r>
              <a:rPr lang="fr-FR" altLang="fr-FR" sz="1600"/>
              <a:t>, etc.)</a:t>
            </a:r>
          </a:p>
          <a:p>
            <a:pPr lvl="2"/>
            <a:r>
              <a:rPr lang="fr-FR" altLang="fr-FR" sz="1600"/>
              <a:t>Demande de connexion à un serveur avec une adresse IP et un port TCP (</a:t>
            </a:r>
            <a:r>
              <a:rPr lang="fr-FR" altLang="fr-FR" sz="1600" b="1"/>
              <a:t>connect()</a:t>
            </a:r>
            <a:r>
              <a:rPr lang="fr-FR" altLang="fr-FR" sz="1600"/>
              <a:t>)</a:t>
            </a:r>
          </a:p>
          <a:p>
            <a:pPr lvl="2"/>
            <a:r>
              <a:rPr lang="fr-FR" altLang="fr-FR" sz="1600"/>
              <a:t>Envoi et réception de données (</a:t>
            </a:r>
            <a:r>
              <a:rPr lang="fr-FR" altLang="fr-FR" sz="1600" b="1"/>
              <a:t>send()</a:t>
            </a:r>
            <a:r>
              <a:rPr lang="fr-FR" altLang="fr-FR" sz="1600"/>
              <a:t>, </a:t>
            </a:r>
            <a:r>
              <a:rPr lang="fr-FR" altLang="fr-FR" sz="1600" b="1"/>
              <a:t>recv()</a:t>
            </a:r>
            <a:r>
              <a:rPr lang="fr-FR" altLang="fr-FR" sz="1600"/>
              <a:t>)</a:t>
            </a:r>
          </a:p>
          <a:p>
            <a:pPr lvl="2"/>
            <a:r>
              <a:rPr lang="fr-FR" altLang="fr-FR" sz="1600"/>
              <a:t>Indication au serveur que les communications sont terminées (</a:t>
            </a:r>
            <a:r>
              <a:rPr lang="fr-FR" altLang="fr-FR" sz="1600" b="1"/>
              <a:t>shutdown()</a:t>
            </a:r>
            <a:r>
              <a:rPr lang="fr-FR" altLang="fr-FR" sz="1600"/>
              <a:t>)</a:t>
            </a:r>
          </a:p>
          <a:p>
            <a:pPr lvl="2"/>
            <a:r>
              <a:rPr lang="fr-FR" altLang="fr-FR" sz="1600"/>
              <a:t>Destruction de la socket (</a:t>
            </a:r>
            <a:r>
              <a:rPr lang="fr-FR" altLang="fr-FR" sz="1600" b="1"/>
              <a:t>closesocket()/close()</a:t>
            </a:r>
            <a:r>
              <a:rPr lang="fr-FR" altLang="fr-FR" sz="1600"/>
              <a:t>)</a:t>
            </a:r>
          </a:p>
          <a:p>
            <a:pPr lvl="2"/>
            <a:endParaRPr lang="fr-FR" altLang="fr-FR"/>
          </a:p>
          <a:p>
            <a:pPr lvl="1"/>
            <a:endParaRPr lang="fr-FR" altLang="fr-FR"/>
          </a:p>
        </p:txBody>
      </p:sp>
      <p:sp>
        <p:nvSpPr>
          <p:cNvPr id="106499" name="Rectangle 2">
            <a:extLst>
              <a:ext uri="{FF2B5EF4-FFF2-40B4-BE49-F238E27FC236}">
                <a16:creationId xmlns:a16="http://schemas.microsoft.com/office/drawing/2014/main" id="{DDF0D0E5-A557-B5F8-3B48-1B1FF065CA1D}"/>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72071F89-4E16-27E5-8742-63840A82D6F0}"/>
              </a:ext>
            </a:extLst>
          </p:cNvPr>
          <p:cNvSpPr>
            <a:spLocks noGrp="1" noChangeArrowheads="1"/>
          </p:cNvSpPr>
          <p:nvPr>
            <p:ph type="body" idx="1"/>
          </p:nvPr>
        </p:nvSpPr>
        <p:spPr/>
        <p:txBody>
          <a:bodyPr/>
          <a:lstStyle/>
          <a:p>
            <a:r>
              <a:rPr lang="fr-FR" altLang="fr-FR"/>
              <a:t>Sockets TCP et C/C++</a:t>
            </a:r>
          </a:p>
          <a:p>
            <a:pPr lvl="2"/>
            <a:r>
              <a:rPr lang="fr-FR" altLang="fr-FR"/>
              <a:t>		Serveur					</a:t>
            </a:r>
          </a:p>
          <a:p>
            <a:pPr lvl="2"/>
            <a:endParaRPr lang="fr-FR" altLang="fr-FR"/>
          </a:p>
          <a:p>
            <a:pPr lvl="2"/>
            <a:endParaRPr lang="fr-FR" altLang="fr-FR"/>
          </a:p>
          <a:p>
            <a:pPr lvl="2"/>
            <a:endParaRPr lang="fr-FR" altLang="fr-FR"/>
          </a:p>
          <a:p>
            <a:pPr lvl="2"/>
            <a:r>
              <a:rPr lang="fr-FR" altLang="fr-FR"/>
              <a:t>						Client</a:t>
            </a:r>
          </a:p>
          <a:p>
            <a:pPr lvl="1"/>
            <a:endParaRPr lang="fr-FR" altLang="fr-FR"/>
          </a:p>
        </p:txBody>
      </p:sp>
      <p:sp>
        <p:nvSpPr>
          <p:cNvPr id="107523" name="Rectangle 2">
            <a:extLst>
              <a:ext uri="{FF2B5EF4-FFF2-40B4-BE49-F238E27FC236}">
                <a16:creationId xmlns:a16="http://schemas.microsoft.com/office/drawing/2014/main" id="{53849305-131D-1DEC-C061-40D560B9809E}"/>
              </a:ext>
            </a:extLst>
          </p:cNvPr>
          <p:cNvSpPr>
            <a:spLocks noGrp="1" noChangeArrowheads="1"/>
          </p:cNvSpPr>
          <p:nvPr>
            <p:ph type="title"/>
          </p:nvPr>
        </p:nvSpPr>
        <p:spPr/>
        <p:txBody>
          <a:bodyPr/>
          <a:lstStyle/>
          <a:p>
            <a:pPr eaLnBrk="1" hangingPunct="1"/>
            <a:r>
              <a:rPr lang="fr-FR" altLang="fr-FR" sz="2800"/>
              <a:t>Réseaux et C/C++</a:t>
            </a:r>
          </a:p>
        </p:txBody>
      </p:sp>
      <p:sp>
        <p:nvSpPr>
          <p:cNvPr id="107524" name="Rectangle 1">
            <a:extLst>
              <a:ext uri="{FF2B5EF4-FFF2-40B4-BE49-F238E27FC236}">
                <a16:creationId xmlns:a16="http://schemas.microsoft.com/office/drawing/2014/main" id="{123C25E4-B949-EC12-D6AC-639D6ADF9FF7}"/>
              </a:ext>
            </a:extLst>
          </p:cNvPr>
          <p:cNvSpPr>
            <a:spLocks noChangeArrowheads="1"/>
          </p:cNvSpPr>
          <p:nvPr/>
        </p:nvSpPr>
        <p:spPr bwMode="auto">
          <a:xfrm>
            <a:off x="3324225" y="1993900"/>
            <a:ext cx="1103313" cy="287338"/>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socket()</a:t>
            </a:r>
          </a:p>
        </p:txBody>
      </p:sp>
      <p:sp>
        <p:nvSpPr>
          <p:cNvPr id="107525" name="Rectangle 4">
            <a:extLst>
              <a:ext uri="{FF2B5EF4-FFF2-40B4-BE49-F238E27FC236}">
                <a16:creationId xmlns:a16="http://schemas.microsoft.com/office/drawing/2014/main" id="{E028BD15-D743-4768-FD3C-E53678BAAFDE}"/>
              </a:ext>
            </a:extLst>
          </p:cNvPr>
          <p:cNvSpPr>
            <a:spLocks noChangeArrowheads="1"/>
          </p:cNvSpPr>
          <p:nvPr/>
        </p:nvSpPr>
        <p:spPr bwMode="auto">
          <a:xfrm>
            <a:off x="3324225" y="2533650"/>
            <a:ext cx="1103313"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bind()</a:t>
            </a:r>
          </a:p>
        </p:txBody>
      </p:sp>
      <p:sp>
        <p:nvSpPr>
          <p:cNvPr id="107526" name="Rectangle 5">
            <a:extLst>
              <a:ext uri="{FF2B5EF4-FFF2-40B4-BE49-F238E27FC236}">
                <a16:creationId xmlns:a16="http://schemas.microsoft.com/office/drawing/2014/main" id="{EE5BB8E9-6708-5DB9-5783-B20AB035A4F1}"/>
              </a:ext>
            </a:extLst>
          </p:cNvPr>
          <p:cNvSpPr>
            <a:spLocks noChangeArrowheads="1"/>
          </p:cNvSpPr>
          <p:nvPr/>
        </p:nvSpPr>
        <p:spPr bwMode="auto">
          <a:xfrm>
            <a:off x="3319463" y="3073400"/>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listen()</a:t>
            </a:r>
          </a:p>
        </p:txBody>
      </p:sp>
      <p:sp>
        <p:nvSpPr>
          <p:cNvPr id="107527" name="Rectangle 6">
            <a:extLst>
              <a:ext uri="{FF2B5EF4-FFF2-40B4-BE49-F238E27FC236}">
                <a16:creationId xmlns:a16="http://schemas.microsoft.com/office/drawing/2014/main" id="{F560A99F-79F0-49B2-CADB-DA0E522FCBF6}"/>
              </a:ext>
            </a:extLst>
          </p:cNvPr>
          <p:cNvSpPr>
            <a:spLocks noChangeArrowheads="1"/>
          </p:cNvSpPr>
          <p:nvPr/>
        </p:nvSpPr>
        <p:spPr bwMode="auto">
          <a:xfrm>
            <a:off x="3328988" y="3895725"/>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accept()</a:t>
            </a:r>
          </a:p>
        </p:txBody>
      </p:sp>
      <p:sp>
        <p:nvSpPr>
          <p:cNvPr id="107528" name="Rectangle 7">
            <a:extLst>
              <a:ext uri="{FF2B5EF4-FFF2-40B4-BE49-F238E27FC236}">
                <a16:creationId xmlns:a16="http://schemas.microsoft.com/office/drawing/2014/main" id="{E9B37CCD-E4E1-CF58-EBAB-6480D2DCA6DB}"/>
              </a:ext>
            </a:extLst>
          </p:cNvPr>
          <p:cNvSpPr>
            <a:spLocks noChangeArrowheads="1"/>
          </p:cNvSpPr>
          <p:nvPr/>
        </p:nvSpPr>
        <p:spPr bwMode="auto">
          <a:xfrm>
            <a:off x="3324225" y="4437063"/>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recv()</a:t>
            </a:r>
          </a:p>
        </p:txBody>
      </p:sp>
      <p:sp>
        <p:nvSpPr>
          <p:cNvPr id="107529" name="Rectangle 8">
            <a:extLst>
              <a:ext uri="{FF2B5EF4-FFF2-40B4-BE49-F238E27FC236}">
                <a16:creationId xmlns:a16="http://schemas.microsoft.com/office/drawing/2014/main" id="{C2B5C9A8-5EE9-396A-872E-EFB875F35D07}"/>
              </a:ext>
            </a:extLst>
          </p:cNvPr>
          <p:cNvSpPr>
            <a:spLocks noChangeArrowheads="1"/>
          </p:cNvSpPr>
          <p:nvPr/>
        </p:nvSpPr>
        <p:spPr bwMode="auto">
          <a:xfrm>
            <a:off x="3324225" y="4976813"/>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send()</a:t>
            </a:r>
          </a:p>
        </p:txBody>
      </p:sp>
      <p:sp>
        <p:nvSpPr>
          <p:cNvPr id="107530" name="Rectangle 9">
            <a:extLst>
              <a:ext uri="{FF2B5EF4-FFF2-40B4-BE49-F238E27FC236}">
                <a16:creationId xmlns:a16="http://schemas.microsoft.com/office/drawing/2014/main" id="{555959A5-8ACF-707F-BA7A-3CBD9CD68270}"/>
              </a:ext>
            </a:extLst>
          </p:cNvPr>
          <p:cNvSpPr>
            <a:spLocks noChangeArrowheads="1"/>
          </p:cNvSpPr>
          <p:nvPr/>
        </p:nvSpPr>
        <p:spPr bwMode="auto">
          <a:xfrm>
            <a:off x="3328988" y="5746750"/>
            <a:ext cx="1108075" cy="287338"/>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shutdown()</a:t>
            </a:r>
          </a:p>
        </p:txBody>
      </p:sp>
      <p:sp>
        <p:nvSpPr>
          <p:cNvPr id="107531" name="Rectangle 11">
            <a:extLst>
              <a:ext uri="{FF2B5EF4-FFF2-40B4-BE49-F238E27FC236}">
                <a16:creationId xmlns:a16="http://schemas.microsoft.com/office/drawing/2014/main" id="{C353F058-90C2-A54B-E428-7AD444682F55}"/>
              </a:ext>
            </a:extLst>
          </p:cNvPr>
          <p:cNvSpPr>
            <a:spLocks noChangeArrowheads="1"/>
          </p:cNvSpPr>
          <p:nvPr/>
        </p:nvSpPr>
        <p:spPr bwMode="auto">
          <a:xfrm>
            <a:off x="3324225" y="6283325"/>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close()</a:t>
            </a:r>
          </a:p>
        </p:txBody>
      </p:sp>
      <p:sp>
        <p:nvSpPr>
          <p:cNvPr id="107532" name="Rectangle 12">
            <a:extLst>
              <a:ext uri="{FF2B5EF4-FFF2-40B4-BE49-F238E27FC236}">
                <a16:creationId xmlns:a16="http://schemas.microsoft.com/office/drawing/2014/main" id="{893ECE6D-CFBA-62ED-4BD1-CF37F5E8555D}"/>
              </a:ext>
            </a:extLst>
          </p:cNvPr>
          <p:cNvSpPr>
            <a:spLocks noChangeArrowheads="1"/>
          </p:cNvSpPr>
          <p:nvPr/>
        </p:nvSpPr>
        <p:spPr bwMode="auto">
          <a:xfrm>
            <a:off x="4716463" y="3201988"/>
            <a:ext cx="110172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socket()</a:t>
            </a:r>
          </a:p>
        </p:txBody>
      </p:sp>
      <p:sp>
        <p:nvSpPr>
          <p:cNvPr id="107533" name="Rectangle 13">
            <a:extLst>
              <a:ext uri="{FF2B5EF4-FFF2-40B4-BE49-F238E27FC236}">
                <a16:creationId xmlns:a16="http://schemas.microsoft.com/office/drawing/2014/main" id="{F8B95450-8DC8-E1EE-072D-9C67BF068FBC}"/>
              </a:ext>
            </a:extLst>
          </p:cNvPr>
          <p:cNvSpPr>
            <a:spLocks noChangeArrowheads="1"/>
          </p:cNvSpPr>
          <p:nvPr/>
        </p:nvSpPr>
        <p:spPr bwMode="auto">
          <a:xfrm>
            <a:off x="4716463" y="3889375"/>
            <a:ext cx="1101725" cy="287338"/>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connect()</a:t>
            </a:r>
          </a:p>
        </p:txBody>
      </p:sp>
      <p:cxnSp>
        <p:nvCxnSpPr>
          <p:cNvPr id="107534" name="Straight Arrow Connector 3">
            <a:extLst>
              <a:ext uri="{FF2B5EF4-FFF2-40B4-BE49-F238E27FC236}">
                <a16:creationId xmlns:a16="http://schemas.microsoft.com/office/drawing/2014/main" id="{CCF28758-7DB6-7AE5-83BA-60278B04CE48}"/>
              </a:ext>
            </a:extLst>
          </p:cNvPr>
          <p:cNvCxnSpPr>
            <a:cxnSpLocks/>
          </p:cNvCxnSpPr>
          <p:nvPr/>
        </p:nvCxnSpPr>
        <p:spPr bwMode="auto">
          <a:xfrm>
            <a:off x="3873500" y="2281238"/>
            <a:ext cx="0" cy="252412"/>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5" name="Straight Arrow Connector 17">
            <a:extLst>
              <a:ext uri="{FF2B5EF4-FFF2-40B4-BE49-F238E27FC236}">
                <a16:creationId xmlns:a16="http://schemas.microsoft.com/office/drawing/2014/main" id="{42C3D573-070A-C4DD-89E1-442B17C3A2FA}"/>
              </a:ext>
            </a:extLst>
          </p:cNvPr>
          <p:cNvCxnSpPr>
            <a:cxnSpLocks/>
          </p:cNvCxnSpPr>
          <p:nvPr/>
        </p:nvCxnSpPr>
        <p:spPr bwMode="auto">
          <a:xfrm>
            <a:off x="3873500" y="2822575"/>
            <a:ext cx="0" cy="250825"/>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6" name="Straight Arrow Connector 18">
            <a:extLst>
              <a:ext uri="{FF2B5EF4-FFF2-40B4-BE49-F238E27FC236}">
                <a16:creationId xmlns:a16="http://schemas.microsoft.com/office/drawing/2014/main" id="{8069AF7A-849B-3F52-0D31-E16BEC2534D8}"/>
              </a:ext>
            </a:extLst>
          </p:cNvPr>
          <p:cNvCxnSpPr>
            <a:cxnSpLocks/>
          </p:cNvCxnSpPr>
          <p:nvPr/>
        </p:nvCxnSpPr>
        <p:spPr bwMode="auto">
          <a:xfrm>
            <a:off x="3878263" y="3362325"/>
            <a:ext cx="0" cy="533400"/>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7" name="Straight Arrow Connector 19">
            <a:extLst>
              <a:ext uri="{FF2B5EF4-FFF2-40B4-BE49-F238E27FC236}">
                <a16:creationId xmlns:a16="http://schemas.microsoft.com/office/drawing/2014/main" id="{22486045-D22F-13FB-1A60-D1610DD73D5C}"/>
              </a:ext>
            </a:extLst>
          </p:cNvPr>
          <p:cNvCxnSpPr>
            <a:cxnSpLocks/>
          </p:cNvCxnSpPr>
          <p:nvPr/>
        </p:nvCxnSpPr>
        <p:spPr bwMode="auto">
          <a:xfrm>
            <a:off x="3878263" y="418465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8" name="Straight Arrow Connector 20">
            <a:extLst>
              <a:ext uri="{FF2B5EF4-FFF2-40B4-BE49-F238E27FC236}">
                <a16:creationId xmlns:a16="http://schemas.microsoft.com/office/drawing/2014/main" id="{8312C098-DD8C-B587-7A76-7AA1B5146BAF}"/>
              </a:ext>
            </a:extLst>
          </p:cNvPr>
          <p:cNvCxnSpPr>
            <a:cxnSpLocks/>
          </p:cNvCxnSpPr>
          <p:nvPr/>
        </p:nvCxnSpPr>
        <p:spPr bwMode="auto">
          <a:xfrm>
            <a:off x="3878263" y="472440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9" name="Straight Arrow Connector 21">
            <a:extLst>
              <a:ext uri="{FF2B5EF4-FFF2-40B4-BE49-F238E27FC236}">
                <a16:creationId xmlns:a16="http://schemas.microsoft.com/office/drawing/2014/main" id="{7B21F684-D90F-BC38-B97A-4DD83D248A60}"/>
              </a:ext>
            </a:extLst>
          </p:cNvPr>
          <p:cNvCxnSpPr>
            <a:cxnSpLocks/>
            <a:endCxn id="107530" idx="0"/>
          </p:cNvCxnSpPr>
          <p:nvPr/>
        </p:nvCxnSpPr>
        <p:spPr bwMode="auto">
          <a:xfrm>
            <a:off x="3878263" y="5264150"/>
            <a:ext cx="4762" cy="482600"/>
          </a:xfrm>
          <a:prstGeom prst="straightConnector1">
            <a:avLst/>
          </a:prstGeom>
          <a:noFill/>
          <a:ln w="31750"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107540" name="Straight Arrow Connector 22">
            <a:extLst>
              <a:ext uri="{FF2B5EF4-FFF2-40B4-BE49-F238E27FC236}">
                <a16:creationId xmlns:a16="http://schemas.microsoft.com/office/drawing/2014/main" id="{8FF56B70-DA6B-AD7D-C26B-9088B83E3FDC}"/>
              </a:ext>
            </a:extLst>
          </p:cNvPr>
          <p:cNvCxnSpPr>
            <a:cxnSpLocks/>
          </p:cNvCxnSpPr>
          <p:nvPr/>
        </p:nvCxnSpPr>
        <p:spPr bwMode="auto">
          <a:xfrm>
            <a:off x="3878263" y="6030913"/>
            <a:ext cx="0" cy="252412"/>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7541" name="Rectangle 26">
            <a:extLst>
              <a:ext uri="{FF2B5EF4-FFF2-40B4-BE49-F238E27FC236}">
                <a16:creationId xmlns:a16="http://schemas.microsoft.com/office/drawing/2014/main" id="{AE66019D-C113-EBA9-5306-E95D5CD1D374}"/>
              </a:ext>
            </a:extLst>
          </p:cNvPr>
          <p:cNvSpPr>
            <a:spLocks noChangeArrowheads="1"/>
          </p:cNvSpPr>
          <p:nvPr/>
        </p:nvSpPr>
        <p:spPr bwMode="auto">
          <a:xfrm>
            <a:off x="4710113" y="4437063"/>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send()</a:t>
            </a:r>
          </a:p>
        </p:txBody>
      </p:sp>
      <p:sp>
        <p:nvSpPr>
          <p:cNvPr id="107542" name="Rectangle 27">
            <a:extLst>
              <a:ext uri="{FF2B5EF4-FFF2-40B4-BE49-F238E27FC236}">
                <a16:creationId xmlns:a16="http://schemas.microsoft.com/office/drawing/2014/main" id="{D04BAA31-AAE6-ED5A-1223-8FDC9380A719}"/>
              </a:ext>
            </a:extLst>
          </p:cNvPr>
          <p:cNvSpPr>
            <a:spLocks noChangeArrowheads="1"/>
          </p:cNvSpPr>
          <p:nvPr/>
        </p:nvSpPr>
        <p:spPr bwMode="auto">
          <a:xfrm>
            <a:off x="4710113" y="4976813"/>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recv()</a:t>
            </a:r>
          </a:p>
        </p:txBody>
      </p:sp>
      <p:cxnSp>
        <p:nvCxnSpPr>
          <p:cNvPr id="107543" name="Straight Arrow Connector 28">
            <a:extLst>
              <a:ext uri="{FF2B5EF4-FFF2-40B4-BE49-F238E27FC236}">
                <a16:creationId xmlns:a16="http://schemas.microsoft.com/office/drawing/2014/main" id="{1E00AC87-D5FF-0622-C14D-1AB378EDAD2E}"/>
              </a:ext>
            </a:extLst>
          </p:cNvPr>
          <p:cNvCxnSpPr>
            <a:cxnSpLocks/>
          </p:cNvCxnSpPr>
          <p:nvPr/>
        </p:nvCxnSpPr>
        <p:spPr bwMode="auto">
          <a:xfrm>
            <a:off x="5264150" y="418465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44" name="Straight Arrow Connector 29">
            <a:extLst>
              <a:ext uri="{FF2B5EF4-FFF2-40B4-BE49-F238E27FC236}">
                <a16:creationId xmlns:a16="http://schemas.microsoft.com/office/drawing/2014/main" id="{81AFAE58-E456-EC14-9543-837C94D0B9A1}"/>
              </a:ext>
            </a:extLst>
          </p:cNvPr>
          <p:cNvCxnSpPr>
            <a:cxnSpLocks/>
          </p:cNvCxnSpPr>
          <p:nvPr/>
        </p:nvCxnSpPr>
        <p:spPr bwMode="auto">
          <a:xfrm>
            <a:off x="5264150" y="472440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45" name="Straight Arrow Connector 30">
            <a:extLst>
              <a:ext uri="{FF2B5EF4-FFF2-40B4-BE49-F238E27FC236}">
                <a16:creationId xmlns:a16="http://schemas.microsoft.com/office/drawing/2014/main" id="{34A4FF9D-C406-75BD-84BE-F2484E7221E7}"/>
              </a:ext>
            </a:extLst>
          </p:cNvPr>
          <p:cNvCxnSpPr>
            <a:cxnSpLocks/>
          </p:cNvCxnSpPr>
          <p:nvPr/>
        </p:nvCxnSpPr>
        <p:spPr bwMode="auto">
          <a:xfrm flipH="1">
            <a:off x="4432300" y="4579938"/>
            <a:ext cx="277813" cy="0"/>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46" name="Straight Arrow Connector 33">
            <a:extLst>
              <a:ext uri="{FF2B5EF4-FFF2-40B4-BE49-F238E27FC236}">
                <a16:creationId xmlns:a16="http://schemas.microsoft.com/office/drawing/2014/main" id="{0B723173-C011-330D-2592-9282EA7289E2}"/>
              </a:ext>
            </a:extLst>
          </p:cNvPr>
          <p:cNvCxnSpPr>
            <a:cxnSpLocks/>
          </p:cNvCxnSpPr>
          <p:nvPr/>
        </p:nvCxnSpPr>
        <p:spPr bwMode="auto">
          <a:xfrm flipH="1">
            <a:off x="4432300" y="5121275"/>
            <a:ext cx="277813" cy="0"/>
          </a:xfrm>
          <a:prstGeom prst="straightConnector1">
            <a:avLst/>
          </a:prstGeom>
          <a:noFill/>
          <a:ln w="3175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07547" name="Straight Arrow Connector 34">
            <a:extLst>
              <a:ext uri="{FF2B5EF4-FFF2-40B4-BE49-F238E27FC236}">
                <a16:creationId xmlns:a16="http://schemas.microsoft.com/office/drawing/2014/main" id="{4FC180C2-E9FC-657B-065C-864D50497776}"/>
              </a:ext>
            </a:extLst>
          </p:cNvPr>
          <p:cNvCxnSpPr>
            <a:cxnSpLocks/>
          </p:cNvCxnSpPr>
          <p:nvPr/>
        </p:nvCxnSpPr>
        <p:spPr bwMode="auto">
          <a:xfrm flipH="1">
            <a:off x="4432300" y="4040188"/>
            <a:ext cx="277813" cy="0"/>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48" name="Straight Arrow Connector 35">
            <a:extLst>
              <a:ext uri="{FF2B5EF4-FFF2-40B4-BE49-F238E27FC236}">
                <a16:creationId xmlns:a16="http://schemas.microsoft.com/office/drawing/2014/main" id="{0CFAE560-7DE5-848E-4233-33C82658B99E}"/>
              </a:ext>
            </a:extLst>
          </p:cNvPr>
          <p:cNvCxnSpPr>
            <a:cxnSpLocks/>
          </p:cNvCxnSpPr>
          <p:nvPr/>
        </p:nvCxnSpPr>
        <p:spPr bwMode="auto">
          <a:xfrm>
            <a:off x="5264150" y="3500438"/>
            <a:ext cx="0" cy="388937"/>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7549" name="Rectangle 40">
            <a:extLst>
              <a:ext uri="{FF2B5EF4-FFF2-40B4-BE49-F238E27FC236}">
                <a16:creationId xmlns:a16="http://schemas.microsoft.com/office/drawing/2014/main" id="{535407C6-7955-726A-47D3-86E0C2931022}"/>
              </a:ext>
            </a:extLst>
          </p:cNvPr>
          <p:cNvSpPr>
            <a:spLocks noChangeArrowheads="1"/>
          </p:cNvSpPr>
          <p:nvPr/>
        </p:nvSpPr>
        <p:spPr bwMode="auto">
          <a:xfrm>
            <a:off x="4710113" y="5748338"/>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shutdown()</a:t>
            </a:r>
          </a:p>
        </p:txBody>
      </p:sp>
      <p:sp>
        <p:nvSpPr>
          <p:cNvPr id="107550" name="Rectangle 41">
            <a:extLst>
              <a:ext uri="{FF2B5EF4-FFF2-40B4-BE49-F238E27FC236}">
                <a16:creationId xmlns:a16="http://schemas.microsoft.com/office/drawing/2014/main" id="{D819B5C9-9FEB-49C9-BB41-C2712A46D637}"/>
              </a:ext>
            </a:extLst>
          </p:cNvPr>
          <p:cNvSpPr>
            <a:spLocks noChangeArrowheads="1"/>
          </p:cNvSpPr>
          <p:nvPr/>
        </p:nvSpPr>
        <p:spPr bwMode="auto">
          <a:xfrm>
            <a:off x="4705350" y="6286500"/>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close()</a:t>
            </a:r>
          </a:p>
        </p:txBody>
      </p:sp>
      <p:cxnSp>
        <p:nvCxnSpPr>
          <p:cNvPr id="107551" name="Straight Arrow Connector 42">
            <a:extLst>
              <a:ext uri="{FF2B5EF4-FFF2-40B4-BE49-F238E27FC236}">
                <a16:creationId xmlns:a16="http://schemas.microsoft.com/office/drawing/2014/main" id="{9A2CEBDE-31AA-453E-7951-279C44770FCE}"/>
              </a:ext>
            </a:extLst>
          </p:cNvPr>
          <p:cNvCxnSpPr>
            <a:cxnSpLocks/>
            <a:endCxn id="107549" idx="0"/>
          </p:cNvCxnSpPr>
          <p:nvPr/>
        </p:nvCxnSpPr>
        <p:spPr bwMode="auto">
          <a:xfrm>
            <a:off x="5259388" y="5267325"/>
            <a:ext cx="4762" cy="481013"/>
          </a:xfrm>
          <a:prstGeom prst="straightConnector1">
            <a:avLst/>
          </a:prstGeom>
          <a:noFill/>
          <a:ln w="31750"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107552" name="Straight Arrow Connector 43">
            <a:extLst>
              <a:ext uri="{FF2B5EF4-FFF2-40B4-BE49-F238E27FC236}">
                <a16:creationId xmlns:a16="http://schemas.microsoft.com/office/drawing/2014/main" id="{DB14E7B3-7CFB-D889-6EBE-B510ABCC2E12}"/>
              </a:ext>
            </a:extLst>
          </p:cNvPr>
          <p:cNvCxnSpPr>
            <a:cxnSpLocks/>
          </p:cNvCxnSpPr>
          <p:nvPr/>
        </p:nvCxnSpPr>
        <p:spPr bwMode="auto">
          <a:xfrm>
            <a:off x="5259388" y="6034088"/>
            <a:ext cx="0" cy="250825"/>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83B08DDB-8447-2C27-F258-4A2A29D50092}"/>
              </a:ext>
            </a:extLst>
          </p:cNvPr>
          <p:cNvSpPr>
            <a:spLocks noGrp="1" noChangeArrowheads="1"/>
          </p:cNvSpPr>
          <p:nvPr>
            <p:ph type="body" idx="1"/>
          </p:nvPr>
        </p:nvSpPr>
        <p:spPr/>
        <p:txBody>
          <a:bodyPr/>
          <a:lstStyle/>
          <a:p>
            <a:r>
              <a:rPr lang="fr-FR" altLang="fr-FR"/>
              <a:t>Sockets TCP et C/C++</a:t>
            </a:r>
          </a:p>
          <a:p>
            <a:pPr lvl="1"/>
            <a:endParaRPr lang="fr-FR" altLang="fr-FR"/>
          </a:p>
        </p:txBody>
      </p:sp>
      <p:sp>
        <p:nvSpPr>
          <p:cNvPr id="108547" name="Rectangle 2">
            <a:extLst>
              <a:ext uri="{FF2B5EF4-FFF2-40B4-BE49-F238E27FC236}">
                <a16:creationId xmlns:a16="http://schemas.microsoft.com/office/drawing/2014/main" id="{5B1AF438-0069-6243-36BF-8B7EAFB21C7B}"/>
              </a:ext>
            </a:extLst>
          </p:cNvPr>
          <p:cNvSpPr>
            <a:spLocks noGrp="1" noChangeArrowheads="1"/>
          </p:cNvSpPr>
          <p:nvPr>
            <p:ph type="title"/>
          </p:nvPr>
        </p:nvSpPr>
        <p:spPr/>
        <p:txBody>
          <a:bodyPr/>
          <a:lstStyle/>
          <a:p>
            <a:pPr eaLnBrk="1" hangingPunct="1"/>
            <a:r>
              <a:rPr lang="fr-FR" altLang="fr-FR" sz="2800"/>
              <a:t>Réseaux et C/C++</a:t>
            </a:r>
          </a:p>
        </p:txBody>
      </p:sp>
      <p:pic>
        <p:nvPicPr>
          <p:cNvPr id="108548" name="Picture 38" descr="A screenshot of a social media post&#10;&#10;Description automatically generated">
            <a:extLst>
              <a:ext uri="{FF2B5EF4-FFF2-40B4-BE49-F238E27FC236}">
                <a16:creationId xmlns:a16="http://schemas.microsoft.com/office/drawing/2014/main" id="{9138B922-557C-378D-6963-A8B1B4305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988" y="0"/>
            <a:ext cx="4148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2">
            <a:extLst>
              <a:ext uri="{FF2B5EF4-FFF2-40B4-BE49-F238E27FC236}">
                <a16:creationId xmlns:a16="http://schemas.microsoft.com/office/drawing/2014/main" id="{84F57585-7B69-4F81-55F8-BBA8F5D9D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D62490F9-8937-BD56-FFEB-22A81E6D75E0}"/>
              </a:ext>
            </a:extLst>
          </p:cNvPr>
          <p:cNvSpPr>
            <a:spLocks noGrp="1" noChangeArrowheads="1"/>
          </p:cNvSpPr>
          <p:nvPr>
            <p:ph type="body" idx="1"/>
          </p:nvPr>
        </p:nvSpPr>
        <p:spPr/>
        <p:txBody>
          <a:bodyPr/>
          <a:lstStyle/>
          <a:p>
            <a:r>
              <a:rPr lang="fr-FR" altLang="fr-FR" dirty="0"/>
              <a:t>Sockets TCP et C/C++</a:t>
            </a:r>
          </a:p>
          <a:p>
            <a:pPr lvl="1"/>
            <a:r>
              <a:rPr lang="fr-FR" altLang="fr-FR" dirty="0"/>
              <a:t>Dans l’exemple, l’adresse 0.0.0.0 signifie que le serveur est accessible via toutes les interfaces réseaux actuellement connectées</a:t>
            </a:r>
          </a:p>
          <a:p>
            <a:pPr lvl="1"/>
            <a:endParaRPr lang="fr-FR" altLang="fr-FR" dirty="0"/>
          </a:p>
          <a:p>
            <a:pPr lvl="1"/>
            <a:r>
              <a:rPr lang="fr-FR" altLang="fr-FR" dirty="0" err="1"/>
              <a:t>send</a:t>
            </a:r>
            <a:r>
              <a:rPr lang="fr-FR" altLang="fr-FR" dirty="0"/>
              <a:t>() et </a:t>
            </a:r>
            <a:r>
              <a:rPr lang="fr-FR" altLang="fr-FR" dirty="0" err="1"/>
              <a:t>recv</a:t>
            </a:r>
            <a:r>
              <a:rPr lang="fr-FR" altLang="fr-FR" dirty="0"/>
              <a:t>(), valeurs de retour des fonctions : </a:t>
            </a:r>
          </a:p>
          <a:p>
            <a:pPr lvl="2"/>
            <a:r>
              <a:rPr lang="fr-FR" altLang="fr-FR" dirty="0"/>
              <a:t>Il est particulièrement important de </a:t>
            </a:r>
            <a:r>
              <a:rPr lang="fr-FR" altLang="fr-FR" b="1" dirty="0">
                <a:solidFill>
                  <a:srgbClr val="FF0000"/>
                </a:solidFill>
              </a:rPr>
              <a:t>vérifier les valeurs de retour</a:t>
            </a:r>
            <a:r>
              <a:rPr lang="fr-FR" altLang="fr-FR" dirty="0"/>
              <a:t> des différentes fonctions appelées pour savoir à quel point toutes les données ont bien été envoyées ou reçues, </a:t>
            </a:r>
            <a:r>
              <a:rPr lang="fr-FR" altLang="fr-FR" b="1" dirty="0">
                <a:solidFill>
                  <a:srgbClr val="FF0000"/>
                </a:solidFill>
              </a:rPr>
              <a:t>les données</a:t>
            </a:r>
            <a:r>
              <a:rPr lang="fr-FR" altLang="fr-FR" dirty="0"/>
              <a:t> de plusieurs dizaines d’octets </a:t>
            </a:r>
            <a:r>
              <a:rPr lang="fr-FR" altLang="fr-FR" b="1" dirty="0">
                <a:solidFill>
                  <a:srgbClr val="FF0000"/>
                </a:solidFill>
              </a:rPr>
              <a:t>ne peuvent pas toujours être transmises en une seule fois</a:t>
            </a:r>
            <a:r>
              <a:rPr lang="fr-FR" altLang="fr-FR" dirty="0"/>
              <a:t>…</a:t>
            </a:r>
          </a:p>
          <a:p>
            <a:pPr lvl="2"/>
            <a:endParaRPr lang="fr-FR" altLang="fr-FR" dirty="0"/>
          </a:p>
          <a:p>
            <a:pPr lvl="1"/>
            <a:endParaRPr lang="fr-FR" altLang="fr-FR" dirty="0"/>
          </a:p>
        </p:txBody>
      </p:sp>
      <p:sp>
        <p:nvSpPr>
          <p:cNvPr id="109571" name="Rectangle 2">
            <a:extLst>
              <a:ext uri="{FF2B5EF4-FFF2-40B4-BE49-F238E27FC236}">
                <a16:creationId xmlns:a16="http://schemas.microsoft.com/office/drawing/2014/main" id="{7D21CD61-B96D-BC67-FA4D-13F18D095514}"/>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0AB2F059-E039-1B8D-751B-57E85CB3F299}"/>
              </a:ext>
            </a:extLst>
          </p:cNvPr>
          <p:cNvSpPr>
            <a:spLocks noGrp="1" noChangeArrowheads="1"/>
          </p:cNvSpPr>
          <p:nvPr>
            <p:ph type="body" idx="1"/>
          </p:nvPr>
        </p:nvSpPr>
        <p:spPr/>
        <p:txBody>
          <a:bodyPr/>
          <a:lstStyle/>
          <a:p>
            <a:r>
              <a:rPr lang="fr-FR" altLang="fr-FR"/>
              <a:t>Sockets TCP et C/C++</a:t>
            </a:r>
          </a:p>
          <a:p>
            <a:pPr lvl="1"/>
            <a:r>
              <a:rPr lang="fr-FR" altLang="fr-FR"/>
              <a:t>select()</a:t>
            </a:r>
          </a:p>
          <a:p>
            <a:pPr lvl="2"/>
            <a:r>
              <a:rPr lang="fr-FR" altLang="fr-FR"/>
              <a:t>La fonction </a:t>
            </a:r>
            <a:r>
              <a:rPr lang="fr-FR" altLang="fr-FR" b="1"/>
              <a:t>select()</a:t>
            </a:r>
            <a:r>
              <a:rPr lang="fr-FR" altLang="fr-FR"/>
              <a:t> permet de </a:t>
            </a:r>
            <a:r>
              <a:rPr lang="fr-FR" altLang="fr-FR" b="1"/>
              <a:t>surveiller l’état de plusieurs sockets</a:t>
            </a:r>
            <a:r>
              <a:rPr lang="fr-FR" altLang="fr-FR"/>
              <a:t> en même temps (pendant un timeout à spécifier) et indique lorsqu’elle retourne celles qui sont prêtes à recevoir des données ou si elles essayent d’envoyer des données</a:t>
            </a:r>
          </a:p>
          <a:p>
            <a:pPr lvl="2"/>
            <a:endParaRPr lang="fr-FR" altLang="fr-FR"/>
          </a:p>
          <a:p>
            <a:pPr lvl="2"/>
            <a:r>
              <a:rPr lang="fr-FR" altLang="fr-FR" sz="1600"/>
              <a:t>Note : une socket serveur en train de recevoir une demande de connexion d’un client est considérée comme prête en lecture, ceci peut être utile pour contourner le fait que la fonction </a:t>
            </a:r>
            <a:r>
              <a:rPr lang="fr-FR" altLang="fr-FR" sz="1600" b="1"/>
              <a:t>accept()</a:t>
            </a:r>
            <a:r>
              <a:rPr lang="fr-FR" altLang="fr-FR" sz="1600"/>
              <a:t> n’a pas de timeout configurable</a:t>
            </a:r>
          </a:p>
          <a:p>
            <a:pPr lvl="2"/>
            <a:endParaRPr lang="fr-FR" altLang="fr-FR"/>
          </a:p>
          <a:p>
            <a:pPr lvl="1"/>
            <a:endParaRPr lang="fr-FR" altLang="fr-FR"/>
          </a:p>
        </p:txBody>
      </p:sp>
      <p:sp>
        <p:nvSpPr>
          <p:cNvPr id="110595" name="Rectangle 2">
            <a:extLst>
              <a:ext uri="{FF2B5EF4-FFF2-40B4-BE49-F238E27FC236}">
                <a16:creationId xmlns:a16="http://schemas.microsoft.com/office/drawing/2014/main" id="{6008D943-B9D8-DF50-F25B-012B1EC39259}"/>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a:extLst>
              <a:ext uri="{FF2B5EF4-FFF2-40B4-BE49-F238E27FC236}">
                <a16:creationId xmlns:a16="http://schemas.microsoft.com/office/drawing/2014/main" id="{AA59EF92-2774-415A-9AD9-BE5146A2B77B}"/>
              </a:ext>
            </a:extLst>
          </p:cNvPr>
          <p:cNvSpPr>
            <a:spLocks noGrp="1" noChangeArrowheads="1"/>
          </p:cNvSpPr>
          <p:nvPr>
            <p:ph type="body" idx="1"/>
          </p:nvPr>
        </p:nvSpPr>
        <p:spPr/>
        <p:txBody>
          <a:bodyPr/>
          <a:lstStyle/>
          <a:p>
            <a:r>
              <a:rPr lang="fr-FR" altLang="fr-FR"/>
              <a:t>Sockets TCP et C/C++</a:t>
            </a:r>
          </a:p>
          <a:p>
            <a:pPr lvl="1"/>
            <a:r>
              <a:rPr lang="fr-FR" altLang="fr-FR"/>
              <a:t>select()</a:t>
            </a:r>
          </a:p>
          <a:p>
            <a:pPr lvl="1"/>
            <a:endParaRPr lang="fr-FR" altLang="fr-FR"/>
          </a:p>
        </p:txBody>
      </p:sp>
      <p:sp>
        <p:nvSpPr>
          <p:cNvPr id="111619" name="Rectangle 2">
            <a:extLst>
              <a:ext uri="{FF2B5EF4-FFF2-40B4-BE49-F238E27FC236}">
                <a16:creationId xmlns:a16="http://schemas.microsoft.com/office/drawing/2014/main" id="{2B4645FE-ECD1-37D4-60E1-F6FC08EDC25E}"/>
              </a:ext>
            </a:extLst>
          </p:cNvPr>
          <p:cNvSpPr>
            <a:spLocks noGrp="1" noChangeArrowheads="1"/>
          </p:cNvSpPr>
          <p:nvPr>
            <p:ph type="title"/>
          </p:nvPr>
        </p:nvSpPr>
        <p:spPr/>
        <p:txBody>
          <a:bodyPr/>
          <a:lstStyle/>
          <a:p>
            <a:pPr eaLnBrk="1" hangingPunct="1"/>
            <a:r>
              <a:rPr lang="fr-FR" altLang="fr-FR" sz="2800"/>
              <a:t>Réseaux et C/C++</a:t>
            </a:r>
          </a:p>
        </p:txBody>
      </p:sp>
      <p:pic>
        <p:nvPicPr>
          <p:cNvPr id="111620" name="Picture 2" descr="A screenshot of a social media post&#10;&#10;Description automatically generated">
            <a:extLst>
              <a:ext uri="{FF2B5EF4-FFF2-40B4-BE49-F238E27FC236}">
                <a16:creationId xmlns:a16="http://schemas.microsoft.com/office/drawing/2014/main" id="{6C95DA80-94E8-026A-6830-A4CCD3DAB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219200"/>
            <a:ext cx="59356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extLst>
              <a:ext uri="{FF2B5EF4-FFF2-40B4-BE49-F238E27FC236}">
                <a16:creationId xmlns:a16="http://schemas.microsoft.com/office/drawing/2014/main" id="{050F3253-5F1C-9E9E-1AD9-4BA6A58EC57B}"/>
              </a:ext>
            </a:extLst>
          </p:cNvPr>
          <p:cNvSpPr>
            <a:spLocks noGrp="1" noChangeArrowheads="1"/>
          </p:cNvSpPr>
          <p:nvPr>
            <p:ph type="body" idx="1"/>
          </p:nvPr>
        </p:nvSpPr>
        <p:spPr/>
        <p:txBody>
          <a:bodyPr/>
          <a:lstStyle/>
          <a:p>
            <a:r>
              <a:rPr lang="fr-FR" altLang="fr-FR" dirty="0"/>
              <a:t>Sockets UDP et C/C++</a:t>
            </a:r>
          </a:p>
          <a:p>
            <a:pPr lvl="1"/>
            <a:r>
              <a:rPr lang="fr-FR" altLang="fr-FR" dirty="0"/>
              <a:t>En </a:t>
            </a:r>
            <a:r>
              <a:rPr lang="fr-FR" altLang="fr-FR" b="1" dirty="0"/>
              <a:t>UDP</a:t>
            </a:r>
            <a:r>
              <a:rPr lang="fr-FR" altLang="fr-FR" dirty="0"/>
              <a:t>, la distinction entre un programme serveur et un programme client est un peu moins claire et dépend beaucoup de ce qu’on souhaite faire (on peut éventuellement considérer que le client est celui qui initie le transfert de données et le serveur serait celui </a:t>
            </a:r>
            <a:r>
              <a:rPr lang="fr-FR" altLang="fr-FR"/>
              <a:t>qui attend)…</a:t>
            </a:r>
            <a:endParaRPr lang="fr-FR" altLang="fr-FR" dirty="0"/>
          </a:p>
          <a:p>
            <a:pPr lvl="1"/>
            <a:endParaRPr lang="fr-FR" altLang="fr-FR" dirty="0"/>
          </a:p>
          <a:p>
            <a:pPr lvl="1"/>
            <a:r>
              <a:rPr lang="fr-FR" altLang="fr-FR" dirty="0"/>
              <a:t>Les fonctions principales un peu spécifiques à l’UDP sont </a:t>
            </a:r>
            <a:r>
              <a:rPr lang="fr-FR" altLang="fr-FR" b="1" dirty="0" err="1"/>
              <a:t>sendto</a:t>
            </a:r>
            <a:r>
              <a:rPr lang="fr-FR" altLang="fr-FR" b="1" dirty="0"/>
              <a:t>()</a:t>
            </a:r>
            <a:r>
              <a:rPr lang="fr-FR" altLang="fr-FR" dirty="0"/>
              <a:t> et </a:t>
            </a:r>
            <a:r>
              <a:rPr lang="fr-FR" altLang="fr-FR" b="1" dirty="0" err="1"/>
              <a:t>recvfrom</a:t>
            </a:r>
            <a:r>
              <a:rPr lang="fr-FR" altLang="fr-FR" b="1" dirty="0"/>
              <a:t>()</a:t>
            </a:r>
            <a:r>
              <a:rPr lang="fr-FR" altLang="fr-FR" dirty="0"/>
              <a:t>, qui permettent de </a:t>
            </a:r>
            <a:r>
              <a:rPr lang="fr-FR" altLang="fr-FR" b="1" dirty="0"/>
              <a:t>spécifier ou connaitre directement l’adresse IP et le port UDP</a:t>
            </a:r>
            <a:r>
              <a:rPr lang="fr-FR" altLang="fr-FR" dirty="0"/>
              <a:t> contrairement à </a:t>
            </a:r>
            <a:r>
              <a:rPr lang="fr-FR" altLang="fr-FR" b="1" dirty="0" err="1"/>
              <a:t>send</a:t>
            </a:r>
            <a:r>
              <a:rPr lang="fr-FR" altLang="fr-FR" b="1" dirty="0"/>
              <a:t>()</a:t>
            </a:r>
            <a:r>
              <a:rPr lang="fr-FR" altLang="fr-FR" dirty="0"/>
              <a:t> et </a:t>
            </a:r>
            <a:r>
              <a:rPr lang="fr-FR" altLang="fr-FR" b="1" dirty="0" err="1"/>
              <a:t>recv</a:t>
            </a:r>
            <a:r>
              <a:rPr lang="fr-FR" altLang="fr-FR" b="1" dirty="0"/>
              <a:t>()</a:t>
            </a:r>
            <a:r>
              <a:rPr lang="fr-FR" altLang="fr-FR" dirty="0"/>
              <a:t> </a:t>
            </a:r>
          </a:p>
          <a:p>
            <a:pPr lvl="2"/>
            <a:r>
              <a:rPr lang="fr-FR" altLang="fr-FR" dirty="0"/>
              <a:t>Il est cependant possible de faire un </a:t>
            </a:r>
            <a:r>
              <a:rPr lang="fr-FR" altLang="fr-FR" b="1" dirty="0" err="1"/>
              <a:t>connect</a:t>
            </a:r>
            <a:r>
              <a:rPr lang="fr-FR" altLang="fr-FR" b="1" dirty="0"/>
              <a:t>()</a:t>
            </a:r>
            <a:r>
              <a:rPr lang="fr-FR" altLang="fr-FR" dirty="0"/>
              <a:t> avant l’utilisation de </a:t>
            </a:r>
            <a:r>
              <a:rPr lang="fr-FR" altLang="fr-FR" b="1" dirty="0" err="1"/>
              <a:t>send</a:t>
            </a:r>
            <a:r>
              <a:rPr lang="fr-FR" altLang="fr-FR" b="1" dirty="0"/>
              <a:t>()</a:t>
            </a:r>
            <a:r>
              <a:rPr lang="fr-FR" altLang="fr-FR" dirty="0"/>
              <a:t> et </a:t>
            </a:r>
            <a:r>
              <a:rPr lang="fr-FR" altLang="fr-FR" b="1" dirty="0" err="1"/>
              <a:t>recv</a:t>
            </a:r>
            <a:r>
              <a:rPr lang="fr-FR" altLang="fr-FR" b="1" dirty="0"/>
              <a:t>()</a:t>
            </a:r>
            <a:r>
              <a:rPr lang="fr-FR" altLang="fr-FR" dirty="0"/>
              <a:t> pour qu’elles utilisent par défaut l’adresse IP et le port UDP spécifiés lors du </a:t>
            </a:r>
            <a:r>
              <a:rPr lang="fr-FR" altLang="fr-FR" b="1" dirty="0" err="1"/>
              <a:t>connect</a:t>
            </a:r>
            <a:r>
              <a:rPr lang="fr-FR" altLang="fr-FR" b="1" dirty="0"/>
              <a:t>()</a:t>
            </a:r>
            <a:r>
              <a:rPr lang="fr-FR" altLang="fr-FR" dirty="0"/>
              <a:t>…</a:t>
            </a:r>
          </a:p>
          <a:p>
            <a:pPr lvl="2"/>
            <a:r>
              <a:rPr lang="fr-FR" altLang="fr-FR" dirty="0"/>
              <a:t>En UDP, ces fonctions vont en général échouer si les données font plus de </a:t>
            </a:r>
            <a:r>
              <a:rPr lang="fr-FR" altLang="fr-FR" b="1" dirty="0"/>
              <a:t>65507 octets</a:t>
            </a:r>
            <a:r>
              <a:rPr lang="fr-FR" altLang="fr-FR" dirty="0"/>
              <a:t>, il faut donc découper en plus petits paquets</a:t>
            </a:r>
          </a:p>
          <a:p>
            <a:pPr lvl="2"/>
            <a:endParaRPr lang="fr-FR" altLang="fr-FR" dirty="0"/>
          </a:p>
          <a:p>
            <a:pPr lvl="1"/>
            <a:endParaRPr lang="fr-FR" altLang="fr-FR" dirty="0"/>
          </a:p>
        </p:txBody>
      </p:sp>
      <p:sp>
        <p:nvSpPr>
          <p:cNvPr id="112643" name="Rectangle 2">
            <a:extLst>
              <a:ext uri="{FF2B5EF4-FFF2-40B4-BE49-F238E27FC236}">
                <a16:creationId xmlns:a16="http://schemas.microsoft.com/office/drawing/2014/main" id="{77B65849-BC34-7372-7EE4-31951C0854FD}"/>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a:extLst>
              <a:ext uri="{FF2B5EF4-FFF2-40B4-BE49-F238E27FC236}">
                <a16:creationId xmlns:a16="http://schemas.microsoft.com/office/drawing/2014/main" id="{46419EA4-88AD-5C51-5567-9C481E3DBA4E}"/>
              </a:ext>
            </a:extLst>
          </p:cNvPr>
          <p:cNvSpPr>
            <a:spLocks noGrp="1" noChangeArrowheads="1"/>
          </p:cNvSpPr>
          <p:nvPr>
            <p:ph type="body" idx="1"/>
          </p:nvPr>
        </p:nvSpPr>
        <p:spPr/>
        <p:txBody>
          <a:bodyPr/>
          <a:lstStyle/>
          <a:p>
            <a:r>
              <a:rPr lang="fr-FR" altLang="fr-FR"/>
              <a:t>Sockets UDP et C/C++</a:t>
            </a:r>
          </a:p>
          <a:p>
            <a:pPr lvl="1"/>
            <a:endParaRPr lang="fr-FR" altLang="fr-FR"/>
          </a:p>
        </p:txBody>
      </p:sp>
      <p:sp>
        <p:nvSpPr>
          <p:cNvPr id="113667" name="Rectangle 2">
            <a:extLst>
              <a:ext uri="{FF2B5EF4-FFF2-40B4-BE49-F238E27FC236}">
                <a16:creationId xmlns:a16="http://schemas.microsoft.com/office/drawing/2014/main" id="{7036818F-E54B-3B2A-0823-B865423A11FC}"/>
              </a:ext>
            </a:extLst>
          </p:cNvPr>
          <p:cNvSpPr>
            <a:spLocks noGrp="1" noChangeArrowheads="1"/>
          </p:cNvSpPr>
          <p:nvPr>
            <p:ph type="title"/>
          </p:nvPr>
        </p:nvSpPr>
        <p:spPr/>
        <p:txBody>
          <a:bodyPr/>
          <a:lstStyle/>
          <a:p>
            <a:pPr eaLnBrk="1" hangingPunct="1"/>
            <a:r>
              <a:rPr lang="fr-FR" altLang="fr-FR" sz="2800"/>
              <a:t>Réseaux et C/C++</a:t>
            </a:r>
          </a:p>
        </p:txBody>
      </p:sp>
      <p:sp>
        <p:nvSpPr>
          <p:cNvPr id="113668" name="Rectangle 1">
            <a:extLst>
              <a:ext uri="{FF2B5EF4-FFF2-40B4-BE49-F238E27FC236}">
                <a16:creationId xmlns:a16="http://schemas.microsoft.com/office/drawing/2014/main" id="{E0552857-A8D4-5EA3-1E93-2257115BC554}"/>
              </a:ext>
            </a:extLst>
          </p:cNvPr>
          <p:cNvSpPr>
            <a:spLocks noChangeArrowheads="1"/>
          </p:cNvSpPr>
          <p:nvPr/>
        </p:nvSpPr>
        <p:spPr bwMode="auto">
          <a:xfrm>
            <a:off x="3311525" y="2600325"/>
            <a:ext cx="110172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socket()</a:t>
            </a:r>
          </a:p>
        </p:txBody>
      </p:sp>
      <p:sp>
        <p:nvSpPr>
          <p:cNvPr id="113669" name="Rectangle 4">
            <a:extLst>
              <a:ext uri="{FF2B5EF4-FFF2-40B4-BE49-F238E27FC236}">
                <a16:creationId xmlns:a16="http://schemas.microsoft.com/office/drawing/2014/main" id="{41DFFDE5-3D59-FADA-38AA-22AD8412DCB3}"/>
              </a:ext>
            </a:extLst>
          </p:cNvPr>
          <p:cNvSpPr>
            <a:spLocks noChangeArrowheads="1"/>
          </p:cNvSpPr>
          <p:nvPr/>
        </p:nvSpPr>
        <p:spPr bwMode="auto">
          <a:xfrm>
            <a:off x="3311525" y="3141663"/>
            <a:ext cx="110172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bind()</a:t>
            </a:r>
          </a:p>
        </p:txBody>
      </p:sp>
      <p:sp>
        <p:nvSpPr>
          <p:cNvPr id="113670" name="Rectangle 7">
            <a:extLst>
              <a:ext uri="{FF2B5EF4-FFF2-40B4-BE49-F238E27FC236}">
                <a16:creationId xmlns:a16="http://schemas.microsoft.com/office/drawing/2014/main" id="{CD339EA6-4C33-0BF5-2F28-F22720A67D51}"/>
              </a:ext>
            </a:extLst>
          </p:cNvPr>
          <p:cNvSpPr>
            <a:spLocks noChangeArrowheads="1"/>
          </p:cNvSpPr>
          <p:nvPr/>
        </p:nvSpPr>
        <p:spPr bwMode="auto">
          <a:xfrm>
            <a:off x="3314700" y="3989388"/>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recvfrom()</a:t>
            </a:r>
          </a:p>
        </p:txBody>
      </p:sp>
      <p:sp>
        <p:nvSpPr>
          <p:cNvPr id="113671" name="Rectangle 8">
            <a:extLst>
              <a:ext uri="{FF2B5EF4-FFF2-40B4-BE49-F238E27FC236}">
                <a16:creationId xmlns:a16="http://schemas.microsoft.com/office/drawing/2014/main" id="{9998B0DC-9457-AFE4-6B6E-A6F5536C54FA}"/>
              </a:ext>
            </a:extLst>
          </p:cNvPr>
          <p:cNvSpPr>
            <a:spLocks noChangeArrowheads="1"/>
          </p:cNvSpPr>
          <p:nvPr/>
        </p:nvSpPr>
        <p:spPr bwMode="auto">
          <a:xfrm>
            <a:off x="3314700" y="4529138"/>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sendto()</a:t>
            </a:r>
          </a:p>
        </p:txBody>
      </p:sp>
      <p:sp>
        <p:nvSpPr>
          <p:cNvPr id="113672" name="Rectangle 11">
            <a:extLst>
              <a:ext uri="{FF2B5EF4-FFF2-40B4-BE49-F238E27FC236}">
                <a16:creationId xmlns:a16="http://schemas.microsoft.com/office/drawing/2014/main" id="{D3B0E628-ED40-536B-2C27-5CDB917DFC99}"/>
              </a:ext>
            </a:extLst>
          </p:cNvPr>
          <p:cNvSpPr>
            <a:spLocks noChangeArrowheads="1"/>
          </p:cNvSpPr>
          <p:nvPr/>
        </p:nvSpPr>
        <p:spPr bwMode="auto">
          <a:xfrm>
            <a:off x="3308350" y="5295900"/>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close()</a:t>
            </a:r>
          </a:p>
        </p:txBody>
      </p:sp>
      <p:sp>
        <p:nvSpPr>
          <p:cNvPr id="113673" name="Rectangle 12">
            <a:extLst>
              <a:ext uri="{FF2B5EF4-FFF2-40B4-BE49-F238E27FC236}">
                <a16:creationId xmlns:a16="http://schemas.microsoft.com/office/drawing/2014/main" id="{C48CAB49-A5C0-3F7A-2C7E-8A260CCF366B}"/>
              </a:ext>
            </a:extLst>
          </p:cNvPr>
          <p:cNvSpPr>
            <a:spLocks noChangeArrowheads="1"/>
          </p:cNvSpPr>
          <p:nvPr/>
        </p:nvSpPr>
        <p:spPr bwMode="auto">
          <a:xfrm>
            <a:off x="4694238" y="3297238"/>
            <a:ext cx="1103312"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socket()</a:t>
            </a:r>
          </a:p>
        </p:txBody>
      </p:sp>
      <p:cxnSp>
        <p:nvCxnSpPr>
          <p:cNvPr id="113674" name="Straight Arrow Connector 3">
            <a:extLst>
              <a:ext uri="{FF2B5EF4-FFF2-40B4-BE49-F238E27FC236}">
                <a16:creationId xmlns:a16="http://schemas.microsoft.com/office/drawing/2014/main" id="{F70A302A-71A6-DBD0-86AD-EF3945CDD602}"/>
              </a:ext>
            </a:extLst>
          </p:cNvPr>
          <p:cNvCxnSpPr>
            <a:cxnSpLocks/>
          </p:cNvCxnSpPr>
          <p:nvPr/>
        </p:nvCxnSpPr>
        <p:spPr bwMode="auto">
          <a:xfrm>
            <a:off x="3860800" y="288925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5" name="Straight Arrow Connector 18">
            <a:extLst>
              <a:ext uri="{FF2B5EF4-FFF2-40B4-BE49-F238E27FC236}">
                <a16:creationId xmlns:a16="http://schemas.microsoft.com/office/drawing/2014/main" id="{0509650A-A5F2-EA68-DC8F-45B0E64FD30B}"/>
              </a:ext>
            </a:extLst>
          </p:cNvPr>
          <p:cNvCxnSpPr>
            <a:cxnSpLocks/>
          </p:cNvCxnSpPr>
          <p:nvPr/>
        </p:nvCxnSpPr>
        <p:spPr bwMode="auto">
          <a:xfrm>
            <a:off x="3862388" y="3441700"/>
            <a:ext cx="0" cy="534988"/>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6" name="Straight Arrow Connector 20">
            <a:extLst>
              <a:ext uri="{FF2B5EF4-FFF2-40B4-BE49-F238E27FC236}">
                <a16:creationId xmlns:a16="http://schemas.microsoft.com/office/drawing/2014/main" id="{3606EC2A-86D5-9992-7691-04C79101DA89}"/>
              </a:ext>
            </a:extLst>
          </p:cNvPr>
          <p:cNvCxnSpPr>
            <a:cxnSpLocks/>
          </p:cNvCxnSpPr>
          <p:nvPr/>
        </p:nvCxnSpPr>
        <p:spPr bwMode="auto">
          <a:xfrm>
            <a:off x="3868738" y="4276725"/>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7" name="Straight Arrow Connector 21">
            <a:extLst>
              <a:ext uri="{FF2B5EF4-FFF2-40B4-BE49-F238E27FC236}">
                <a16:creationId xmlns:a16="http://schemas.microsoft.com/office/drawing/2014/main" id="{032BBF0A-D794-54AE-231A-4A1CFB4D3356}"/>
              </a:ext>
            </a:extLst>
          </p:cNvPr>
          <p:cNvCxnSpPr>
            <a:cxnSpLocks/>
          </p:cNvCxnSpPr>
          <p:nvPr/>
        </p:nvCxnSpPr>
        <p:spPr bwMode="auto">
          <a:xfrm>
            <a:off x="3868738" y="4816475"/>
            <a:ext cx="4762" cy="482600"/>
          </a:xfrm>
          <a:prstGeom prst="straightConnector1">
            <a:avLst/>
          </a:prstGeom>
          <a:noFill/>
          <a:ln w="31750"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113678" name="Rectangle 26">
            <a:extLst>
              <a:ext uri="{FF2B5EF4-FFF2-40B4-BE49-F238E27FC236}">
                <a16:creationId xmlns:a16="http://schemas.microsoft.com/office/drawing/2014/main" id="{7619631F-9965-4EC8-CEF3-9F1816527E70}"/>
              </a:ext>
            </a:extLst>
          </p:cNvPr>
          <p:cNvSpPr>
            <a:spLocks noChangeArrowheads="1"/>
          </p:cNvSpPr>
          <p:nvPr/>
        </p:nvSpPr>
        <p:spPr bwMode="auto">
          <a:xfrm>
            <a:off x="4699000" y="3989388"/>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sendto()</a:t>
            </a:r>
          </a:p>
        </p:txBody>
      </p:sp>
      <p:sp>
        <p:nvSpPr>
          <p:cNvPr id="113679" name="Rectangle 27">
            <a:extLst>
              <a:ext uri="{FF2B5EF4-FFF2-40B4-BE49-F238E27FC236}">
                <a16:creationId xmlns:a16="http://schemas.microsoft.com/office/drawing/2014/main" id="{A1EE6737-5A8F-E49A-95C6-76D13DB6AA67}"/>
              </a:ext>
            </a:extLst>
          </p:cNvPr>
          <p:cNvSpPr>
            <a:spLocks noChangeArrowheads="1"/>
          </p:cNvSpPr>
          <p:nvPr/>
        </p:nvSpPr>
        <p:spPr bwMode="auto">
          <a:xfrm>
            <a:off x="4699000" y="4529138"/>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recvfrom()</a:t>
            </a:r>
          </a:p>
        </p:txBody>
      </p:sp>
      <p:cxnSp>
        <p:nvCxnSpPr>
          <p:cNvPr id="113680" name="Straight Arrow Connector 29">
            <a:extLst>
              <a:ext uri="{FF2B5EF4-FFF2-40B4-BE49-F238E27FC236}">
                <a16:creationId xmlns:a16="http://schemas.microsoft.com/office/drawing/2014/main" id="{9B8FB7D2-D9DC-F0BC-5619-BF6E3B9BB7F6}"/>
              </a:ext>
            </a:extLst>
          </p:cNvPr>
          <p:cNvCxnSpPr>
            <a:cxnSpLocks/>
          </p:cNvCxnSpPr>
          <p:nvPr/>
        </p:nvCxnSpPr>
        <p:spPr bwMode="auto">
          <a:xfrm>
            <a:off x="5253038" y="4276725"/>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81" name="Straight Arrow Connector 30">
            <a:extLst>
              <a:ext uri="{FF2B5EF4-FFF2-40B4-BE49-F238E27FC236}">
                <a16:creationId xmlns:a16="http://schemas.microsoft.com/office/drawing/2014/main" id="{93DB4280-4BCD-9021-800B-567328624954}"/>
              </a:ext>
            </a:extLst>
          </p:cNvPr>
          <p:cNvCxnSpPr>
            <a:cxnSpLocks/>
          </p:cNvCxnSpPr>
          <p:nvPr/>
        </p:nvCxnSpPr>
        <p:spPr bwMode="auto">
          <a:xfrm flipH="1">
            <a:off x="4422775" y="4132263"/>
            <a:ext cx="276225" cy="0"/>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82" name="Straight Arrow Connector 33">
            <a:extLst>
              <a:ext uri="{FF2B5EF4-FFF2-40B4-BE49-F238E27FC236}">
                <a16:creationId xmlns:a16="http://schemas.microsoft.com/office/drawing/2014/main" id="{412CAC26-399D-C12F-BE3D-C27677D4665E}"/>
              </a:ext>
            </a:extLst>
          </p:cNvPr>
          <p:cNvCxnSpPr>
            <a:cxnSpLocks/>
          </p:cNvCxnSpPr>
          <p:nvPr/>
        </p:nvCxnSpPr>
        <p:spPr bwMode="auto">
          <a:xfrm flipH="1">
            <a:off x="4422775" y="4673600"/>
            <a:ext cx="276225" cy="0"/>
          </a:xfrm>
          <a:prstGeom prst="straightConnector1">
            <a:avLst/>
          </a:prstGeom>
          <a:noFill/>
          <a:ln w="3175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13683" name="Straight Arrow Connector 35">
            <a:extLst>
              <a:ext uri="{FF2B5EF4-FFF2-40B4-BE49-F238E27FC236}">
                <a16:creationId xmlns:a16="http://schemas.microsoft.com/office/drawing/2014/main" id="{FDBB9D0A-4832-FD70-B3F0-8805874C897B}"/>
              </a:ext>
            </a:extLst>
          </p:cNvPr>
          <p:cNvCxnSpPr>
            <a:cxnSpLocks/>
          </p:cNvCxnSpPr>
          <p:nvPr/>
        </p:nvCxnSpPr>
        <p:spPr bwMode="auto">
          <a:xfrm>
            <a:off x="5241925" y="3595688"/>
            <a:ext cx="0" cy="388937"/>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684" name="Rectangle 41">
            <a:extLst>
              <a:ext uri="{FF2B5EF4-FFF2-40B4-BE49-F238E27FC236}">
                <a16:creationId xmlns:a16="http://schemas.microsoft.com/office/drawing/2014/main" id="{4641CD59-6AB4-A2F2-9941-6E5D6F04DC42}"/>
              </a:ext>
            </a:extLst>
          </p:cNvPr>
          <p:cNvSpPr>
            <a:spLocks noChangeArrowheads="1"/>
          </p:cNvSpPr>
          <p:nvPr/>
        </p:nvSpPr>
        <p:spPr bwMode="auto">
          <a:xfrm>
            <a:off x="4687888" y="5299075"/>
            <a:ext cx="1108075" cy="287338"/>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close()</a:t>
            </a:r>
          </a:p>
        </p:txBody>
      </p:sp>
      <p:cxnSp>
        <p:nvCxnSpPr>
          <p:cNvPr id="113685" name="Straight Arrow Connector 42">
            <a:extLst>
              <a:ext uri="{FF2B5EF4-FFF2-40B4-BE49-F238E27FC236}">
                <a16:creationId xmlns:a16="http://schemas.microsoft.com/office/drawing/2014/main" id="{DE4FEB19-7FF5-159F-992C-8117568F9FCD}"/>
              </a:ext>
            </a:extLst>
          </p:cNvPr>
          <p:cNvCxnSpPr>
            <a:cxnSpLocks/>
          </p:cNvCxnSpPr>
          <p:nvPr/>
        </p:nvCxnSpPr>
        <p:spPr bwMode="auto">
          <a:xfrm>
            <a:off x="5248275" y="4819650"/>
            <a:ext cx="4763" cy="481013"/>
          </a:xfrm>
          <a:prstGeom prst="straightConnector1">
            <a:avLst/>
          </a:prstGeom>
          <a:noFill/>
          <a:ln w="31750"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6770E460-359B-10EE-A831-601DBEDA61F4}"/>
              </a:ext>
            </a:extLst>
          </p:cNvPr>
          <p:cNvSpPr>
            <a:spLocks noGrp="1" noChangeArrowheads="1"/>
          </p:cNvSpPr>
          <p:nvPr>
            <p:ph type="body" idx="1"/>
          </p:nvPr>
        </p:nvSpPr>
        <p:spPr/>
        <p:txBody>
          <a:bodyPr/>
          <a:lstStyle/>
          <a:p>
            <a:r>
              <a:rPr lang="fr-FR" altLang="fr-FR"/>
              <a:t>Sockets UDP et C/C++</a:t>
            </a:r>
          </a:p>
          <a:p>
            <a:pPr lvl="1"/>
            <a:endParaRPr lang="fr-FR" altLang="fr-FR"/>
          </a:p>
        </p:txBody>
      </p:sp>
      <p:sp>
        <p:nvSpPr>
          <p:cNvPr id="114691" name="Rectangle 2">
            <a:extLst>
              <a:ext uri="{FF2B5EF4-FFF2-40B4-BE49-F238E27FC236}">
                <a16:creationId xmlns:a16="http://schemas.microsoft.com/office/drawing/2014/main" id="{E342A8E7-DC88-1166-805D-C2723675778D}"/>
              </a:ext>
            </a:extLst>
          </p:cNvPr>
          <p:cNvSpPr>
            <a:spLocks noGrp="1" noChangeArrowheads="1"/>
          </p:cNvSpPr>
          <p:nvPr>
            <p:ph type="title"/>
          </p:nvPr>
        </p:nvSpPr>
        <p:spPr/>
        <p:txBody>
          <a:bodyPr/>
          <a:lstStyle/>
          <a:p>
            <a:pPr eaLnBrk="1" hangingPunct="1"/>
            <a:r>
              <a:rPr lang="fr-FR" altLang="fr-FR" sz="2800"/>
              <a:t>Réseaux et C/C++</a:t>
            </a:r>
          </a:p>
        </p:txBody>
      </p:sp>
      <p:pic>
        <p:nvPicPr>
          <p:cNvPr id="114692" name="Picture 2">
            <a:extLst>
              <a:ext uri="{FF2B5EF4-FFF2-40B4-BE49-F238E27FC236}">
                <a16:creationId xmlns:a16="http://schemas.microsoft.com/office/drawing/2014/main" id="{32CF371C-4564-F5BB-078C-35BA0C5F2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438" y="1588"/>
            <a:ext cx="3865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4">
            <a:extLst>
              <a:ext uri="{FF2B5EF4-FFF2-40B4-BE49-F238E27FC236}">
                <a16:creationId xmlns:a16="http://schemas.microsoft.com/office/drawing/2014/main" id="{7F0F0F56-9DC7-9FAA-BAD0-537F6FB9E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22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a:extLst>
              <a:ext uri="{FF2B5EF4-FFF2-40B4-BE49-F238E27FC236}">
                <a16:creationId xmlns:a16="http://schemas.microsoft.com/office/drawing/2014/main" id="{B8FA28DC-5FD7-4E7A-8971-BEC2417FD7EA}"/>
              </a:ext>
            </a:extLst>
          </p:cNvPr>
          <p:cNvSpPr>
            <a:spLocks noGrp="1" noChangeArrowheads="1"/>
          </p:cNvSpPr>
          <p:nvPr>
            <p:ph type="body" idx="1"/>
          </p:nvPr>
        </p:nvSpPr>
        <p:spPr/>
        <p:txBody>
          <a:bodyPr/>
          <a:lstStyle/>
          <a:p>
            <a:r>
              <a:rPr lang="fr-FR" altLang="fr-FR" dirty="0"/>
              <a:t>Sockets et C/C++</a:t>
            </a:r>
          </a:p>
          <a:p>
            <a:pPr lvl="1"/>
            <a:r>
              <a:rPr lang="fr-FR" altLang="fr-FR" dirty="0"/>
              <a:t>Voir les exemples de code : </a:t>
            </a:r>
            <a:r>
              <a:rPr lang="fr-FR" altLang="fr-FR" dirty="0">
                <a:hlinkClick r:id="rId2"/>
              </a:rPr>
              <a:t>http://www.ensta-bretagne.fr/lebars/sockets_samples.zip</a:t>
            </a:r>
            <a:r>
              <a:rPr lang="fr-FR" altLang="fr-FR" dirty="0"/>
              <a:t> </a:t>
            </a:r>
          </a:p>
          <a:p>
            <a:pPr lvl="1"/>
            <a:endParaRPr lang="fr-FR" altLang="fr-FR" dirty="0"/>
          </a:p>
          <a:p>
            <a:pPr lvl="1"/>
            <a:r>
              <a:rPr lang="fr-FR" altLang="fr-FR" dirty="0"/>
              <a:t>Pour compiler manuellement sous Windows avec </a:t>
            </a:r>
            <a:r>
              <a:rPr lang="fr-FR" altLang="fr-FR" dirty="0" err="1"/>
              <a:t>MinGW</a:t>
            </a:r>
            <a:r>
              <a:rPr lang="fr-FR" altLang="fr-FR" dirty="0"/>
              <a:t>, l’option</a:t>
            </a:r>
            <a:r>
              <a:rPr lang="fr-FR" altLang="fr-FR" b="1" dirty="0"/>
              <a:t> -lWS2_32</a:t>
            </a:r>
            <a:r>
              <a:rPr lang="fr-FR" altLang="fr-FR" dirty="0"/>
              <a:t> est nécessaire (pas sous Linux) : </a:t>
            </a:r>
          </a:p>
          <a:p>
            <a:pPr lvl="2"/>
            <a:r>
              <a:rPr lang="fr-FR" altLang="fr-FR" b="1" dirty="0" err="1"/>
              <a:t>gcc</a:t>
            </a:r>
            <a:r>
              <a:rPr lang="fr-FR" altLang="fr-FR" b="1" dirty="0"/>
              <a:t> -Wall </a:t>
            </a:r>
            <a:r>
              <a:rPr lang="fr-FR" altLang="fr-FR" b="1" dirty="0" err="1"/>
              <a:t>Main.c</a:t>
            </a:r>
            <a:r>
              <a:rPr lang="fr-FR" altLang="fr-FR" b="1" dirty="0"/>
              <a:t> -lWS2_32</a:t>
            </a:r>
          </a:p>
          <a:p>
            <a:pPr lvl="1"/>
            <a:endParaRPr lang="fr-FR" altLang="fr-FR" dirty="0"/>
          </a:p>
          <a:p>
            <a:pPr lvl="1"/>
            <a:r>
              <a:rPr lang="fr-FR" altLang="fr-FR" dirty="0"/>
              <a:t>Pour trouver rapidement la description officielle de la plupart des fonctions, types, constantes, etc. sur Google, rechercher :</a:t>
            </a:r>
          </a:p>
          <a:p>
            <a:pPr lvl="2"/>
            <a:r>
              <a:rPr lang="fr-FR" altLang="fr-FR" dirty="0"/>
              <a:t>Linux : man </a:t>
            </a:r>
            <a:r>
              <a:rPr lang="fr-FR" altLang="fr-FR" dirty="0" err="1"/>
              <a:t>function_name</a:t>
            </a:r>
            <a:endParaRPr lang="fr-FR" altLang="fr-FR" dirty="0"/>
          </a:p>
          <a:p>
            <a:pPr lvl="2"/>
            <a:r>
              <a:rPr lang="fr-FR" altLang="fr-FR" dirty="0"/>
              <a:t>Windows : MSDN </a:t>
            </a:r>
            <a:r>
              <a:rPr lang="fr-FR" altLang="fr-FR" dirty="0" err="1"/>
              <a:t>function_name</a:t>
            </a:r>
            <a:endParaRPr lang="fr-FR" altLang="fr-FR" dirty="0"/>
          </a:p>
          <a:p>
            <a:pPr marL="742950" marR="0" lvl="1" indent="-285750" algn="l" defTabSz="914400" rtl="0" eaLnBrk="0" fontAlgn="base" latinLnBrk="0" hangingPunct="0">
              <a:lnSpc>
                <a:spcPct val="100000"/>
              </a:lnSpc>
              <a:spcBef>
                <a:spcPct val="10000"/>
              </a:spcBef>
              <a:spcAft>
                <a:spcPct val="10000"/>
              </a:spcAft>
              <a:buClr>
                <a:srgbClr val="99CC00"/>
              </a:buClr>
              <a:buSzPct val="115000"/>
              <a:buFontTx/>
              <a:buChar char="•"/>
              <a:tabLst/>
              <a:defRPr/>
            </a:pPr>
            <a:endParaRPr kumimoji="0" lang="fr-FR" altLang="fr-FR" sz="2000" b="0" i="0" u="none" strike="noStrike" kern="0" cap="none" spc="0" normalizeH="0" baseline="0" noProof="0" dirty="0">
              <a:ln>
                <a:noFill/>
              </a:ln>
              <a:solidFill>
                <a:srgbClr val="4A5A76"/>
              </a:solidFill>
              <a:effectLst/>
              <a:uLnTx/>
              <a:uFillTx/>
              <a:latin typeface="Helvetica"/>
            </a:endParaRPr>
          </a:p>
          <a:p>
            <a:pPr marL="742950" marR="0" lvl="1" indent="-285750" algn="l" defTabSz="914400" rtl="0" eaLnBrk="0" fontAlgn="base" latinLnBrk="0" hangingPunct="0">
              <a:lnSpc>
                <a:spcPct val="100000"/>
              </a:lnSpc>
              <a:spcBef>
                <a:spcPct val="10000"/>
              </a:spcBef>
              <a:spcAft>
                <a:spcPct val="10000"/>
              </a:spcAft>
              <a:buClr>
                <a:srgbClr val="99CC00"/>
              </a:buClr>
              <a:buSzPct val="115000"/>
              <a:buFontTx/>
              <a:buChar char="•"/>
              <a:tabLst/>
              <a:defRPr/>
            </a:pPr>
            <a:r>
              <a:rPr kumimoji="0" lang="fr-FR" altLang="fr-FR" sz="2000" b="0" i="0" u="none" strike="noStrike" kern="0" cap="none" spc="0" normalizeH="0" baseline="0" noProof="0" dirty="0">
                <a:ln>
                  <a:noFill/>
                </a:ln>
                <a:solidFill>
                  <a:srgbClr val="4A5A76"/>
                </a:solidFill>
                <a:effectLst/>
                <a:uLnTx/>
                <a:uFillTx/>
                <a:latin typeface="Helvetica"/>
              </a:rPr>
              <a:t>TD : </a:t>
            </a:r>
            <a:r>
              <a:rPr lang="fr-FR" altLang="fr-FR" dirty="0">
                <a:latin typeface="Helvetica"/>
                <a:hlinkClick r:id="rId3"/>
              </a:rPr>
              <a:t>https://www.ensta-bretagne.fr/lebars/TD_sockets.pdf</a:t>
            </a:r>
            <a:endParaRPr kumimoji="0" lang="fr-FR" altLang="fr-FR" sz="2000" b="0" i="0" u="none" strike="noStrike" kern="0" cap="none" spc="0" normalizeH="0" baseline="0" noProof="0" dirty="0">
              <a:ln>
                <a:noFill/>
              </a:ln>
              <a:solidFill>
                <a:srgbClr val="4A5A76"/>
              </a:solidFill>
              <a:effectLst/>
              <a:uLnTx/>
              <a:uFillTx/>
              <a:latin typeface="Helvetica"/>
            </a:endParaRPr>
          </a:p>
          <a:p>
            <a:pPr lvl="2"/>
            <a:endParaRPr lang="fr-FR" altLang="fr-FR" dirty="0"/>
          </a:p>
        </p:txBody>
      </p:sp>
      <p:sp>
        <p:nvSpPr>
          <p:cNvPr id="115715" name="Rectangle 2">
            <a:extLst>
              <a:ext uri="{FF2B5EF4-FFF2-40B4-BE49-F238E27FC236}">
                <a16:creationId xmlns:a16="http://schemas.microsoft.com/office/drawing/2014/main" id="{CD1411DF-CE13-CBDD-1831-9CBC43BD7EB7}"/>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F905B98-BC96-5DE2-D176-8B182EA6B206}"/>
              </a:ext>
            </a:extLst>
          </p:cNvPr>
          <p:cNvSpPr>
            <a:spLocks noGrp="1" noChangeArrowheads="1"/>
          </p:cNvSpPr>
          <p:nvPr>
            <p:ph type="body" idx="1"/>
          </p:nvPr>
        </p:nvSpPr>
        <p:spPr/>
        <p:txBody>
          <a:bodyPr/>
          <a:lstStyle/>
          <a:p>
            <a:r>
              <a:rPr lang="en-US" altLang="fr-FR" dirty="0"/>
              <a:t> </a:t>
            </a:r>
            <a:r>
              <a:rPr lang="en-US" altLang="fr-FR" dirty="0" err="1"/>
              <a:t>Sommaire</a:t>
            </a:r>
            <a:endParaRPr lang="en-US" altLang="fr-FR" dirty="0"/>
          </a:p>
          <a:p>
            <a:pPr lvl="1"/>
            <a:r>
              <a:rPr lang="fr-FR" altLang="fr-FR" dirty="0">
                <a:hlinkClick r:id="rId2" action="ppaction://hlinksldjump"/>
              </a:rPr>
              <a:t>Types de communications</a:t>
            </a:r>
            <a:endParaRPr lang="fr-FR" altLang="fr-FR" dirty="0"/>
          </a:p>
          <a:p>
            <a:pPr lvl="2"/>
            <a:r>
              <a:rPr lang="fr-FR" altLang="fr-FR" sz="1200" dirty="0">
                <a:hlinkClick r:id="rId3" action="ppaction://hlinksldjump"/>
              </a:rPr>
              <a:t>Prérequis/Rappels</a:t>
            </a:r>
            <a:endParaRPr lang="fr-FR" altLang="fr-FR" sz="1200" dirty="0"/>
          </a:p>
          <a:p>
            <a:pPr lvl="2"/>
            <a:r>
              <a:rPr lang="fr-FR" altLang="fr-FR" sz="1200" dirty="0">
                <a:hlinkClick r:id="rId4" action="ppaction://hlinksldjump"/>
              </a:rPr>
              <a:t>Communications numériques</a:t>
            </a:r>
            <a:endParaRPr lang="fr-FR" altLang="fr-FR" sz="1200" dirty="0"/>
          </a:p>
          <a:p>
            <a:pPr lvl="1"/>
            <a:r>
              <a:rPr lang="fr-FR" altLang="fr-FR" dirty="0">
                <a:hlinkClick r:id="rId5" action="ppaction://hlinksldjump"/>
              </a:rPr>
              <a:t>Réseaux IP</a:t>
            </a:r>
            <a:endParaRPr lang="fr-FR" altLang="fr-FR" dirty="0"/>
          </a:p>
          <a:p>
            <a:pPr lvl="2"/>
            <a:r>
              <a:rPr lang="fr-FR" altLang="fr-FR" sz="1200" dirty="0">
                <a:hlinkClick r:id="rId6" action="ppaction://hlinksldjump"/>
              </a:rPr>
              <a:t>Présentation</a:t>
            </a:r>
            <a:endParaRPr lang="fr-FR" altLang="fr-FR" sz="1200" dirty="0"/>
          </a:p>
          <a:p>
            <a:pPr lvl="2"/>
            <a:r>
              <a:rPr lang="fr-FR" altLang="fr-FR" sz="1200" dirty="0">
                <a:hlinkClick r:id="rId7" action="ppaction://hlinksldjump"/>
              </a:rPr>
              <a:t>Vocabulaire</a:t>
            </a:r>
            <a:endParaRPr lang="fr-FR" altLang="fr-FR" sz="1200" dirty="0"/>
          </a:p>
          <a:p>
            <a:pPr lvl="2"/>
            <a:r>
              <a:rPr lang="fr-FR" altLang="fr-FR" sz="1200" dirty="0">
                <a:hlinkClick r:id="rId8" action="ppaction://hlinksldjump"/>
              </a:rPr>
              <a:t>TCP et UDP</a:t>
            </a:r>
            <a:endParaRPr lang="fr-FR" altLang="fr-FR" sz="1200" dirty="0"/>
          </a:p>
          <a:p>
            <a:pPr lvl="2"/>
            <a:r>
              <a:rPr lang="fr-FR" altLang="fr-FR" sz="1200" dirty="0">
                <a:hlinkClick r:id="rId9" action="ppaction://hlinksldjump"/>
              </a:rPr>
              <a:t>Concept de serveur / client</a:t>
            </a:r>
            <a:endParaRPr lang="fr-FR" altLang="fr-FR" sz="1200" dirty="0"/>
          </a:p>
          <a:p>
            <a:pPr lvl="2"/>
            <a:r>
              <a:rPr lang="fr-FR" altLang="fr-FR" sz="1200" dirty="0">
                <a:hlinkClick r:id="rId10" action="ppaction://hlinksldjump"/>
              </a:rPr>
              <a:t>Blocages possibles</a:t>
            </a:r>
            <a:endParaRPr lang="fr-FR" altLang="fr-FR" sz="1200" dirty="0"/>
          </a:p>
          <a:p>
            <a:pPr lvl="2"/>
            <a:r>
              <a:rPr lang="fr-FR" altLang="fr-FR" sz="1200" dirty="0">
                <a:hlinkClick r:id="rId11" action="ppaction://hlinksldjump"/>
              </a:rPr>
              <a:t>Correspondances entre adresses IP et noms</a:t>
            </a:r>
            <a:endParaRPr lang="fr-FR" altLang="fr-FR" sz="1200" dirty="0"/>
          </a:p>
          <a:p>
            <a:pPr lvl="1"/>
            <a:r>
              <a:rPr lang="fr-FR" altLang="fr-FR" dirty="0">
                <a:hlinkClick r:id="rId12" action="ppaction://hlinksldjump"/>
              </a:rPr>
              <a:t>Configuration du réseau pour l’accès à distance</a:t>
            </a:r>
            <a:endParaRPr lang="fr-FR" altLang="fr-FR" dirty="0"/>
          </a:p>
          <a:p>
            <a:pPr marL="1143000" marR="0" lvl="2" indent="-228600" algn="l" defTabSz="914400" rtl="0" eaLnBrk="0" fontAlgn="base" latinLnBrk="0" hangingPunct="0">
              <a:lnSpc>
                <a:spcPct val="100000"/>
              </a:lnSpc>
              <a:spcBef>
                <a:spcPct val="10000"/>
              </a:spcBef>
              <a:spcAft>
                <a:spcPct val="10000"/>
              </a:spcAft>
              <a:buClrTx/>
              <a:buSzTx/>
              <a:buFontTx/>
              <a:buNone/>
              <a:tabLst/>
              <a:defRPr/>
            </a:pPr>
            <a:r>
              <a:rPr kumimoji="0" lang="fr-FR" altLang="fr-FR" sz="1200" b="0" i="0" u="none" strike="noStrike" kern="0" cap="none" spc="0" normalizeH="0" baseline="0" noProof="0" dirty="0">
                <a:ln>
                  <a:noFill/>
                </a:ln>
                <a:solidFill>
                  <a:srgbClr val="4A5A76"/>
                </a:solidFill>
                <a:effectLst/>
                <a:uLnTx/>
                <a:uFillTx/>
                <a:latin typeface="Helvetica"/>
                <a:hlinkClick r:id="rId13" action="ppaction://hlinksldjump"/>
              </a:rPr>
              <a:t>Configuration via GUI, commandes, fichiers de config, etc.</a:t>
            </a:r>
            <a:endParaRPr kumimoji="0" lang="fr-FR" altLang="fr-FR" sz="1200" b="0" i="0" u="none" strike="noStrike" kern="0" cap="none" spc="0" normalizeH="0" baseline="0" noProof="0" dirty="0">
              <a:ln>
                <a:noFill/>
              </a:ln>
              <a:solidFill>
                <a:srgbClr val="4A5A76"/>
              </a:solidFill>
              <a:effectLst/>
              <a:uLnTx/>
              <a:uFillTx/>
              <a:latin typeface="Helvetica"/>
            </a:endParaRPr>
          </a:p>
          <a:p>
            <a:pPr marL="1143000" marR="0" lvl="2" indent="-228600" algn="l" defTabSz="914400" rtl="0" eaLnBrk="0" fontAlgn="base" latinLnBrk="0" hangingPunct="0">
              <a:lnSpc>
                <a:spcPct val="100000"/>
              </a:lnSpc>
              <a:spcBef>
                <a:spcPct val="10000"/>
              </a:spcBef>
              <a:spcAft>
                <a:spcPct val="10000"/>
              </a:spcAft>
              <a:buClrTx/>
              <a:buSzTx/>
              <a:buFontTx/>
              <a:buNone/>
              <a:tabLst/>
              <a:defRPr/>
            </a:pPr>
            <a:r>
              <a:rPr lang="fr-FR" altLang="fr-FR" sz="1200" dirty="0">
                <a:latin typeface="Helvetica"/>
                <a:hlinkClick r:id="rId14" action="ppaction://hlinksldjump"/>
              </a:rPr>
              <a:t>Fonctionnement, montage et installation d’un PC</a:t>
            </a:r>
            <a:endParaRPr lang="fr-FR" altLang="fr-FR" dirty="0"/>
          </a:p>
          <a:p>
            <a:pPr lvl="1"/>
            <a:r>
              <a:rPr lang="fr-FR" altLang="fr-FR" dirty="0">
                <a:hlinkClick r:id="rId15" action="ppaction://hlinksldjump"/>
              </a:rPr>
              <a:t>Réseaux et C/C++</a:t>
            </a:r>
            <a:endParaRPr lang="fr-FR" altLang="fr-FR" dirty="0"/>
          </a:p>
          <a:p>
            <a:pPr lvl="2"/>
            <a:r>
              <a:rPr lang="fr-FR" altLang="fr-FR" sz="1200" dirty="0">
                <a:hlinkClick r:id="rId16" action="ppaction://hlinksldjump"/>
              </a:rPr>
              <a:t>C/C++</a:t>
            </a:r>
            <a:endParaRPr lang="fr-FR" altLang="fr-FR" sz="1200" dirty="0"/>
          </a:p>
          <a:p>
            <a:pPr lvl="2"/>
            <a:r>
              <a:rPr lang="fr-FR" altLang="fr-FR" sz="1200" dirty="0">
                <a:hlinkClick r:id="rId17" action="ppaction://hlinksldjump"/>
              </a:rPr>
              <a:t>Processus</a:t>
            </a:r>
            <a:endParaRPr lang="fr-FR" altLang="fr-FR" sz="1200" dirty="0"/>
          </a:p>
          <a:p>
            <a:pPr lvl="2"/>
            <a:r>
              <a:rPr lang="fr-FR" altLang="fr-FR" sz="1200" dirty="0">
                <a:hlinkClick r:id="rId18" action="ppaction://hlinksldjump"/>
              </a:rPr>
              <a:t>Threads</a:t>
            </a:r>
            <a:endParaRPr lang="fr-FR" altLang="fr-FR" sz="1200" dirty="0"/>
          </a:p>
          <a:p>
            <a:pPr lvl="2"/>
            <a:r>
              <a:rPr lang="fr-FR" altLang="fr-FR" sz="1200" dirty="0">
                <a:hlinkClick r:id="rId19" action="ppaction://hlinksldjump"/>
              </a:rPr>
              <a:t>Sockets</a:t>
            </a:r>
            <a:endParaRPr lang="fr-FR" altLang="fr-FR" sz="1200" dirty="0"/>
          </a:p>
          <a:p>
            <a:pPr lvl="2"/>
            <a:endParaRPr lang="fr-FR" altLang="fr-FR" sz="1200" dirty="0"/>
          </a:p>
          <a:p>
            <a:pPr lvl="2"/>
            <a:endParaRPr lang="fr-FR" altLang="fr-FR" dirty="0"/>
          </a:p>
          <a:p>
            <a:pPr lvl="1"/>
            <a:endParaRPr lang="fr-FR" altLang="fr-FR" dirty="0"/>
          </a:p>
          <a:p>
            <a:pPr lvl="1"/>
            <a:endParaRPr lang="en-US" altLang="fr-FR" dirty="0"/>
          </a:p>
          <a:p>
            <a:pPr lvl="1"/>
            <a:endParaRPr lang="fr-FR" altLang="fr-FR" dirty="0"/>
          </a:p>
          <a:p>
            <a:pPr lvl="1"/>
            <a:endParaRPr lang="fr-FR" altLang="fr-FR" dirty="0"/>
          </a:p>
          <a:p>
            <a:pPr lvl="1"/>
            <a:endParaRPr lang="fr-FR" altLang="fr-FR" dirty="0"/>
          </a:p>
        </p:txBody>
      </p:sp>
    </p:spTree>
    <p:extLst>
      <p:ext uri="{BB962C8B-B14F-4D97-AF65-F5344CB8AC3E}">
        <p14:creationId xmlns:p14="http://schemas.microsoft.com/office/powerpoint/2010/main" val="13615588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a:extLst>
              <a:ext uri="{FF2B5EF4-FFF2-40B4-BE49-F238E27FC236}">
                <a16:creationId xmlns:a16="http://schemas.microsoft.com/office/drawing/2014/main" id="{55B82BE8-5E8F-C1B8-7F5F-E2B4399FD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17970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7">
            <a:extLst>
              <a:ext uri="{FF2B5EF4-FFF2-40B4-BE49-F238E27FC236}">
                <a16:creationId xmlns:a16="http://schemas.microsoft.com/office/drawing/2014/main" id="{0C6E5208-C40A-E8EA-C853-7A61F3E9D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365625"/>
            <a:ext cx="17272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Image 7">
            <a:extLst>
              <a:ext uri="{FF2B5EF4-FFF2-40B4-BE49-F238E27FC236}">
                <a16:creationId xmlns:a16="http://schemas.microsoft.com/office/drawing/2014/main" id="{611DEDC8-EED8-1C6A-283C-50950A13B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284538"/>
            <a:ext cx="7921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Rectangle 3">
            <a:extLst>
              <a:ext uri="{FF2B5EF4-FFF2-40B4-BE49-F238E27FC236}">
                <a16:creationId xmlns:a16="http://schemas.microsoft.com/office/drawing/2014/main" id="{A06D14FD-2902-A41E-01B0-974CCF182A12}"/>
              </a:ext>
            </a:extLst>
          </p:cNvPr>
          <p:cNvSpPr>
            <a:spLocks noChangeArrowheads="1"/>
          </p:cNvSpPr>
          <p:nvPr/>
        </p:nvSpPr>
        <p:spPr bwMode="auto">
          <a:xfrm>
            <a:off x="2268538" y="1296988"/>
            <a:ext cx="669607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eaLnBrk="1" hangingPunct="1"/>
            <a:endParaRPr lang="en-US" altLang="fr-FR" u="sng"/>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6ED0820-AC20-D71B-5FB8-2B1610261DD4}"/>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Types de communications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374CDE-5A33-F41E-BD49-26D1CC714A02}"/>
              </a:ext>
            </a:extLst>
          </p:cNvPr>
          <p:cNvSpPr>
            <a:spLocks noGrp="1" noChangeArrowheads="1"/>
          </p:cNvSpPr>
          <p:nvPr>
            <p:ph type="title"/>
          </p:nvPr>
        </p:nvSpPr>
        <p:spPr/>
        <p:txBody>
          <a:bodyPr/>
          <a:lstStyle/>
          <a:p>
            <a:pPr eaLnBrk="1" hangingPunct="1"/>
            <a:r>
              <a:rPr lang="fr-FR" altLang="fr-FR" sz="2800"/>
              <a:t>Types de communications</a:t>
            </a:r>
          </a:p>
        </p:txBody>
      </p:sp>
      <p:sp>
        <p:nvSpPr>
          <p:cNvPr id="19459" name="Rectangle 3">
            <a:extLst>
              <a:ext uri="{FF2B5EF4-FFF2-40B4-BE49-F238E27FC236}">
                <a16:creationId xmlns:a16="http://schemas.microsoft.com/office/drawing/2014/main" id="{078C9A40-4321-DD30-8B91-B4BD9510D3B2}"/>
              </a:ext>
            </a:extLst>
          </p:cNvPr>
          <p:cNvSpPr>
            <a:spLocks noGrp="1" noChangeArrowheads="1"/>
          </p:cNvSpPr>
          <p:nvPr>
            <p:ph type="body" idx="1"/>
          </p:nvPr>
        </p:nvSpPr>
        <p:spPr/>
        <p:txBody>
          <a:bodyPr/>
          <a:lstStyle/>
          <a:p>
            <a:r>
              <a:rPr lang="fr-FR" altLang="fr-FR" dirty="0"/>
              <a:t>Prérequis/Rappels :</a:t>
            </a:r>
          </a:p>
          <a:p>
            <a:pPr lvl="1"/>
            <a:r>
              <a:rPr lang="fr-FR" altLang="fr-FR" sz="1800" b="1" dirty="0"/>
              <a:t>Hardware</a:t>
            </a:r>
            <a:r>
              <a:rPr lang="fr-FR" altLang="fr-FR" sz="1800" dirty="0"/>
              <a:t> : matériel</a:t>
            </a:r>
          </a:p>
          <a:p>
            <a:pPr lvl="1"/>
            <a:r>
              <a:rPr lang="fr-FR" altLang="fr-FR" sz="1800" b="1" dirty="0"/>
              <a:t>Software</a:t>
            </a:r>
            <a:r>
              <a:rPr lang="fr-FR" altLang="fr-FR" sz="1800" dirty="0"/>
              <a:t> : logiciel</a:t>
            </a:r>
          </a:p>
          <a:p>
            <a:pPr lvl="1"/>
            <a:r>
              <a:rPr lang="fr-FR" altLang="fr-FR" sz="1800" b="1" dirty="0" err="1"/>
              <a:t>Firmware</a:t>
            </a:r>
            <a:r>
              <a:rPr lang="fr-FR" altLang="fr-FR" sz="1800" dirty="0"/>
              <a:t> : désigne souvent le logiciel complet d’un </a:t>
            </a:r>
            <a:r>
              <a:rPr lang="fr-FR" altLang="fr-FR" sz="1800" dirty="0" err="1"/>
              <a:t>micro-contrôleur</a:t>
            </a:r>
            <a:r>
              <a:rPr lang="fr-FR" altLang="fr-FR" sz="1800" dirty="0"/>
              <a:t> (e.g. dans un périphérique réseau, capteur, carte électronique embarquée, etc.), on ne peut en général que le remplacer dans son ensemble par e.g. une mise à jour</a:t>
            </a:r>
          </a:p>
          <a:p>
            <a:pPr lvl="1"/>
            <a:r>
              <a:rPr lang="fr-FR" altLang="fr-FR" sz="1800" b="1" dirty="0"/>
              <a:t>OS</a:t>
            </a:r>
            <a:r>
              <a:rPr lang="fr-FR" altLang="fr-FR" sz="1800" dirty="0"/>
              <a:t> (Operating System/système d’exploitation) : ensemble d’éléments logiciels permettant à des développeurs et utilisateurs d’accéder à un grand nombre de fonctionnalités sur un ordinateur. Exemples : Windows, Ubuntu, </a:t>
            </a:r>
            <a:r>
              <a:rPr lang="fr-FR" altLang="fr-FR" sz="1800" dirty="0" err="1"/>
              <a:t>macOS</a:t>
            </a:r>
            <a:endParaRPr lang="fr-FR" altLang="fr-FR" sz="1800" dirty="0"/>
          </a:p>
          <a:p>
            <a:pPr lvl="1"/>
            <a:endParaRPr lang="fr-FR" altLang="fr-FR" sz="1800" dirty="0"/>
          </a:p>
          <a:p>
            <a:pPr marL="0" indent="0">
              <a:buNone/>
            </a:pPr>
            <a:endParaRPr lang="fr-FR" altLang="fr-FR" sz="2200" dirty="0"/>
          </a:p>
          <a:p>
            <a:pPr marL="0" indent="0">
              <a:buNone/>
            </a:pPr>
            <a:r>
              <a:rPr lang="fr-FR" altLang="fr-FR" sz="1400" dirty="0"/>
              <a:t>En rapport avec ces notions: « to </a:t>
            </a:r>
            <a:r>
              <a:rPr lang="fr-FR" altLang="fr-FR" sz="1400" b="1" dirty="0"/>
              <a:t>brick a </a:t>
            </a:r>
            <a:r>
              <a:rPr lang="fr-FR" altLang="fr-FR" sz="1400" b="1" dirty="0" err="1"/>
              <a:t>device</a:t>
            </a:r>
            <a:r>
              <a:rPr lang="fr-FR" altLang="fr-FR" sz="1400" dirty="0"/>
              <a:t> » signifie </a:t>
            </a:r>
            <a:r>
              <a:rPr lang="fr-FR" altLang="fr-FR" sz="1400"/>
              <a:t>rendre inutilisable </a:t>
            </a:r>
            <a:r>
              <a:rPr lang="fr-FR" altLang="fr-FR" sz="1400" dirty="0"/>
              <a:t>de manière irréversible un appareil à cause d’une mauvaise configuration logicielle interne (sans qu’il y ait eu de dommages physiques)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374CDE-5A33-F41E-BD49-26D1CC714A02}"/>
              </a:ext>
            </a:extLst>
          </p:cNvPr>
          <p:cNvSpPr>
            <a:spLocks noGrp="1" noChangeArrowheads="1"/>
          </p:cNvSpPr>
          <p:nvPr>
            <p:ph type="title"/>
          </p:nvPr>
        </p:nvSpPr>
        <p:spPr/>
        <p:txBody>
          <a:bodyPr/>
          <a:lstStyle/>
          <a:p>
            <a:pPr eaLnBrk="1" hangingPunct="1"/>
            <a:r>
              <a:rPr lang="fr-FR" altLang="fr-FR" sz="2800"/>
              <a:t>Types de communications</a:t>
            </a:r>
          </a:p>
        </p:txBody>
      </p:sp>
      <p:sp>
        <p:nvSpPr>
          <p:cNvPr id="19459" name="Rectangle 3">
            <a:extLst>
              <a:ext uri="{FF2B5EF4-FFF2-40B4-BE49-F238E27FC236}">
                <a16:creationId xmlns:a16="http://schemas.microsoft.com/office/drawing/2014/main" id="{078C9A40-4321-DD30-8B91-B4BD9510D3B2}"/>
              </a:ext>
            </a:extLst>
          </p:cNvPr>
          <p:cNvSpPr>
            <a:spLocks noGrp="1" noChangeArrowheads="1"/>
          </p:cNvSpPr>
          <p:nvPr>
            <p:ph type="body" idx="1"/>
          </p:nvPr>
        </p:nvSpPr>
        <p:spPr/>
        <p:txBody>
          <a:bodyPr/>
          <a:lstStyle/>
          <a:p>
            <a:r>
              <a:rPr lang="fr-FR" altLang="fr-FR" dirty="0"/>
              <a:t>Prérequis/Rappels :</a:t>
            </a:r>
          </a:p>
          <a:p>
            <a:pPr lvl="1"/>
            <a:r>
              <a:rPr lang="fr-FR" altLang="fr-FR" sz="1800" b="1" dirty="0"/>
              <a:t>Middleware</a:t>
            </a:r>
            <a:r>
              <a:rPr lang="fr-FR" altLang="fr-FR" sz="1800" dirty="0"/>
              <a:t> : terme assez vague pouvant représenter un ensemble d’éléments logiciels (reposant sur un OS) proposant des outils cohérents (pour développeurs et utilisateurs) pour un ensemble de tâches liées. Exemple dont le nom est trompeur : ROS</a:t>
            </a:r>
          </a:p>
          <a:p>
            <a:pPr lvl="1"/>
            <a:r>
              <a:rPr lang="fr-FR" altLang="fr-FR" sz="1800" b="1" dirty="0"/>
              <a:t>Framework</a:t>
            </a:r>
            <a:r>
              <a:rPr lang="fr-FR" altLang="fr-FR" sz="1800" dirty="0"/>
              <a:t> : terme assez vague similaire à middleware mais plus destiné aux développeurs qu’aux utilisateurs standards. Exemple : Microsoft .NET Framework</a:t>
            </a:r>
          </a:p>
          <a:p>
            <a:pPr lvl="1"/>
            <a:r>
              <a:rPr lang="fr-FR" altLang="fr-FR" sz="1800" b="1" dirty="0"/>
              <a:t>API</a:t>
            </a:r>
            <a:r>
              <a:rPr lang="fr-FR" altLang="fr-FR" sz="1800" dirty="0"/>
              <a:t> (Application </a:t>
            </a:r>
            <a:r>
              <a:rPr lang="fr-FR" altLang="fr-FR" sz="1800" dirty="0" err="1"/>
              <a:t>Programming</a:t>
            </a:r>
            <a:r>
              <a:rPr lang="fr-FR" altLang="fr-FR" sz="1800" dirty="0"/>
              <a:t> Interface) : ensemble de fonctions dans un langage informatique donné qui permet d’accéder à des fonctionnalités données. Exemple : Windows API</a:t>
            </a:r>
          </a:p>
        </p:txBody>
      </p:sp>
    </p:spTree>
    <p:extLst>
      <p:ext uri="{BB962C8B-B14F-4D97-AF65-F5344CB8AC3E}">
        <p14:creationId xmlns:p14="http://schemas.microsoft.com/office/powerpoint/2010/main" val="252764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374CDE-5A33-F41E-BD49-26D1CC714A02}"/>
              </a:ext>
            </a:extLst>
          </p:cNvPr>
          <p:cNvSpPr>
            <a:spLocks noGrp="1" noChangeArrowheads="1"/>
          </p:cNvSpPr>
          <p:nvPr>
            <p:ph type="title"/>
          </p:nvPr>
        </p:nvSpPr>
        <p:spPr/>
        <p:txBody>
          <a:bodyPr/>
          <a:lstStyle/>
          <a:p>
            <a:pPr eaLnBrk="1" hangingPunct="1"/>
            <a:r>
              <a:rPr lang="fr-FR" altLang="fr-FR" sz="2800"/>
              <a:t>Types de communications</a:t>
            </a:r>
          </a:p>
        </p:txBody>
      </p:sp>
      <p:sp>
        <p:nvSpPr>
          <p:cNvPr id="19459" name="Rectangle 3">
            <a:extLst>
              <a:ext uri="{FF2B5EF4-FFF2-40B4-BE49-F238E27FC236}">
                <a16:creationId xmlns:a16="http://schemas.microsoft.com/office/drawing/2014/main" id="{078C9A40-4321-DD30-8B91-B4BD9510D3B2}"/>
              </a:ext>
            </a:extLst>
          </p:cNvPr>
          <p:cNvSpPr>
            <a:spLocks noGrp="1" noChangeArrowheads="1"/>
          </p:cNvSpPr>
          <p:nvPr>
            <p:ph type="body" idx="1"/>
          </p:nvPr>
        </p:nvSpPr>
        <p:spPr/>
        <p:txBody>
          <a:bodyPr/>
          <a:lstStyle/>
          <a:p>
            <a:r>
              <a:rPr lang="fr-FR" altLang="fr-FR"/>
              <a:t>Prérequis/Rappels :</a:t>
            </a:r>
          </a:p>
          <a:p>
            <a:pPr lvl="1"/>
            <a:r>
              <a:rPr lang="fr-FR" altLang="fr-FR"/>
              <a:t>Bas niveau vs haut niveau :</a:t>
            </a:r>
          </a:p>
          <a:p>
            <a:pPr lvl="2"/>
            <a:r>
              <a:rPr lang="fr-FR" altLang="fr-FR" b="1"/>
              <a:t>Bas niveau</a:t>
            </a:r>
            <a:r>
              <a:rPr lang="fr-FR" altLang="fr-FR"/>
              <a:t> = le plus proche du matériel</a:t>
            </a:r>
          </a:p>
          <a:p>
            <a:pPr lvl="2"/>
            <a:r>
              <a:rPr lang="fr-FR" altLang="fr-FR" b="1"/>
              <a:t>Haut niveau</a:t>
            </a:r>
            <a:r>
              <a:rPr lang="fr-FR" altLang="fr-FR"/>
              <a:t> = le plus proche de l’utilisateur</a:t>
            </a:r>
          </a:p>
          <a:p>
            <a:pPr lvl="1"/>
            <a:endParaRPr lang="fr-FR" altLang="fr-FR"/>
          </a:p>
          <a:p>
            <a:pPr lvl="1"/>
            <a:r>
              <a:rPr lang="fr-FR" altLang="fr-FR"/>
              <a:t>Analogique vs numérique :</a:t>
            </a:r>
          </a:p>
          <a:p>
            <a:pPr lvl="2"/>
            <a:r>
              <a:rPr lang="fr-FR" altLang="fr-FR" b="1"/>
              <a:t>Analogique</a:t>
            </a:r>
            <a:r>
              <a:rPr lang="fr-FR" altLang="fr-FR"/>
              <a:t> : </a:t>
            </a:r>
            <a:r>
              <a:rPr lang="nn-NO" altLang="fr-FR"/>
              <a:t>e.g. pin dont la tension varie de 0 à 5 V de manière continue dans le temps</a:t>
            </a:r>
            <a:endParaRPr lang="fr-FR" altLang="fr-FR"/>
          </a:p>
          <a:p>
            <a:pPr lvl="2"/>
            <a:r>
              <a:rPr lang="fr-FR" altLang="fr-FR" b="1"/>
              <a:t>Numérique</a:t>
            </a:r>
            <a:r>
              <a:rPr lang="fr-FR" altLang="fr-FR"/>
              <a:t> : e.g. pin dont la tension prend des valeurs de 0 V ou 5 V par pas de temps constants, ces successions de valeurs étant à interpréter comme des niveaux logiques (bits) de 0 ou 1 pour chaque pas de temps</a:t>
            </a:r>
          </a:p>
        </p:txBody>
      </p:sp>
      <p:cxnSp>
        <p:nvCxnSpPr>
          <p:cNvPr id="19460" name="Connecteur droit avec flèche 2">
            <a:extLst>
              <a:ext uri="{FF2B5EF4-FFF2-40B4-BE49-F238E27FC236}">
                <a16:creationId xmlns:a16="http://schemas.microsoft.com/office/drawing/2014/main" id="{B1E7AF04-9FA9-C5A7-1FAF-7A60F379A12E}"/>
              </a:ext>
            </a:extLst>
          </p:cNvPr>
          <p:cNvCxnSpPr>
            <a:cxnSpLocks noChangeShapeType="1"/>
          </p:cNvCxnSpPr>
          <p:nvPr/>
        </p:nvCxnSpPr>
        <p:spPr bwMode="auto">
          <a:xfrm flipV="1">
            <a:off x="3240088" y="5589588"/>
            <a:ext cx="0" cy="863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1" name="Connecteur droit avec flèche 6">
            <a:extLst>
              <a:ext uri="{FF2B5EF4-FFF2-40B4-BE49-F238E27FC236}">
                <a16:creationId xmlns:a16="http://schemas.microsoft.com/office/drawing/2014/main" id="{A57FC8C8-EDF7-01EA-CAF2-39CF4C6FDAD4}"/>
              </a:ext>
            </a:extLst>
          </p:cNvPr>
          <p:cNvCxnSpPr>
            <a:cxnSpLocks noChangeShapeType="1"/>
          </p:cNvCxnSpPr>
          <p:nvPr/>
        </p:nvCxnSpPr>
        <p:spPr bwMode="auto">
          <a:xfrm>
            <a:off x="3240088" y="6453188"/>
            <a:ext cx="1223962"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62" name="Forme libre : forme 10">
            <a:extLst>
              <a:ext uri="{FF2B5EF4-FFF2-40B4-BE49-F238E27FC236}">
                <a16:creationId xmlns:a16="http://schemas.microsoft.com/office/drawing/2014/main" id="{2C182CF6-B048-90D3-386C-05F7D618D17F}"/>
              </a:ext>
            </a:extLst>
          </p:cNvPr>
          <p:cNvSpPr>
            <a:spLocks/>
          </p:cNvSpPr>
          <p:nvPr/>
        </p:nvSpPr>
        <p:spPr bwMode="auto">
          <a:xfrm>
            <a:off x="3243263" y="5868988"/>
            <a:ext cx="1139825" cy="498475"/>
          </a:xfrm>
          <a:custGeom>
            <a:avLst/>
            <a:gdLst>
              <a:gd name="T0" fmla="*/ 0 w 1138843"/>
              <a:gd name="T1" fmla="*/ 374295 h 498764"/>
              <a:gd name="T2" fmla="*/ 35439 w 1138843"/>
              <a:gd name="T3" fmla="*/ 334478 h 498764"/>
              <a:gd name="T4" fmla="*/ 44300 w 1138843"/>
              <a:gd name="T5" fmla="*/ 302621 h 498764"/>
              <a:gd name="T6" fmla="*/ 79743 w 1138843"/>
              <a:gd name="T7" fmla="*/ 215020 h 498764"/>
              <a:gd name="T8" fmla="*/ 115182 w 1138843"/>
              <a:gd name="T9" fmla="*/ 103529 h 498764"/>
              <a:gd name="T10" fmla="*/ 132904 w 1138843"/>
              <a:gd name="T11" fmla="*/ 71672 h 498764"/>
              <a:gd name="T12" fmla="*/ 141763 w 1138843"/>
              <a:gd name="T13" fmla="*/ 47780 h 498764"/>
              <a:gd name="T14" fmla="*/ 177202 w 1138843"/>
              <a:gd name="T15" fmla="*/ 0 h 498764"/>
              <a:gd name="T16" fmla="*/ 221506 w 1138843"/>
              <a:gd name="T17" fmla="*/ 7943 h 498764"/>
              <a:gd name="T18" fmla="*/ 239226 w 1138843"/>
              <a:gd name="T19" fmla="*/ 31849 h 498764"/>
              <a:gd name="T20" fmla="*/ 265805 w 1138843"/>
              <a:gd name="T21" fmla="*/ 47780 h 498764"/>
              <a:gd name="T22" fmla="*/ 327827 w 1138843"/>
              <a:gd name="T23" fmla="*/ 119457 h 498764"/>
              <a:gd name="T24" fmla="*/ 336688 w 1138843"/>
              <a:gd name="T25" fmla="*/ 151312 h 498764"/>
              <a:gd name="T26" fmla="*/ 354405 w 1138843"/>
              <a:gd name="T27" fmla="*/ 199093 h 498764"/>
              <a:gd name="T28" fmla="*/ 363267 w 1138843"/>
              <a:gd name="T29" fmla="*/ 238912 h 498764"/>
              <a:gd name="T30" fmla="*/ 372126 w 1138843"/>
              <a:gd name="T31" fmla="*/ 310585 h 498764"/>
              <a:gd name="T32" fmla="*/ 389848 w 1138843"/>
              <a:gd name="T33" fmla="*/ 358368 h 498764"/>
              <a:gd name="T34" fmla="*/ 398709 w 1138843"/>
              <a:gd name="T35" fmla="*/ 414116 h 498764"/>
              <a:gd name="T36" fmla="*/ 434148 w 1138843"/>
              <a:gd name="T37" fmla="*/ 477824 h 498764"/>
              <a:gd name="T38" fmla="*/ 469596 w 1138843"/>
              <a:gd name="T39" fmla="*/ 469859 h 498764"/>
              <a:gd name="T40" fmla="*/ 478448 w 1138843"/>
              <a:gd name="T41" fmla="*/ 438005 h 498764"/>
              <a:gd name="T42" fmla="*/ 487311 w 1138843"/>
              <a:gd name="T43" fmla="*/ 398186 h 498764"/>
              <a:gd name="T44" fmla="*/ 505031 w 1138843"/>
              <a:gd name="T45" fmla="*/ 366332 h 498764"/>
              <a:gd name="T46" fmla="*/ 531611 w 1138843"/>
              <a:gd name="T47" fmla="*/ 310585 h 498764"/>
              <a:gd name="T48" fmla="*/ 549331 w 1138843"/>
              <a:gd name="T49" fmla="*/ 294658 h 498764"/>
              <a:gd name="T50" fmla="*/ 558190 w 1138843"/>
              <a:gd name="T51" fmla="*/ 270767 h 498764"/>
              <a:gd name="T52" fmla="*/ 602493 w 1138843"/>
              <a:gd name="T53" fmla="*/ 278730 h 498764"/>
              <a:gd name="T54" fmla="*/ 699959 w 1138843"/>
              <a:gd name="T55" fmla="*/ 294658 h 498764"/>
              <a:gd name="T56" fmla="*/ 744257 w 1138843"/>
              <a:gd name="T57" fmla="*/ 310585 h 498764"/>
              <a:gd name="T58" fmla="*/ 815136 w 1138843"/>
              <a:gd name="T59" fmla="*/ 294658 h 498764"/>
              <a:gd name="T60" fmla="*/ 841718 w 1138843"/>
              <a:gd name="T61" fmla="*/ 286694 h 498764"/>
              <a:gd name="T62" fmla="*/ 903741 w 1138843"/>
              <a:gd name="T63" fmla="*/ 238912 h 498764"/>
              <a:gd name="T64" fmla="*/ 965760 w 1138843"/>
              <a:gd name="T65" fmla="*/ 199093 h 498764"/>
              <a:gd name="T66" fmla="*/ 1001201 w 1138843"/>
              <a:gd name="T67" fmla="*/ 159275 h 498764"/>
              <a:gd name="T68" fmla="*/ 1063222 w 1138843"/>
              <a:gd name="T69" fmla="*/ 135381 h 498764"/>
              <a:gd name="T70" fmla="*/ 1134104 w 1138843"/>
              <a:gd name="T71" fmla="*/ 143348 h 498764"/>
              <a:gd name="T72" fmla="*/ 1160684 w 1138843"/>
              <a:gd name="T73" fmla="*/ 159275 h 498764"/>
              <a:gd name="T74" fmla="*/ 1187264 w 1138843"/>
              <a:gd name="T75" fmla="*/ 167238 h 498764"/>
              <a:gd name="T76" fmla="*/ 1213846 w 1138843"/>
              <a:gd name="T77" fmla="*/ 207056 h 4987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38843" h="498764">
                <a:moveTo>
                  <a:pt x="0" y="390698"/>
                </a:moveTo>
                <a:cubicBezTo>
                  <a:pt x="11084" y="376844"/>
                  <a:pt x="24635" y="364645"/>
                  <a:pt x="33251" y="349135"/>
                </a:cubicBezTo>
                <a:cubicBezTo>
                  <a:pt x="38799" y="339148"/>
                  <a:pt x="37950" y="326722"/>
                  <a:pt x="41563" y="315884"/>
                </a:cubicBezTo>
                <a:cubicBezTo>
                  <a:pt x="58096" y="266286"/>
                  <a:pt x="61224" y="278803"/>
                  <a:pt x="74814" y="224444"/>
                </a:cubicBezTo>
                <a:cubicBezTo>
                  <a:pt x="80138" y="203147"/>
                  <a:pt x="96143" y="131908"/>
                  <a:pt x="108065" y="108065"/>
                </a:cubicBezTo>
                <a:cubicBezTo>
                  <a:pt x="113607" y="96982"/>
                  <a:pt x="119810" y="86205"/>
                  <a:pt x="124691" y="74815"/>
                </a:cubicBezTo>
                <a:cubicBezTo>
                  <a:pt x="128143" y="66761"/>
                  <a:pt x="128748" y="57536"/>
                  <a:pt x="133003" y="49876"/>
                </a:cubicBezTo>
                <a:cubicBezTo>
                  <a:pt x="142707" y="32409"/>
                  <a:pt x="166254" y="0"/>
                  <a:pt x="166254" y="0"/>
                </a:cubicBezTo>
                <a:cubicBezTo>
                  <a:pt x="180109" y="2771"/>
                  <a:pt x="195551" y="1303"/>
                  <a:pt x="207818" y="8313"/>
                </a:cubicBezTo>
                <a:cubicBezTo>
                  <a:pt x="216492" y="13270"/>
                  <a:pt x="217379" y="26187"/>
                  <a:pt x="224443" y="33251"/>
                </a:cubicBezTo>
                <a:cubicBezTo>
                  <a:pt x="231507" y="40315"/>
                  <a:pt x="241862" y="43297"/>
                  <a:pt x="249381" y="49876"/>
                </a:cubicBezTo>
                <a:cubicBezTo>
                  <a:pt x="294115" y="89018"/>
                  <a:pt x="285719" y="80989"/>
                  <a:pt x="307571" y="124691"/>
                </a:cubicBezTo>
                <a:cubicBezTo>
                  <a:pt x="310342" y="135775"/>
                  <a:pt x="312600" y="146999"/>
                  <a:pt x="315883" y="157942"/>
                </a:cubicBezTo>
                <a:cubicBezTo>
                  <a:pt x="320919" y="174728"/>
                  <a:pt x="329072" y="190634"/>
                  <a:pt x="332509" y="207818"/>
                </a:cubicBezTo>
                <a:cubicBezTo>
                  <a:pt x="335280" y="221673"/>
                  <a:pt x="338823" y="235395"/>
                  <a:pt x="340821" y="249382"/>
                </a:cubicBezTo>
                <a:cubicBezTo>
                  <a:pt x="344369" y="274221"/>
                  <a:pt x="344213" y="299592"/>
                  <a:pt x="349134" y="324196"/>
                </a:cubicBezTo>
                <a:cubicBezTo>
                  <a:pt x="352571" y="341381"/>
                  <a:pt x="360218" y="357447"/>
                  <a:pt x="365760" y="374073"/>
                </a:cubicBezTo>
                <a:cubicBezTo>
                  <a:pt x="368531" y="393469"/>
                  <a:pt x="369320" y="413254"/>
                  <a:pt x="374072" y="432262"/>
                </a:cubicBezTo>
                <a:cubicBezTo>
                  <a:pt x="382205" y="464795"/>
                  <a:pt x="390592" y="473666"/>
                  <a:pt x="407323" y="498764"/>
                </a:cubicBezTo>
                <a:cubicBezTo>
                  <a:pt x="418407" y="495993"/>
                  <a:pt x="432495" y="498530"/>
                  <a:pt x="440574" y="490451"/>
                </a:cubicBezTo>
                <a:cubicBezTo>
                  <a:pt x="448653" y="482372"/>
                  <a:pt x="446409" y="468353"/>
                  <a:pt x="448887" y="457200"/>
                </a:cubicBezTo>
                <a:cubicBezTo>
                  <a:pt x="451952" y="443407"/>
                  <a:pt x="452732" y="429040"/>
                  <a:pt x="457200" y="415636"/>
                </a:cubicBezTo>
                <a:cubicBezTo>
                  <a:pt x="461119" y="403880"/>
                  <a:pt x="468944" y="393775"/>
                  <a:pt x="473825" y="382385"/>
                </a:cubicBezTo>
                <a:cubicBezTo>
                  <a:pt x="487123" y="351356"/>
                  <a:pt x="476712" y="357273"/>
                  <a:pt x="498763" y="324196"/>
                </a:cubicBezTo>
                <a:cubicBezTo>
                  <a:pt x="503110" y="317675"/>
                  <a:pt x="509847" y="313113"/>
                  <a:pt x="515389" y="307571"/>
                </a:cubicBezTo>
                <a:cubicBezTo>
                  <a:pt x="518160" y="299258"/>
                  <a:pt x="515388" y="285404"/>
                  <a:pt x="523701" y="282633"/>
                </a:cubicBezTo>
                <a:cubicBezTo>
                  <a:pt x="537105" y="278165"/>
                  <a:pt x="551364" y="288418"/>
                  <a:pt x="565265" y="290945"/>
                </a:cubicBezTo>
                <a:cubicBezTo>
                  <a:pt x="578622" y="293373"/>
                  <a:pt x="640910" y="302833"/>
                  <a:pt x="656705" y="307571"/>
                </a:cubicBezTo>
                <a:cubicBezTo>
                  <a:pt x="670998" y="311859"/>
                  <a:pt x="684414" y="318654"/>
                  <a:pt x="698269" y="324196"/>
                </a:cubicBezTo>
                <a:cubicBezTo>
                  <a:pt x="720436" y="318654"/>
                  <a:pt x="742727" y="313583"/>
                  <a:pt x="764771" y="307571"/>
                </a:cubicBezTo>
                <a:cubicBezTo>
                  <a:pt x="773225" y="305265"/>
                  <a:pt x="781872" y="303177"/>
                  <a:pt x="789709" y="299258"/>
                </a:cubicBezTo>
                <a:cubicBezTo>
                  <a:pt x="841097" y="273564"/>
                  <a:pt x="786546" y="290285"/>
                  <a:pt x="847898" y="249382"/>
                </a:cubicBezTo>
                <a:cubicBezTo>
                  <a:pt x="884364" y="225071"/>
                  <a:pt x="864843" y="238750"/>
                  <a:pt x="906087" y="207818"/>
                </a:cubicBezTo>
                <a:cubicBezTo>
                  <a:pt x="914982" y="194475"/>
                  <a:pt x="925122" y="175732"/>
                  <a:pt x="939338" y="166255"/>
                </a:cubicBezTo>
                <a:cubicBezTo>
                  <a:pt x="959884" y="152558"/>
                  <a:pt x="975359" y="148706"/>
                  <a:pt x="997527" y="141316"/>
                </a:cubicBezTo>
                <a:cubicBezTo>
                  <a:pt x="1019694" y="144087"/>
                  <a:pt x="1042476" y="143751"/>
                  <a:pt x="1064029" y="149629"/>
                </a:cubicBezTo>
                <a:cubicBezTo>
                  <a:pt x="1073668" y="152258"/>
                  <a:pt x="1080031" y="161787"/>
                  <a:pt x="1088967" y="166255"/>
                </a:cubicBezTo>
                <a:cubicBezTo>
                  <a:pt x="1096804" y="170174"/>
                  <a:pt x="1105592" y="171796"/>
                  <a:pt x="1113905" y="174567"/>
                </a:cubicBezTo>
                <a:cubicBezTo>
                  <a:pt x="1133968" y="204660"/>
                  <a:pt x="1126063" y="190569"/>
                  <a:pt x="1138843" y="216131"/>
                </a:cubicBezTo>
              </a:path>
            </a:pathLst>
          </a:cu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463" name="ZoneTexte 11">
            <a:extLst>
              <a:ext uri="{FF2B5EF4-FFF2-40B4-BE49-F238E27FC236}">
                <a16:creationId xmlns:a16="http://schemas.microsoft.com/office/drawing/2014/main" id="{758C9079-4202-AD15-A880-3AD3B1F00F32}"/>
              </a:ext>
            </a:extLst>
          </p:cNvPr>
          <p:cNvSpPr txBox="1">
            <a:spLocks noChangeArrowheads="1"/>
          </p:cNvSpPr>
          <p:nvPr/>
        </p:nvSpPr>
        <p:spPr bwMode="auto">
          <a:xfrm>
            <a:off x="2917825" y="6357938"/>
            <a:ext cx="358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chemeClr val="bg2"/>
                </a:solidFill>
              </a:rPr>
              <a:t>0 V</a:t>
            </a:r>
            <a:endParaRPr lang="fr-FR" altLang="fr-FR" sz="900">
              <a:solidFill>
                <a:schemeClr val="bg2"/>
              </a:solidFill>
            </a:endParaRPr>
          </a:p>
        </p:txBody>
      </p:sp>
      <p:sp>
        <p:nvSpPr>
          <p:cNvPr id="19464" name="ZoneTexte 14">
            <a:extLst>
              <a:ext uri="{FF2B5EF4-FFF2-40B4-BE49-F238E27FC236}">
                <a16:creationId xmlns:a16="http://schemas.microsoft.com/office/drawing/2014/main" id="{C1815D49-A734-A27A-3F7E-54A64D00082E}"/>
              </a:ext>
            </a:extLst>
          </p:cNvPr>
          <p:cNvSpPr txBox="1">
            <a:spLocks noChangeArrowheads="1"/>
          </p:cNvSpPr>
          <p:nvPr/>
        </p:nvSpPr>
        <p:spPr bwMode="auto">
          <a:xfrm>
            <a:off x="2917825" y="5734050"/>
            <a:ext cx="358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chemeClr val="bg2"/>
                </a:solidFill>
              </a:rPr>
              <a:t>5 V</a:t>
            </a:r>
            <a:endParaRPr lang="fr-FR" altLang="fr-FR" sz="900">
              <a:solidFill>
                <a:schemeClr val="bg2"/>
              </a:solidFill>
            </a:endParaRPr>
          </a:p>
        </p:txBody>
      </p:sp>
      <p:cxnSp>
        <p:nvCxnSpPr>
          <p:cNvPr id="19465" name="Connecteur droit 13">
            <a:extLst>
              <a:ext uri="{FF2B5EF4-FFF2-40B4-BE49-F238E27FC236}">
                <a16:creationId xmlns:a16="http://schemas.microsoft.com/office/drawing/2014/main" id="{99B874ED-AB12-E13F-71E1-F98C285D1A2C}"/>
              </a:ext>
            </a:extLst>
          </p:cNvPr>
          <p:cNvCxnSpPr>
            <a:cxnSpLocks noChangeShapeType="1"/>
          </p:cNvCxnSpPr>
          <p:nvPr/>
        </p:nvCxnSpPr>
        <p:spPr bwMode="auto">
          <a:xfrm>
            <a:off x="3243263" y="5842000"/>
            <a:ext cx="113982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9466" name="Connecteur droit avec flèche 17">
            <a:extLst>
              <a:ext uri="{FF2B5EF4-FFF2-40B4-BE49-F238E27FC236}">
                <a16:creationId xmlns:a16="http://schemas.microsoft.com/office/drawing/2014/main" id="{D8258A24-44B7-04F8-CD5A-4437D3A80F56}"/>
              </a:ext>
            </a:extLst>
          </p:cNvPr>
          <p:cNvCxnSpPr>
            <a:cxnSpLocks noChangeShapeType="1"/>
          </p:cNvCxnSpPr>
          <p:nvPr/>
        </p:nvCxnSpPr>
        <p:spPr bwMode="auto">
          <a:xfrm flipV="1">
            <a:off x="4967288" y="5589588"/>
            <a:ext cx="0" cy="863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7" name="Connecteur droit avec flèche 18">
            <a:extLst>
              <a:ext uri="{FF2B5EF4-FFF2-40B4-BE49-F238E27FC236}">
                <a16:creationId xmlns:a16="http://schemas.microsoft.com/office/drawing/2014/main" id="{A079FF74-B0E0-FA0A-B1A0-CE70FC05F053}"/>
              </a:ext>
            </a:extLst>
          </p:cNvPr>
          <p:cNvCxnSpPr>
            <a:cxnSpLocks noChangeShapeType="1"/>
          </p:cNvCxnSpPr>
          <p:nvPr/>
        </p:nvCxnSpPr>
        <p:spPr bwMode="auto">
          <a:xfrm>
            <a:off x="4967288" y="6453188"/>
            <a:ext cx="1225550"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68" name="ZoneTexte 20">
            <a:extLst>
              <a:ext uri="{FF2B5EF4-FFF2-40B4-BE49-F238E27FC236}">
                <a16:creationId xmlns:a16="http://schemas.microsoft.com/office/drawing/2014/main" id="{0A0428FB-51C2-DDDF-5CB7-C3B23F1ACE4D}"/>
              </a:ext>
            </a:extLst>
          </p:cNvPr>
          <p:cNvSpPr txBox="1">
            <a:spLocks noChangeArrowheads="1"/>
          </p:cNvSpPr>
          <p:nvPr/>
        </p:nvSpPr>
        <p:spPr bwMode="auto">
          <a:xfrm>
            <a:off x="4638675" y="6357938"/>
            <a:ext cx="328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dirty="0">
                <a:solidFill>
                  <a:schemeClr val="bg2"/>
                </a:solidFill>
              </a:rPr>
              <a:t>“0”</a:t>
            </a:r>
            <a:endParaRPr lang="fr-FR" altLang="fr-FR" sz="900" dirty="0">
              <a:solidFill>
                <a:schemeClr val="bg2"/>
              </a:solidFill>
            </a:endParaRPr>
          </a:p>
        </p:txBody>
      </p:sp>
      <p:sp>
        <p:nvSpPr>
          <p:cNvPr id="19469" name="ZoneTexte 21">
            <a:extLst>
              <a:ext uri="{FF2B5EF4-FFF2-40B4-BE49-F238E27FC236}">
                <a16:creationId xmlns:a16="http://schemas.microsoft.com/office/drawing/2014/main" id="{3493B175-797D-76A6-911D-D7FFCFAE1BA2}"/>
              </a:ext>
            </a:extLst>
          </p:cNvPr>
          <p:cNvSpPr txBox="1">
            <a:spLocks noChangeArrowheads="1"/>
          </p:cNvSpPr>
          <p:nvPr/>
        </p:nvSpPr>
        <p:spPr bwMode="auto">
          <a:xfrm>
            <a:off x="4638675" y="5734050"/>
            <a:ext cx="3286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chemeClr val="bg2"/>
                </a:solidFill>
              </a:rPr>
              <a:t>“1”</a:t>
            </a:r>
            <a:endParaRPr lang="fr-FR" altLang="fr-FR" sz="900">
              <a:solidFill>
                <a:schemeClr val="bg2"/>
              </a:solidFill>
            </a:endParaRPr>
          </a:p>
        </p:txBody>
      </p:sp>
      <p:cxnSp>
        <p:nvCxnSpPr>
          <p:cNvPr id="19470" name="Connecteur droit 22">
            <a:extLst>
              <a:ext uri="{FF2B5EF4-FFF2-40B4-BE49-F238E27FC236}">
                <a16:creationId xmlns:a16="http://schemas.microsoft.com/office/drawing/2014/main" id="{E7B2EB6E-A26F-0C2A-E0DD-A7AEBA8149C5}"/>
              </a:ext>
            </a:extLst>
          </p:cNvPr>
          <p:cNvCxnSpPr>
            <a:cxnSpLocks noChangeShapeType="1"/>
          </p:cNvCxnSpPr>
          <p:nvPr/>
        </p:nvCxnSpPr>
        <p:spPr bwMode="auto">
          <a:xfrm>
            <a:off x="4972050" y="5842000"/>
            <a:ext cx="1138238"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9471" name="Connecteur droit 24">
            <a:extLst>
              <a:ext uri="{FF2B5EF4-FFF2-40B4-BE49-F238E27FC236}">
                <a16:creationId xmlns:a16="http://schemas.microsoft.com/office/drawing/2014/main" id="{E5054F52-7B98-C548-B44D-1E06E036037A}"/>
              </a:ext>
            </a:extLst>
          </p:cNvPr>
          <p:cNvCxnSpPr>
            <a:cxnSpLocks noChangeShapeType="1"/>
          </p:cNvCxnSpPr>
          <p:nvPr/>
        </p:nvCxnSpPr>
        <p:spPr bwMode="auto">
          <a:xfrm flipV="1">
            <a:off x="5148263"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2" name="Connecteur droit 27">
            <a:extLst>
              <a:ext uri="{FF2B5EF4-FFF2-40B4-BE49-F238E27FC236}">
                <a16:creationId xmlns:a16="http://schemas.microsoft.com/office/drawing/2014/main" id="{263C1D09-BA57-8DBE-8527-2CA76A6ACD4E}"/>
              </a:ext>
            </a:extLst>
          </p:cNvPr>
          <p:cNvCxnSpPr>
            <a:cxnSpLocks noChangeShapeType="1"/>
          </p:cNvCxnSpPr>
          <p:nvPr/>
        </p:nvCxnSpPr>
        <p:spPr bwMode="auto">
          <a:xfrm flipV="1">
            <a:off x="5327650"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3" name="Connecteur droit 28">
            <a:extLst>
              <a:ext uri="{FF2B5EF4-FFF2-40B4-BE49-F238E27FC236}">
                <a16:creationId xmlns:a16="http://schemas.microsoft.com/office/drawing/2014/main" id="{CDB6A1B5-D597-37F3-7938-6799D09CD3B3}"/>
              </a:ext>
            </a:extLst>
          </p:cNvPr>
          <p:cNvCxnSpPr>
            <a:cxnSpLocks noChangeShapeType="1"/>
          </p:cNvCxnSpPr>
          <p:nvPr/>
        </p:nvCxnSpPr>
        <p:spPr bwMode="auto">
          <a:xfrm flipV="1">
            <a:off x="5508625"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4" name="Connecteur droit 29">
            <a:extLst>
              <a:ext uri="{FF2B5EF4-FFF2-40B4-BE49-F238E27FC236}">
                <a16:creationId xmlns:a16="http://schemas.microsoft.com/office/drawing/2014/main" id="{6A05D2C9-2E75-5F80-7ADB-1D56E7C99FB3}"/>
              </a:ext>
            </a:extLst>
          </p:cNvPr>
          <p:cNvCxnSpPr>
            <a:cxnSpLocks noChangeShapeType="1"/>
          </p:cNvCxnSpPr>
          <p:nvPr/>
        </p:nvCxnSpPr>
        <p:spPr bwMode="auto">
          <a:xfrm flipV="1">
            <a:off x="5688013"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5" name="Connecteur droit 30">
            <a:extLst>
              <a:ext uri="{FF2B5EF4-FFF2-40B4-BE49-F238E27FC236}">
                <a16:creationId xmlns:a16="http://schemas.microsoft.com/office/drawing/2014/main" id="{0B57A9BF-E7F7-D669-2ABD-AF2A875D403E}"/>
              </a:ext>
            </a:extLst>
          </p:cNvPr>
          <p:cNvCxnSpPr>
            <a:cxnSpLocks noChangeShapeType="1"/>
          </p:cNvCxnSpPr>
          <p:nvPr/>
        </p:nvCxnSpPr>
        <p:spPr bwMode="auto">
          <a:xfrm flipV="1">
            <a:off x="5867400"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6" name="Connecteur droit 32">
            <a:extLst>
              <a:ext uri="{FF2B5EF4-FFF2-40B4-BE49-F238E27FC236}">
                <a16:creationId xmlns:a16="http://schemas.microsoft.com/office/drawing/2014/main" id="{FCAC9460-B9C6-45C8-B8E7-78F4A9FE9557}"/>
              </a:ext>
            </a:extLst>
          </p:cNvPr>
          <p:cNvCxnSpPr>
            <a:cxnSpLocks noChangeShapeType="1"/>
          </p:cNvCxnSpPr>
          <p:nvPr/>
        </p:nvCxnSpPr>
        <p:spPr bwMode="auto">
          <a:xfrm flipV="1">
            <a:off x="6048375"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7" name="Connecteur : en angle 26">
            <a:extLst>
              <a:ext uri="{FF2B5EF4-FFF2-40B4-BE49-F238E27FC236}">
                <a16:creationId xmlns:a16="http://schemas.microsoft.com/office/drawing/2014/main" id="{B7280B35-3B15-F1FE-744D-55BFC68E7FF9}"/>
              </a:ext>
            </a:extLst>
          </p:cNvPr>
          <p:cNvCxnSpPr>
            <a:cxnSpLocks/>
            <a:stCxn id="19469" idx="3"/>
          </p:cNvCxnSpPr>
          <p:nvPr/>
        </p:nvCxnSpPr>
        <p:spPr bwMode="auto">
          <a:xfrm>
            <a:off x="4967288" y="5849938"/>
            <a:ext cx="720725" cy="603250"/>
          </a:xfrm>
          <a:prstGeom prst="bentConnector3">
            <a:avLst>
              <a:gd name="adj1" fmla="val 50000"/>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8" name="Connecteur : en angle 54">
            <a:extLst>
              <a:ext uri="{FF2B5EF4-FFF2-40B4-BE49-F238E27FC236}">
                <a16:creationId xmlns:a16="http://schemas.microsoft.com/office/drawing/2014/main" id="{837F20C2-1F94-0080-AFFC-22DC618039A0}"/>
              </a:ext>
            </a:extLst>
          </p:cNvPr>
          <p:cNvCxnSpPr>
            <a:cxnSpLocks/>
          </p:cNvCxnSpPr>
          <p:nvPr/>
        </p:nvCxnSpPr>
        <p:spPr bwMode="auto">
          <a:xfrm flipV="1">
            <a:off x="5327650" y="5849938"/>
            <a:ext cx="720725" cy="603250"/>
          </a:xfrm>
          <a:prstGeom prst="bentConnector3">
            <a:avLst>
              <a:gd name="adj1" fmla="val 74472"/>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9" name="Connecteur droit 61">
            <a:extLst>
              <a:ext uri="{FF2B5EF4-FFF2-40B4-BE49-F238E27FC236}">
                <a16:creationId xmlns:a16="http://schemas.microsoft.com/office/drawing/2014/main" id="{25959679-9BDF-BA25-9AA2-5BDC8003BBE1}"/>
              </a:ext>
            </a:extLst>
          </p:cNvPr>
          <p:cNvCxnSpPr>
            <a:cxnSpLocks noChangeShapeType="1"/>
          </p:cNvCxnSpPr>
          <p:nvPr/>
        </p:nvCxnSpPr>
        <p:spPr bwMode="auto">
          <a:xfrm>
            <a:off x="6048375" y="5849938"/>
            <a:ext cx="0" cy="60325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4920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7D7FA2A-8C37-8F0A-67EF-BEE9E78F56DA}"/>
              </a:ext>
            </a:extLst>
          </p:cNvPr>
          <p:cNvSpPr>
            <a:spLocks noGrp="1" noChangeArrowheads="1"/>
          </p:cNvSpPr>
          <p:nvPr>
            <p:ph type="title"/>
          </p:nvPr>
        </p:nvSpPr>
        <p:spPr/>
        <p:txBody>
          <a:bodyPr/>
          <a:lstStyle/>
          <a:p>
            <a:pPr eaLnBrk="1" hangingPunct="1"/>
            <a:r>
              <a:rPr lang="fr-FR" altLang="fr-FR" sz="2800"/>
              <a:t>Types de communications</a:t>
            </a:r>
          </a:p>
        </p:txBody>
      </p:sp>
      <p:sp>
        <p:nvSpPr>
          <p:cNvPr id="20483" name="Rectangle 3">
            <a:extLst>
              <a:ext uri="{FF2B5EF4-FFF2-40B4-BE49-F238E27FC236}">
                <a16:creationId xmlns:a16="http://schemas.microsoft.com/office/drawing/2014/main" id="{CDF3F33A-90E8-D6C3-3922-1CE4C1FC9C87}"/>
              </a:ext>
            </a:extLst>
          </p:cNvPr>
          <p:cNvSpPr>
            <a:spLocks noGrp="1" noChangeArrowheads="1"/>
          </p:cNvSpPr>
          <p:nvPr>
            <p:ph type="body" idx="1"/>
          </p:nvPr>
        </p:nvSpPr>
        <p:spPr/>
        <p:txBody>
          <a:bodyPr/>
          <a:lstStyle/>
          <a:p>
            <a:r>
              <a:rPr lang="fr-FR" altLang="fr-FR"/>
              <a:t>Prérequis/Rappels :</a:t>
            </a:r>
          </a:p>
          <a:p>
            <a:pPr lvl="1"/>
            <a:r>
              <a:rPr lang="fr-FR" altLang="fr-FR" sz="1800"/>
              <a:t>Canal de communication : milieu dans lequel passent les signaux</a:t>
            </a:r>
          </a:p>
          <a:p>
            <a:pPr lvl="2"/>
            <a:r>
              <a:rPr lang="fr-FR" altLang="fr-FR"/>
              <a:t>Avec fil : via un ou plusieurs </a:t>
            </a:r>
            <a:r>
              <a:rPr lang="fr-FR" altLang="fr-FR" b="1"/>
              <a:t>fils de cuivre</a:t>
            </a:r>
            <a:r>
              <a:rPr lang="fr-FR" altLang="fr-FR"/>
              <a:t>, via </a:t>
            </a:r>
            <a:r>
              <a:rPr lang="fr-FR" altLang="fr-FR" b="1"/>
              <a:t>fibre optique</a:t>
            </a:r>
            <a:r>
              <a:rPr lang="fr-FR" altLang="fr-FR"/>
              <a:t>, etc.</a:t>
            </a:r>
          </a:p>
          <a:p>
            <a:pPr lvl="2"/>
            <a:r>
              <a:rPr lang="fr-FR" altLang="fr-FR"/>
              <a:t>Sans fil : via des </a:t>
            </a:r>
            <a:r>
              <a:rPr lang="fr-FR" altLang="fr-FR" b="1"/>
              <a:t>ondes électromagnétiques</a:t>
            </a:r>
            <a:r>
              <a:rPr lang="fr-FR" altLang="fr-FR"/>
              <a:t> (habituellement dans l’</a:t>
            </a:r>
            <a:r>
              <a:rPr lang="fr-FR" altLang="fr-FR" b="1"/>
              <a:t>air</a:t>
            </a:r>
            <a:r>
              <a:rPr lang="fr-FR" altLang="fr-FR"/>
              <a:t>), </a:t>
            </a:r>
            <a:r>
              <a:rPr lang="fr-FR" altLang="fr-FR" b="1"/>
              <a:t>acoustiques</a:t>
            </a:r>
            <a:r>
              <a:rPr lang="fr-FR" altLang="fr-FR"/>
              <a:t> (habituellement dans l’</a:t>
            </a:r>
            <a:r>
              <a:rPr lang="fr-FR" altLang="fr-FR" b="1"/>
              <a:t>eau</a:t>
            </a:r>
            <a:r>
              <a:rPr lang="fr-FR" altLang="fr-FR"/>
              <a:t>), dans une ou plusieurs bandes de fréquences constantes ou variables, etc.</a:t>
            </a:r>
          </a:p>
          <a:p>
            <a:pPr lvl="2"/>
            <a:endParaRPr lang="fr-FR" altLang="fr-FR"/>
          </a:p>
          <a:p>
            <a:pPr lvl="1"/>
            <a:r>
              <a:rPr lang="fr-FR" altLang="fr-FR" sz="1800"/>
              <a:t>Multiplexage : faire passer plusieurs informations à travers un seul support de transmission</a:t>
            </a:r>
          </a:p>
          <a:p>
            <a:pPr lvl="1"/>
            <a:endParaRPr lang="fr-FR" altLang="fr-FR" sz="1800"/>
          </a:p>
          <a:p>
            <a:pPr lvl="1"/>
            <a:r>
              <a:rPr lang="fr-FR" altLang="fr-FR" sz="1800"/>
              <a:t>Bande passante : quantité d’informations qu’on peut transmettre par seconde, e.g. 54 Mbps pour du Wi-Fi 802.11g</a:t>
            </a:r>
          </a:p>
          <a:p>
            <a:pPr lvl="1"/>
            <a:endParaRPr lang="fr-FR" altLang="fr-FR" sz="1800"/>
          </a:p>
          <a:p>
            <a:pPr lvl="1"/>
            <a:r>
              <a:rPr lang="fr-FR" altLang="fr-FR" sz="1800"/>
              <a:t>Latence/ping : délai de réception d’une nouvelle donnée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9795C70-D533-BEE0-4282-F7D648840A28}"/>
              </a:ext>
            </a:extLst>
          </p:cNvPr>
          <p:cNvSpPr>
            <a:spLocks noGrp="1" noChangeArrowheads="1"/>
          </p:cNvSpPr>
          <p:nvPr>
            <p:ph type="title"/>
          </p:nvPr>
        </p:nvSpPr>
        <p:spPr/>
        <p:txBody>
          <a:bodyPr/>
          <a:lstStyle/>
          <a:p>
            <a:pPr eaLnBrk="1" hangingPunct="1"/>
            <a:r>
              <a:rPr lang="fr-FR" altLang="fr-FR" sz="2800"/>
              <a:t>Types de communications</a:t>
            </a:r>
          </a:p>
        </p:txBody>
      </p:sp>
      <p:sp>
        <p:nvSpPr>
          <p:cNvPr id="21507" name="Rectangle 3">
            <a:extLst>
              <a:ext uri="{FF2B5EF4-FFF2-40B4-BE49-F238E27FC236}">
                <a16:creationId xmlns:a16="http://schemas.microsoft.com/office/drawing/2014/main" id="{109F6FBF-2C5F-EFB2-D0AC-FF575B99D607}"/>
              </a:ext>
            </a:extLst>
          </p:cNvPr>
          <p:cNvSpPr>
            <a:spLocks noGrp="1" noChangeArrowheads="1"/>
          </p:cNvSpPr>
          <p:nvPr>
            <p:ph type="body" idx="1"/>
          </p:nvPr>
        </p:nvSpPr>
        <p:spPr/>
        <p:txBody>
          <a:bodyPr/>
          <a:lstStyle/>
          <a:p>
            <a:r>
              <a:rPr lang="fr-FR" altLang="fr-FR"/>
              <a:t>Prérequis/Rappels :</a:t>
            </a:r>
          </a:p>
          <a:p>
            <a:pPr lvl="1"/>
            <a:r>
              <a:rPr lang="fr-FR" altLang="fr-FR"/>
              <a:t>Modulations : </a:t>
            </a:r>
          </a:p>
          <a:p>
            <a:pPr lvl="2"/>
            <a:r>
              <a:rPr lang="fr-FR" altLang="fr-FR"/>
              <a:t>Analogiques : utilisation d’une ou plusieurs fréquences porteuses adaptées au canal de communication et modulation d’amplitude (AM), fréquence (FM), phase (AM)…</a:t>
            </a:r>
          </a:p>
          <a:p>
            <a:pPr lvl="2"/>
            <a:r>
              <a:rPr lang="fr-FR" altLang="fr-FR"/>
              <a:t>Numériques : chacun son tour, valeurs discrètes d’amplitudes (ASK), fréquences (FSK), phase (PSK)…</a:t>
            </a:r>
          </a:p>
          <a:p>
            <a:pPr lvl="2"/>
            <a:endParaRPr lang="fr-FR" altLang="fr-FR"/>
          </a:p>
          <a:p>
            <a:pPr lvl="2"/>
            <a:r>
              <a:rPr lang="fr-FR" altLang="fr-FR"/>
              <a:t>=&gt; En général en robotique on a rarement à se soucier du type de multiplexage ou modulation utilisé, sauf peut-être pour évaluer plus en détail à quel point on pourra avoir plusieurs appareils communicant correctement en même temps…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791288E7-40D6-D7C8-3420-051AAB8F5079}"/>
              </a:ext>
            </a:extLst>
          </p:cNvPr>
          <p:cNvSpPr>
            <a:spLocks noGrp="1" noChangeArrowheads="1"/>
          </p:cNvSpPr>
          <p:nvPr>
            <p:ph type="body" idx="1"/>
          </p:nvPr>
        </p:nvSpPr>
        <p:spPr>
          <a:xfrm>
            <a:off x="457200" y="1447800"/>
            <a:ext cx="5770563" cy="4724400"/>
          </a:xfrm>
        </p:spPr>
        <p:txBody>
          <a:bodyPr/>
          <a:lstStyle/>
          <a:p>
            <a:pPr>
              <a:defRPr/>
            </a:pPr>
            <a:r>
              <a:rPr lang="fr-FR" altLang="fr-FR" dirty="0"/>
              <a:t>Communications numériques :</a:t>
            </a:r>
          </a:p>
          <a:p>
            <a:pPr lvl="1">
              <a:defRPr/>
            </a:pPr>
            <a:r>
              <a:rPr lang="fr-FR" altLang="fr-FR" b="1" dirty="0"/>
              <a:t>Liaison point à point (P2P)</a:t>
            </a:r>
            <a:r>
              <a:rPr lang="fr-FR" altLang="fr-FR" dirty="0"/>
              <a:t> : 2 périphériques sont en liaison exclusive</a:t>
            </a:r>
          </a:p>
          <a:p>
            <a:pPr marL="0" indent="0">
              <a:buFont typeface="Wingdings" panose="05000000000000000000" pitchFamily="2" charset="2"/>
              <a:buNone/>
              <a:defRPr/>
            </a:pPr>
            <a:endParaRPr lang="fr-FR" altLang="fr-FR" dirty="0"/>
          </a:p>
          <a:p>
            <a:pPr lvl="1">
              <a:defRPr/>
            </a:pPr>
            <a:r>
              <a:rPr lang="fr-FR" altLang="fr-FR" b="1" dirty="0"/>
              <a:t>Bus </a:t>
            </a:r>
            <a:r>
              <a:rPr lang="fr-FR" altLang="fr-FR" dirty="0"/>
              <a:t>: canal de communication partagé entre plusieurs périphériques, souvent avec des concepts de maitre et esclaves</a:t>
            </a:r>
          </a:p>
          <a:p>
            <a:pPr marL="0" indent="0">
              <a:buFont typeface="Wingdings" panose="05000000000000000000" pitchFamily="2" charset="2"/>
              <a:buNone/>
              <a:defRPr/>
            </a:pPr>
            <a:endParaRPr lang="fr-FR" altLang="fr-FR" dirty="0"/>
          </a:p>
          <a:p>
            <a:pPr lvl="1">
              <a:defRPr/>
            </a:pPr>
            <a:r>
              <a:rPr lang="fr-FR" altLang="fr-FR" b="1" dirty="0"/>
              <a:t>Réseau</a:t>
            </a:r>
            <a:r>
              <a:rPr lang="fr-FR" altLang="fr-FR" dirty="0"/>
              <a:t> : plusieurs périphériques et plusieurs canaux</a:t>
            </a:r>
          </a:p>
        </p:txBody>
      </p:sp>
      <p:pic>
        <p:nvPicPr>
          <p:cNvPr id="22531" name="Image 1">
            <a:extLst>
              <a:ext uri="{FF2B5EF4-FFF2-40B4-BE49-F238E27FC236}">
                <a16:creationId xmlns:a16="http://schemas.microsoft.com/office/drawing/2014/main" id="{85217CC3-5374-BA2B-08F6-9477CE067B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636838"/>
            <a:ext cx="2095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age 2">
            <a:extLst>
              <a:ext uri="{FF2B5EF4-FFF2-40B4-BE49-F238E27FC236}">
                <a16:creationId xmlns:a16="http://schemas.microsoft.com/office/drawing/2014/main" id="{036DEF8F-EADE-551A-807F-BBDC8AAB57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4488" y="4460875"/>
            <a:ext cx="361156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
            <a:extLst>
              <a:ext uri="{FF2B5EF4-FFF2-40B4-BE49-F238E27FC236}">
                <a16:creationId xmlns:a16="http://schemas.microsoft.com/office/drawing/2014/main" id="{BEA9990C-6DC4-7DEE-EF26-28B8F55CB357}"/>
              </a:ext>
            </a:extLst>
          </p:cNvPr>
          <p:cNvSpPr>
            <a:spLocks noGrp="1" noChangeArrowheads="1"/>
          </p:cNvSpPr>
          <p:nvPr>
            <p:ph type="title"/>
          </p:nvPr>
        </p:nvSpPr>
        <p:spPr/>
        <p:txBody>
          <a:bodyPr/>
          <a:lstStyle/>
          <a:p>
            <a:pPr eaLnBrk="1" hangingPunct="1"/>
            <a:r>
              <a:rPr lang="fr-FR" altLang="fr-FR" sz="2800"/>
              <a:t>Types de communications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354F89F-81C8-8D70-A67D-493B12BE4286}"/>
              </a:ext>
            </a:extLst>
          </p:cNvPr>
          <p:cNvSpPr>
            <a:spLocks noGrp="1" noChangeArrowheads="1"/>
          </p:cNvSpPr>
          <p:nvPr>
            <p:ph type="body" idx="1"/>
          </p:nvPr>
        </p:nvSpPr>
        <p:spPr/>
        <p:txBody>
          <a:bodyPr/>
          <a:lstStyle/>
          <a:p>
            <a:r>
              <a:rPr lang="fr-FR" altLang="fr-FR"/>
              <a:t>Communications numériques (en bas niveau) :</a:t>
            </a:r>
          </a:p>
          <a:p>
            <a:pPr lvl="1"/>
            <a:r>
              <a:rPr lang="fr-FR" altLang="fr-FR" b="1"/>
              <a:t>Point à point</a:t>
            </a:r>
            <a:r>
              <a:rPr lang="fr-FR" altLang="fr-FR"/>
              <a:t> : </a:t>
            </a:r>
          </a:p>
          <a:p>
            <a:pPr lvl="2"/>
            <a:r>
              <a:rPr lang="fr-FR" altLang="fr-FR"/>
              <a:t>	0 ou 1 sur un ou plusieurs bits en parallèle</a:t>
            </a:r>
          </a:p>
          <a:p>
            <a:pPr lvl="2"/>
            <a:r>
              <a:rPr lang="fr-FR" altLang="fr-FR"/>
              <a:t>	Liaison série RS232/UART</a:t>
            </a:r>
          </a:p>
          <a:p>
            <a:pPr lvl="1"/>
            <a:endParaRPr lang="fr-FR" altLang="fr-FR" b="1"/>
          </a:p>
          <a:p>
            <a:pPr lvl="1"/>
            <a:r>
              <a:rPr lang="fr-FR" altLang="fr-FR" b="1"/>
              <a:t>Bus</a:t>
            </a:r>
            <a:r>
              <a:rPr lang="fr-FR" altLang="fr-FR"/>
              <a:t> :</a:t>
            </a:r>
          </a:p>
          <a:p>
            <a:pPr lvl="2"/>
            <a:r>
              <a:rPr lang="fr-FR" altLang="fr-FR"/>
              <a:t>	RS485/RS422</a:t>
            </a:r>
          </a:p>
          <a:p>
            <a:pPr lvl="2"/>
            <a:r>
              <a:rPr lang="fr-FR" altLang="fr-FR"/>
              <a:t>	CAN</a:t>
            </a:r>
          </a:p>
          <a:p>
            <a:pPr lvl="2"/>
            <a:r>
              <a:rPr lang="fr-FR" altLang="fr-FR"/>
              <a:t>	I2C/SMBus</a:t>
            </a:r>
          </a:p>
          <a:p>
            <a:pPr lvl="2"/>
            <a:r>
              <a:rPr lang="fr-FR" altLang="fr-FR"/>
              <a:t>	SPI</a:t>
            </a:r>
          </a:p>
          <a:p>
            <a:pPr lvl="2"/>
            <a:r>
              <a:rPr lang="fr-FR" altLang="fr-FR"/>
              <a:t>	USB</a:t>
            </a:r>
          </a:p>
          <a:p>
            <a:pPr lvl="1"/>
            <a:endParaRPr lang="fr-FR" altLang="fr-FR" b="1"/>
          </a:p>
          <a:p>
            <a:pPr lvl="1"/>
            <a:r>
              <a:rPr lang="fr-FR" altLang="fr-FR" b="1"/>
              <a:t>Réseau</a:t>
            </a:r>
            <a:r>
              <a:rPr lang="fr-FR" altLang="fr-FR"/>
              <a:t> :</a:t>
            </a:r>
          </a:p>
          <a:p>
            <a:pPr lvl="2"/>
            <a:r>
              <a:rPr lang="fr-FR" altLang="fr-FR"/>
              <a:t>	Ethernet, Wi-Fi, 4G, BlueTooth, ZigBee, LoRa, some acoustic modems</a:t>
            </a:r>
          </a:p>
          <a:p>
            <a:pPr lvl="2"/>
            <a:endParaRPr lang="fr-FR" altLang="fr-FR"/>
          </a:p>
          <a:p>
            <a:pPr lvl="1"/>
            <a:endParaRPr lang="fr-FR" altLang="fr-FR"/>
          </a:p>
        </p:txBody>
      </p:sp>
      <p:sp>
        <p:nvSpPr>
          <p:cNvPr id="23555" name="Rectangle 2">
            <a:extLst>
              <a:ext uri="{FF2B5EF4-FFF2-40B4-BE49-F238E27FC236}">
                <a16:creationId xmlns:a16="http://schemas.microsoft.com/office/drawing/2014/main" id="{3F613954-477B-88B8-6E46-8934C3BE799B}"/>
              </a:ext>
            </a:extLst>
          </p:cNvPr>
          <p:cNvSpPr>
            <a:spLocks noGrp="1" noChangeArrowheads="1"/>
          </p:cNvSpPr>
          <p:nvPr>
            <p:ph type="title"/>
          </p:nvPr>
        </p:nvSpPr>
        <p:spPr/>
        <p:txBody>
          <a:bodyPr/>
          <a:lstStyle/>
          <a:p>
            <a:pPr eaLnBrk="1" hangingPunct="1"/>
            <a:r>
              <a:rPr lang="fr-FR" altLang="fr-FR" sz="2800"/>
              <a:t>Types de communications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0A54918-72F8-C4E2-02E4-1BC0E3412DCC}"/>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Présentation générale de la matière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DEF64F18-9353-2C1E-1349-08C11D177EB9}"/>
              </a:ext>
            </a:extLst>
          </p:cNvPr>
          <p:cNvSpPr>
            <a:spLocks noGrp="1" noChangeArrowheads="1"/>
          </p:cNvSpPr>
          <p:nvPr>
            <p:ph type="body" idx="1"/>
          </p:nvPr>
        </p:nvSpPr>
        <p:spPr/>
        <p:txBody>
          <a:bodyPr/>
          <a:lstStyle/>
          <a:p>
            <a:r>
              <a:rPr lang="fr-FR" altLang="fr-FR" dirty="0"/>
              <a:t>Communications numériques :</a:t>
            </a:r>
          </a:p>
          <a:p>
            <a:pPr lvl="1"/>
            <a:r>
              <a:rPr lang="fr-FR" altLang="fr-FR" dirty="0"/>
              <a:t>Protocole : </a:t>
            </a:r>
          </a:p>
          <a:p>
            <a:pPr lvl="2"/>
            <a:r>
              <a:rPr lang="fr-FR" altLang="fr-FR" dirty="0"/>
              <a:t>Ensemble de règles portant sur l’envoi, la réception, et l’interprétation de données entre plusieurs appareils ou programmes pour qu’ils se comprennent</a:t>
            </a:r>
          </a:p>
          <a:p>
            <a:pPr lvl="2"/>
            <a:r>
              <a:rPr lang="fr-FR" altLang="fr-FR" dirty="0"/>
              <a:t>Ces données sont en général regroupées en paquets/trames/messages, eux-mêmes souvent divisés en sous-parties, dont le protocole doit définir le format, le rôle, l’interprétation, etc.</a:t>
            </a:r>
          </a:p>
          <a:p>
            <a:pPr lvl="2"/>
            <a:r>
              <a:rPr lang="fr-FR" altLang="fr-FR" dirty="0"/>
              <a:t>Les règles peuvent être physiques (e.g. tension min/max des signaux, type de connecteur et câble) et/ou logicielles (interprétation des signaux)</a:t>
            </a:r>
          </a:p>
          <a:p>
            <a:pPr lvl="2"/>
            <a:endParaRPr lang="fr-FR" altLang="fr-FR" dirty="0"/>
          </a:p>
        </p:txBody>
      </p:sp>
      <p:sp>
        <p:nvSpPr>
          <p:cNvPr id="24579" name="Rectangle 2">
            <a:extLst>
              <a:ext uri="{FF2B5EF4-FFF2-40B4-BE49-F238E27FC236}">
                <a16:creationId xmlns:a16="http://schemas.microsoft.com/office/drawing/2014/main" id="{12B7C1C9-BF35-9BE0-5BCB-C4923CDA9BE0}"/>
              </a:ext>
            </a:extLst>
          </p:cNvPr>
          <p:cNvSpPr>
            <a:spLocks noGrp="1" noChangeArrowheads="1"/>
          </p:cNvSpPr>
          <p:nvPr>
            <p:ph type="title"/>
          </p:nvPr>
        </p:nvSpPr>
        <p:spPr/>
        <p:txBody>
          <a:bodyPr/>
          <a:lstStyle/>
          <a:p>
            <a:pPr eaLnBrk="1" hangingPunct="1"/>
            <a:r>
              <a:rPr lang="fr-FR" altLang="fr-FR" sz="2800"/>
              <a:t>Types de communications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DEF64F18-9353-2C1E-1349-08C11D177EB9}"/>
              </a:ext>
            </a:extLst>
          </p:cNvPr>
          <p:cNvSpPr>
            <a:spLocks noGrp="1" noChangeArrowheads="1"/>
          </p:cNvSpPr>
          <p:nvPr>
            <p:ph type="body" idx="1"/>
          </p:nvPr>
        </p:nvSpPr>
        <p:spPr/>
        <p:txBody>
          <a:bodyPr/>
          <a:lstStyle/>
          <a:p>
            <a:r>
              <a:rPr lang="fr-FR" altLang="fr-FR"/>
              <a:t>Communications numériques :</a:t>
            </a:r>
          </a:p>
          <a:p>
            <a:pPr lvl="1"/>
            <a:r>
              <a:rPr lang="fr-FR" altLang="fr-FR"/>
              <a:t>Protocoles, paquets/trames de données, protocoles liés à une liaison physique, protocoles purement logiciels… : </a:t>
            </a:r>
          </a:p>
          <a:p>
            <a:pPr lvl="2"/>
            <a:r>
              <a:rPr lang="fr-FR" altLang="fr-FR"/>
              <a:t>Bit de start (aide à la synchro pour trouver le début du message dans un flot de données), header, taille des données utiles, numéro de paquet, données utiles/payload, footer, parité/checksum, bit de stop…</a:t>
            </a:r>
          </a:p>
          <a:p>
            <a:pPr lvl="2"/>
            <a:r>
              <a:rPr lang="fr-FR" altLang="fr-FR"/>
              <a:t>Exemple : RS232</a:t>
            </a:r>
          </a:p>
          <a:p>
            <a:pPr lvl="2"/>
            <a:endParaRPr lang="fr-FR" altLang="fr-FR"/>
          </a:p>
        </p:txBody>
      </p:sp>
      <p:sp>
        <p:nvSpPr>
          <p:cNvPr id="24579" name="Rectangle 2">
            <a:extLst>
              <a:ext uri="{FF2B5EF4-FFF2-40B4-BE49-F238E27FC236}">
                <a16:creationId xmlns:a16="http://schemas.microsoft.com/office/drawing/2014/main" id="{12B7C1C9-BF35-9BE0-5BCB-C4923CDA9BE0}"/>
              </a:ext>
            </a:extLst>
          </p:cNvPr>
          <p:cNvSpPr>
            <a:spLocks noGrp="1" noChangeArrowheads="1"/>
          </p:cNvSpPr>
          <p:nvPr>
            <p:ph type="title"/>
          </p:nvPr>
        </p:nvSpPr>
        <p:spPr/>
        <p:txBody>
          <a:bodyPr/>
          <a:lstStyle/>
          <a:p>
            <a:pPr eaLnBrk="1" hangingPunct="1"/>
            <a:r>
              <a:rPr lang="fr-FR" altLang="fr-FR" sz="2800"/>
              <a:t>Types de communications</a:t>
            </a:r>
          </a:p>
        </p:txBody>
      </p:sp>
      <p:pic>
        <p:nvPicPr>
          <p:cNvPr id="24580" name="Picture 4">
            <a:extLst>
              <a:ext uri="{FF2B5EF4-FFF2-40B4-BE49-F238E27FC236}">
                <a16:creationId xmlns:a16="http://schemas.microsoft.com/office/drawing/2014/main" id="{CBBCB54A-3F20-12CB-3B66-62C67E42E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4076700"/>
            <a:ext cx="55832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38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6631E348-78F6-8121-A9F5-D2BF2BEE8C83}"/>
              </a:ext>
            </a:extLst>
          </p:cNvPr>
          <p:cNvSpPr>
            <a:spLocks noGrp="1" noChangeArrowheads="1"/>
          </p:cNvSpPr>
          <p:nvPr>
            <p:ph type="body" idx="1"/>
          </p:nvPr>
        </p:nvSpPr>
        <p:spPr/>
        <p:txBody>
          <a:bodyPr/>
          <a:lstStyle/>
          <a:p>
            <a:r>
              <a:rPr lang="fr-FR" altLang="fr-FR"/>
              <a:t>Communications numériques :</a:t>
            </a:r>
          </a:p>
          <a:p>
            <a:pPr lvl="1"/>
            <a:r>
              <a:rPr lang="fr-FR" altLang="fr-FR"/>
              <a:t>Souvent couches englobantes de types de liaisons, protocoles...</a:t>
            </a:r>
          </a:p>
          <a:p>
            <a:pPr lvl="2"/>
            <a:r>
              <a:rPr lang="fr-FR" altLang="fr-FR"/>
              <a:t>Exemple : capteur de pression Keller P33x</a:t>
            </a:r>
          </a:p>
          <a:p>
            <a:pPr lvl="2"/>
            <a:endParaRPr lang="fr-FR" altLang="fr-FR"/>
          </a:p>
          <a:p>
            <a:pPr lvl="2"/>
            <a:endParaRPr lang="fr-FR" altLang="fr-FR"/>
          </a:p>
          <a:p>
            <a:pPr lvl="2"/>
            <a:endParaRPr lang="fr-FR" altLang="fr-FR"/>
          </a:p>
          <a:p>
            <a:pPr lvl="2"/>
            <a:endParaRPr lang="fr-FR" altLang="fr-FR"/>
          </a:p>
          <a:p>
            <a:pPr lvl="2"/>
            <a:endParaRPr lang="fr-FR" altLang="fr-FR"/>
          </a:p>
          <a:p>
            <a:pPr lvl="2"/>
            <a:endParaRPr lang="fr-FR" altLang="fr-FR"/>
          </a:p>
          <a:p>
            <a:pPr lvl="2"/>
            <a:endParaRPr lang="fr-FR" altLang="fr-FR"/>
          </a:p>
        </p:txBody>
      </p:sp>
      <p:sp>
        <p:nvSpPr>
          <p:cNvPr id="25603" name="Rectangle 1">
            <a:extLst>
              <a:ext uri="{FF2B5EF4-FFF2-40B4-BE49-F238E27FC236}">
                <a16:creationId xmlns:a16="http://schemas.microsoft.com/office/drawing/2014/main" id="{DD5E622D-1564-37FE-2C05-54DC522D1960}"/>
              </a:ext>
            </a:extLst>
          </p:cNvPr>
          <p:cNvSpPr>
            <a:spLocks noChangeArrowheads="1"/>
          </p:cNvSpPr>
          <p:nvPr/>
        </p:nvSpPr>
        <p:spPr bwMode="auto">
          <a:xfrm>
            <a:off x="2268538" y="3033713"/>
            <a:ext cx="4572000" cy="20415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endParaRPr lang="fr-FR" altLang="fr-FR" sz="3200">
              <a:solidFill>
                <a:schemeClr val="tx1"/>
              </a:solidFill>
              <a:latin typeface="Tahoma" panose="020B0604030504040204" pitchFamily="34" charset="0"/>
            </a:endParaRPr>
          </a:p>
        </p:txBody>
      </p:sp>
      <p:sp>
        <p:nvSpPr>
          <p:cNvPr id="25604" name="Rectangle 4">
            <a:extLst>
              <a:ext uri="{FF2B5EF4-FFF2-40B4-BE49-F238E27FC236}">
                <a16:creationId xmlns:a16="http://schemas.microsoft.com/office/drawing/2014/main" id="{6204D6AA-9F63-9A0A-F56B-2FB7B24AE1F2}"/>
              </a:ext>
            </a:extLst>
          </p:cNvPr>
          <p:cNvSpPr>
            <a:spLocks noChangeArrowheads="1"/>
          </p:cNvSpPr>
          <p:nvPr/>
        </p:nvSpPr>
        <p:spPr bwMode="auto">
          <a:xfrm>
            <a:off x="2519363" y="3141663"/>
            <a:ext cx="4105275" cy="1512887"/>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endParaRPr lang="fr-FR" altLang="fr-FR" sz="3200">
              <a:solidFill>
                <a:schemeClr val="tx1"/>
              </a:solidFill>
              <a:latin typeface="Tahoma" panose="020B0604030504040204" pitchFamily="34" charset="0"/>
            </a:endParaRPr>
          </a:p>
        </p:txBody>
      </p:sp>
      <p:sp>
        <p:nvSpPr>
          <p:cNvPr id="25605" name="Rectangle 5">
            <a:extLst>
              <a:ext uri="{FF2B5EF4-FFF2-40B4-BE49-F238E27FC236}">
                <a16:creationId xmlns:a16="http://schemas.microsoft.com/office/drawing/2014/main" id="{36846E69-8546-926D-18C3-08817F8999F1}"/>
              </a:ext>
            </a:extLst>
          </p:cNvPr>
          <p:cNvSpPr>
            <a:spLocks noChangeArrowheads="1"/>
          </p:cNvSpPr>
          <p:nvPr/>
        </p:nvSpPr>
        <p:spPr bwMode="auto">
          <a:xfrm>
            <a:off x="2663825" y="3257550"/>
            <a:ext cx="3816350" cy="10001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endParaRPr lang="fr-FR" altLang="fr-FR" sz="3200">
              <a:solidFill>
                <a:schemeClr val="tx1"/>
              </a:solidFill>
              <a:latin typeface="Tahoma" panose="020B0604030504040204" pitchFamily="34" charset="0"/>
            </a:endParaRPr>
          </a:p>
        </p:txBody>
      </p:sp>
      <p:sp>
        <p:nvSpPr>
          <p:cNvPr id="25606" name="ZoneTexte 2">
            <a:extLst>
              <a:ext uri="{FF2B5EF4-FFF2-40B4-BE49-F238E27FC236}">
                <a16:creationId xmlns:a16="http://schemas.microsoft.com/office/drawing/2014/main" id="{F7376AA5-CA1A-31AD-1A88-60A7E3FED74C}"/>
              </a:ext>
            </a:extLst>
          </p:cNvPr>
          <p:cNvSpPr txBox="1">
            <a:spLocks noChangeArrowheads="1"/>
          </p:cNvSpPr>
          <p:nvPr/>
        </p:nvSpPr>
        <p:spPr bwMode="auto">
          <a:xfrm>
            <a:off x="4302125" y="4797425"/>
            <a:ext cx="5000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200">
                <a:solidFill>
                  <a:schemeClr val="bg2"/>
                </a:solidFill>
              </a:rPr>
              <a:t>USB</a:t>
            </a:r>
          </a:p>
        </p:txBody>
      </p:sp>
      <p:sp>
        <p:nvSpPr>
          <p:cNvPr id="25607" name="ZoneTexte 8">
            <a:extLst>
              <a:ext uri="{FF2B5EF4-FFF2-40B4-BE49-F238E27FC236}">
                <a16:creationId xmlns:a16="http://schemas.microsoft.com/office/drawing/2014/main" id="{E709A2D7-6786-0972-F879-DF0FE0D4CEC0}"/>
              </a:ext>
            </a:extLst>
          </p:cNvPr>
          <p:cNvSpPr txBox="1">
            <a:spLocks noChangeArrowheads="1"/>
          </p:cNvSpPr>
          <p:nvPr/>
        </p:nvSpPr>
        <p:spPr bwMode="auto">
          <a:xfrm>
            <a:off x="3814763" y="4321175"/>
            <a:ext cx="1563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200">
                <a:solidFill>
                  <a:schemeClr val="bg2"/>
                </a:solidFill>
              </a:rPr>
              <a:t>RS232 (ou RS485?)</a:t>
            </a:r>
          </a:p>
        </p:txBody>
      </p:sp>
      <p:sp>
        <p:nvSpPr>
          <p:cNvPr id="25608" name="ZoneTexte 9">
            <a:extLst>
              <a:ext uri="{FF2B5EF4-FFF2-40B4-BE49-F238E27FC236}">
                <a16:creationId xmlns:a16="http://schemas.microsoft.com/office/drawing/2014/main" id="{247FC438-2E6E-2405-0F8E-B78ADC94169A}"/>
              </a:ext>
            </a:extLst>
          </p:cNvPr>
          <p:cNvSpPr txBox="1">
            <a:spLocks noChangeArrowheads="1"/>
          </p:cNvSpPr>
          <p:nvPr/>
        </p:nvSpPr>
        <p:spPr bwMode="auto">
          <a:xfrm>
            <a:off x="4144963" y="3916363"/>
            <a:ext cx="858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200">
                <a:solidFill>
                  <a:schemeClr val="bg2"/>
                </a:solidFill>
              </a:rPr>
              <a:t>MODBUS</a:t>
            </a:r>
          </a:p>
        </p:txBody>
      </p:sp>
      <p:sp>
        <p:nvSpPr>
          <p:cNvPr id="25609" name="Rectangle 10">
            <a:extLst>
              <a:ext uri="{FF2B5EF4-FFF2-40B4-BE49-F238E27FC236}">
                <a16:creationId xmlns:a16="http://schemas.microsoft.com/office/drawing/2014/main" id="{22E6D542-9564-D47D-9825-7671849FCDE7}"/>
              </a:ext>
            </a:extLst>
          </p:cNvPr>
          <p:cNvSpPr>
            <a:spLocks noChangeArrowheads="1"/>
          </p:cNvSpPr>
          <p:nvPr/>
        </p:nvSpPr>
        <p:spPr bwMode="auto">
          <a:xfrm>
            <a:off x="3040063" y="3409950"/>
            <a:ext cx="3044825" cy="4191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endParaRPr lang="fr-FR" altLang="fr-FR" sz="3200">
              <a:solidFill>
                <a:schemeClr val="tx1"/>
              </a:solidFill>
              <a:latin typeface="Tahoma" panose="020B0604030504040204" pitchFamily="34" charset="0"/>
            </a:endParaRPr>
          </a:p>
        </p:txBody>
      </p:sp>
      <p:sp>
        <p:nvSpPr>
          <p:cNvPr id="25610" name="ZoneTexte 11">
            <a:extLst>
              <a:ext uri="{FF2B5EF4-FFF2-40B4-BE49-F238E27FC236}">
                <a16:creationId xmlns:a16="http://schemas.microsoft.com/office/drawing/2014/main" id="{E9D5E731-96D3-3830-730F-DC6A5F6DF3CF}"/>
              </a:ext>
            </a:extLst>
          </p:cNvPr>
          <p:cNvSpPr txBox="1">
            <a:spLocks noChangeArrowheads="1"/>
          </p:cNvSpPr>
          <p:nvPr/>
        </p:nvSpPr>
        <p:spPr bwMode="auto">
          <a:xfrm>
            <a:off x="3384550" y="3495675"/>
            <a:ext cx="2509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200">
                <a:solidFill>
                  <a:schemeClr val="bg2"/>
                </a:solidFill>
              </a:rPr>
              <a:t>Protocole propre au périphérique</a:t>
            </a:r>
          </a:p>
        </p:txBody>
      </p:sp>
      <p:sp>
        <p:nvSpPr>
          <p:cNvPr id="25611" name="Rectangle 2">
            <a:extLst>
              <a:ext uri="{FF2B5EF4-FFF2-40B4-BE49-F238E27FC236}">
                <a16:creationId xmlns:a16="http://schemas.microsoft.com/office/drawing/2014/main" id="{2EF2DA3D-B8BB-4FE1-9938-4B54D9DEA7F1}"/>
              </a:ext>
            </a:extLst>
          </p:cNvPr>
          <p:cNvSpPr>
            <a:spLocks noGrp="1" noChangeArrowheads="1"/>
          </p:cNvSpPr>
          <p:nvPr>
            <p:ph type="title"/>
          </p:nvPr>
        </p:nvSpPr>
        <p:spPr/>
        <p:txBody>
          <a:bodyPr/>
          <a:lstStyle/>
          <a:p>
            <a:pPr eaLnBrk="1" hangingPunct="1"/>
            <a:r>
              <a:rPr lang="fr-FR" altLang="fr-FR" sz="2800"/>
              <a:t>Types de communications</a:t>
            </a:r>
          </a:p>
        </p:txBody>
      </p:sp>
      <p:pic>
        <p:nvPicPr>
          <p:cNvPr id="25612" name="Image 4">
            <a:extLst>
              <a:ext uri="{FF2B5EF4-FFF2-40B4-BE49-F238E27FC236}">
                <a16:creationId xmlns:a16="http://schemas.microsoft.com/office/drawing/2014/main" id="{27BFFAF0-1077-6E74-1AC1-E0C4C3043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5468938"/>
            <a:ext cx="7969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Image 6" descr="Une image contenant périphérique&#10;&#10;Description générée automatiquement">
            <a:extLst>
              <a:ext uri="{FF2B5EF4-FFF2-40B4-BE49-F238E27FC236}">
                <a16:creationId xmlns:a16="http://schemas.microsoft.com/office/drawing/2014/main" id="{DEED2C0E-2416-F225-DDB6-BBC123CCC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75" y="5589588"/>
            <a:ext cx="165576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Image 8" descr="Une image contenant équipement électronique, ordinateur&#10;&#10;Description générée automatiquement">
            <a:extLst>
              <a:ext uri="{FF2B5EF4-FFF2-40B4-BE49-F238E27FC236}">
                <a16:creationId xmlns:a16="http://schemas.microsoft.com/office/drawing/2014/main" id="{B8F69065-42F8-239B-B775-5637BAF8F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311775"/>
            <a:ext cx="16383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ZoneTexte 9">
            <a:extLst>
              <a:ext uri="{FF2B5EF4-FFF2-40B4-BE49-F238E27FC236}">
                <a16:creationId xmlns:a16="http://schemas.microsoft.com/office/drawing/2014/main" id="{A01A8FE1-47F6-DEBA-1E44-73EEEE720010}"/>
              </a:ext>
            </a:extLst>
          </p:cNvPr>
          <p:cNvSpPr txBox="1">
            <a:spLocks noChangeArrowheads="1"/>
          </p:cNvSpPr>
          <p:nvPr/>
        </p:nvSpPr>
        <p:spPr bwMode="auto">
          <a:xfrm>
            <a:off x="1955800" y="5918200"/>
            <a:ext cx="7969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900">
                <a:solidFill>
                  <a:srgbClr val="002060"/>
                </a:solidFill>
              </a:rPr>
              <a:t>RS232 (ou RS485?)</a:t>
            </a:r>
          </a:p>
          <a:p>
            <a:pPr>
              <a:spcBef>
                <a:spcPct val="0"/>
              </a:spcBef>
              <a:spcAft>
                <a:spcPct val="0"/>
              </a:spcAft>
              <a:buClrTx/>
              <a:buFontTx/>
              <a:buNone/>
            </a:pPr>
            <a:endParaRPr lang="fr-FR" altLang="fr-FR" sz="900">
              <a:solidFill>
                <a:srgbClr val="002060"/>
              </a:solidFill>
            </a:endParaRPr>
          </a:p>
        </p:txBody>
      </p:sp>
      <p:sp>
        <p:nvSpPr>
          <p:cNvPr id="25616" name="ZoneTexte 11">
            <a:extLst>
              <a:ext uri="{FF2B5EF4-FFF2-40B4-BE49-F238E27FC236}">
                <a16:creationId xmlns:a16="http://schemas.microsoft.com/office/drawing/2014/main" id="{7A9C169E-A81D-348A-8868-BBF6B1871150}"/>
              </a:ext>
            </a:extLst>
          </p:cNvPr>
          <p:cNvSpPr txBox="1">
            <a:spLocks noChangeArrowheads="1"/>
          </p:cNvSpPr>
          <p:nvPr/>
        </p:nvSpPr>
        <p:spPr bwMode="auto">
          <a:xfrm>
            <a:off x="4075113" y="6035675"/>
            <a:ext cx="503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rgbClr val="002060"/>
                </a:solidFill>
              </a:rPr>
              <a:t>USB</a:t>
            </a:r>
            <a:endParaRPr lang="fr-FR" altLang="fr-FR" sz="900">
              <a:solidFill>
                <a:srgbClr val="002060"/>
              </a:solidFill>
            </a:endParaRPr>
          </a:p>
        </p:txBody>
      </p:sp>
      <p:sp>
        <p:nvSpPr>
          <p:cNvPr id="25617" name="ZoneTexte 12">
            <a:extLst>
              <a:ext uri="{FF2B5EF4-FFF2-40B4-BE49-F238E27FC236}">
                <a16:creationId xmlns:a16="http://schemas.microsoft.com/office/drawing/2014/main" id="{0A075A68-5F1D-1DEC-F353-881EFA4C6010}"/>
              </a:ext>
            </a:extLst>
          </p:cNvPr>
          <p:cNvSpPr txBox="1">
            <a:spLocks noChangeArrowheads="1"/>
          </p:cNvSpPr>
          <p:nvPr/>
        </p:nvSpPr>
        <p:spPr bwMode="auto">
          <a:xfrm>
            <a:off x="1635125" y="5311775"/>
            <a:ext cx="10906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900">
                <a:solidFill>
                  <a:srgbClr val="002060"/>
                </a:solidFill>
              </a:rPr>
              <a:t>MODBUS (dans microcontrolleur interne)</a:t>
            </a:r>
          </a:p>
        </p:txBody>
      </p:sp>
      <p:sp>
        <p:nvSpPr>
          <p:cNvPr id="25618" name="ZoneTexte 13">
            <a:extLst>
              <a:ext uri="{FF2B5EF4-FFF2-40B4-BE49-F238E27FC236}">
                <a16:creationId xmlns:a16="http://schemas.microsoft.com/office/drawing/2014/main" id="{B89EEA4E-C59C-5FDD-E888-94FDE8D68A46}"/>
              </a:ext>
            </a:extLst>
          </p:cNvPr>
          <p:cNvSpPr txBox="1">
            <a:spLocks noChangeArrowheads="1"/>
          </p:cNvSpPr>
          <p:nvPr/>
        </p:nvSpPr>
        <p:spPr bwMode="auto">
          <a:xfrm>
            <a:off x="6210300" y="5386388"/>
            <a:ext cx="1638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rgbClr val="002060"/>
                </a:solidFill>
              </a:rPr>
              <a:t>Logiciel PC : ouverture d’un port série (créé par le driver du convertisseur USB-RS232/RS485), envoi et réception de messages via libmodbus</a:t>
            </a:r>
            <a:endParaRPr lang="fr-FR" altLang="fr-FR" sz="90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644AE27-1AB4-395F-38E8-B88E9B506BB5}"/>
              </a:ext>
            </a:extLst>
          </p:cNvPr>
          <p:cNvSpPr>
            <a:spLocks noGrp="1" noChangeArrowheads="1"/>
          </p:cNvSpPr>
          <p:nvPr>
            <p:ph type="body" idx="1"/>
          </p:nvPr>
        </p:nvSpPr>
        <p:spPr/>
        <p:txBody>
          <a:bodyPr/>
          <a:lstStyle/>
          <a:p>
            <a:r>
              <a:rPr lang="fr-FR" altLang="fr-FR"/>
              <a:t>Communications numériques :</a:t>
            </a:r>
          </a:p>
          <a:p>
            <a:pPr lvl="1"/>
            <a:r>
              <a:rPr lang="fr-FR" altLang="fr-FR"/>
              <a:t>Concept de pile de protocoles suivant le modèle OSI pour les réseaux IP : </a:t>
            </a:r>
          </a:p>
          <a:p>
            <a:pPr lvl="2"/>
            <a:r>
              <a:rPr lang="fr-FR" altLang="fr-FR"/>
              <a:t>	</a:t>
            </a:r>
          </a:p>
        </p:txBody>
      </p:sp>
      <p:pic>
        <p:nvPicPr>
          <p:cNvPr id="26627" name="Image 1">
            <a:extLst>
              <a:ext uri="{FF2B5EF4-FFF2-40B4-BE49-F238E27FC236}">
                <a16:creationId xmlns:a16="http://schemas.microsoft.com/office/drawing/2014/main" id="{6B531BF9-D7A2-DDCC-68B0-680B25EFE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565400"/>
            <a:ext cx="6094412"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a:extLst>
              <a:ext uri="{FF2B5EF4-FFF2-40B4-BE49-F238E27FC236}">
                <a16:creationId xmlns:a16="http://schemas.microsoft.com/office/drawing/2014/main" id="{F15B251E-6A4B-7D70-CD29-9A4DF9474AD9}"/>
              </a:ext>
            </a:extLst>
          </p:cNvPr>
          <p:cNvSpPr>
            <a:spLocks noGrp="1" noChangeArrowheads="1"/>
          </p:cNvSpPr>
          <p:nvPr>
            <p:ph type="title"/>
          </p:nvPr>
        </p:nvSpPr>
        <p:spPr/>
        <p:txBody>
          <a:bodyPr/>
          <a:lstStyle/>
          <a:p>
            <a:pPr eaLnBrk="1" hangingPunct="1"/>
            <a:r>
              <a:rPr lang="fr-FR" altLang="fr-FR" sz="2800"/>
              <a:t>Types de communications</a:t>
            </a:r>
          </a:p>
        </p:txBody>
      </p:sp>
      <p:sp>
        <p:nvSpPr>
          <p:cNvPr id="26629" name="ZoneTexte 2">
            <a:extLst>
              <a:ext uri="{FF2B5EF4-FFF2-40B4-BE49-F238E27FC236}">
                <a16:creationId xmlns:a16="http://schemas.microsoft.com/office/drawing/2014/main" id="{37AB66DF-F83C-9AD6-8580-C476E4007ED7}"/>
              </a:ext>
            </a:extLst>
          </p:cNvPr>
          <p:cNvSpPr txBox="1">
            <a:spLocks noChangeArrowheads="1"/>
          </p:cNvSpPr>
          <p:nvPr/>
        </p:nvSpPr>
        <p:spPr bwMode="auto">
          <a:xfrm>
            <a:off x="792163" y="6056313"/>
            <a:ext cx="7556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rgbClr val="002060"/>
                </a:solidFill>
              </a:rPr>
              <a:t>Bas niveau</a:t>
            </a:r>
            <a:endParaRPr lang="fr-FR" altLang="fr-FR" sz="900">
              <a:solidFill>
                <a:srgbClr val="002060"/>
              </a:solidFill>
            </a:endParaRPr>
          </a:p>
        </p:txBody>
      </p:sp>
      <p:sp>
        <p:nvSpPr>
          <p:cNvPr id="26630" name="ZoneTexte 7">
            <a:extLst>
              <a:ext uri="{FF2B5EF4-FFF2-40B4-BE49-F238E27FC236}">
                <a16:creationId xmlns:a16="http://schemas.microsoft.com/office/drawing/2014/main" id="{AA4C9986-A576-DDD2-B7A5-60F517733A4F}"/>
              </a:ext>
            </a:extLst>
          </p:cNvPr>
          <p:cNvSpPr txBox="1">
            <a:spLocks noChangeArrowheads="1"/>
          </p:cNvSpPr>
          <p:nvPr/>
        </p:nvSpPr>
        <p:spPr bwMode="auto">
          <a:xfrm>
            <a:off x="792163" y="2852738"/>
            <a:ext cx="800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rgbClr val="002060"/>
                </a:solidFill>
              </a:rPr>
              <a:t>Haut niveau</a:t>
            </a:r>
            <a:endParaRPr lang="fr-FR" altLang="fr-FR" sz="90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ADACB88-964A-C17E-2347-FE4BD0723263}"/>
              </a:ext>
            </a:extLst>
          </p:cNvPr>
          <p:cNvSpPr>
            <a:spLocks noGrp="1" noChangeArrowheads="1"/>
          </p:cNvSpPr>
          <p:nvPr>
            <p:ph type="title"/>
          </p:nvPr>
        </p:nvSpPr>
        <p:spPr/>
        <p:txBody>
          <a:bodyPr/>
          <a:lstStyle/>
          <a:p>
            <a:pPr eaLnBrk="1" hangingPunct="1"/>
            <a:r>
              <a:rPr lang="fr-FR" altLang="fr-FR" sz="2800"/>
              <a:t>Types de communications</a:t>
            </a:r>
          </a:p>
        </p:txBody>
      </p:sp>
      <p:pic>
        <p:nvPicPr>
          <p:cNvPr id="27651" name="Picture 6" descr="A screenshot of a cell phone&#10;&#10;Description automatically generated">
            <a:extLst>
              <a:ext uri="{FF2B5EF4-FFF2-40B4-BE49-F238E27FC236}">
                <a16:creationId xmlns:a16="http://schemas.microsoft.com/office/drawing/2014/main" id="{25F2EBA6-96C2-0659-6436-44A010CBB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3535363"/>
            <a:ext cx="5715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A screenshot of a cell phone&#10;&#10;Description automatically generated">
            <a:extLst>
              <a:ext uri="{FF2B5EF4-FFF2-40B4-BE49-F238E27FC236}">
                <a16:creationId xmlns:a16="http://schemas.microsoft.com/office/drawing/2014/main" id="{91B64DC1-E676-5A02-2CE1-3905A269F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031875"/>
            <a:ext cx="5181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0">
            <a:extLst>
              <a:ext uri="{FF2B5EF4-FFF2-40B4-BE49-F238E27FC236}">
                <a16:creationId xmlns:a16="http://schemas.microsoft.com/office/drawing/2014/main" id="{7A2222E6-96EE-30ED-204E-8D3E13055C4A}"/>
              </a:ext>
            </a:extLst>
          </p:cNvPr>
          <p:cNvSpPr txBox="1">
            <a:spLocks noChangeArrowheads="1"/>
          </p:cNvSpPr>
          <p:nvPr/>
        </p:nvSpPr>
        <p:spPr bwMode="auto">
          <a:xfrm>
            <a:off x="184150" y="5156200"/>
            <a:ext cx="2205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900">
                <a:solidFill>
                  <a:schemeClr val="bg2"/>
                </a:solidFill>
              </a:rPr>
              <a:t>Capture des données qui passent sur </a:t>
            </a:r>
          </a:p>
          <a:p>
            <a:pPr>
              <a:spcBef>
                <a:spcPct val="0"/>
              </a:spcBef>
              <a:spcAft>
                <a:spcPct val="0"/>
              </a:spcAft>
              <a:buClrTx/>
              <a:buFontTx/>
              <a:buNone/>
            </a:pPr>
            <a:r>
              <a:rPr lang="fr-FR" altLang="fr-FR" sz="900">
                <a:solidFill>
                  <a:schemeClr val="bg2"/>
                </a:solidFill>
              </a:rPr>
              <a:t>une liaison Ethernet, avec des logiciels </a:t>
            </a:r>
          </a:p>
          <a:p>
            <a:pPr>
              <a:spcBef>
                <a:spcPct val="0"/>
              </a:spcBef>
              <a:spcAft>
                <a:spcPct val="0"/>
              </a:spcAft>
              <a:buClrTx/>
              <a:buFontTx/>
              <a:buNone/>
            </a:pPr>
            <a:r>
              <a:rPr lang="fr-FR" altLang="fr-FR" sz="900">
                <a:solidFill>
                  <a:schemeClr val="bg2"/>
                </a:solidFill>
              </a:rPr>
              <a:t>tels que Wireshark, ou de bons </a:t>
            </a:r>
          </a:p>
          <a:p>
            <a:pPr>
              <a:spcBef>
                <a:spcPct val="0"/>
              </a:spcBef>
              <a:spcAft>
                <a:spcPct val="0"/>
              </a:spcAft>
              <a:buClrTx/>
              <a:buFontTx/>
              <a:buNone/>
            </a:pPr>
            <a:r>
              <a:rPr lang="fr-FR" altLang="fr-FR" sz="900">
                <a:solidFill>
                  <a:schemeClr val="bg2"/>
                </a:solidFill>
              </a:rPr>
              <a:t>oscilloscopes…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0E2FE7F-7D01-1DF2-BCDF-A8A8A97319D2}"/>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Réseaux IP</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AA9C982-DC86-3ACE-E5D1-9F212D1BD4FF}"/>
              </a:ext>
            </a:extLst>
          </p:cNvPr>
          <p:cNvSpPr>
            <a:spLocks noGrp="1" noChangeArrowheads="1"/>
          </p:cNvSpPr>
          <p:nvPr>
            <p:ph type="body" idx="1"/>
          </p:nvPr>
        </p:nvSpPr>
        <p:spPr/>
        <p:txBody>
          <a:bodyPr/>
          <a:lstStyle/>
          <a:p>
            <a:r>
              <a:rPr lang="fr-FR" altLang="fr-FR"/>
              <a:t>Présentation : </a:t>
            </a:r>
          </a:p>
          <a:p>
            <a:pPr lvl="1"/>
            <a:r>
              <a:rPr lang="fr-FR" altLang="fr-FR"/>
              <a:t>Les réseaux informatiques locaux d’entreprises ou domestiques et l’accès à Internet sont basés sur le protocole </a:t>
            </a:r>
            <a:r>
              <a:rPr lang="fr-FR" altLang="fr-FR" b="1"/>
              <a:t>IP</a:t>
            </a:r>
            <a:r>
              <a:rPr lang="fr-FR" altLang="fr-FR"/>
              <a:t> (Internet Protocol)</a:t>
            </a:r>
          </a:p>
          <a:p>
            <a:pPr lvl="1"/>
            <a:r>
              <a:rPr lang="fr-FR" altLang="fr-FR"/>
              <a:t>Par exemple, les </a:t>
            </a:r>
            <a:r>
              <a:rPr lang="fr-FR" altLang="fr-FR" b="1"/>
              <a:t>navigateurs web</a:t>
            </a:r>
            <a:r>
              <a:rPr lang="fr-FR" altLang="fr-FR"/>
              <a:t> utilisent principalement le protocole </a:t>
            </a:r>
            <a:r>
              <a:rPr lang="fr-FR" altLang="fr-FR" b="1"/>
              <a:t>http</a:t>
            </a:r>
            <a:r>
              <a:rPr lang="fr-FR" altLang="fr-FR"/>
              <a:t>, encapsulé dans le protocole </a:t>
            </a:r>
            <a:r>
              <a:rPr lang="fr-FR" altLang="fr-FR" b="1"/>
              <a:t>TCP</a:t>
            </a:r>
            <a:r>
              <a:rPr lang="fr-FR" altLang="fr-FR"/>
              <a:t>, lui-même dans </a:t>
            </a:r>
            <a:r>
              <a:rPr lang="fr-FR" altLang="fr-FR" b="1"/>
              <a:t>IP</a:t>
            </a:r>
            <a:r>
              <a:rPr lang="fr-FR" altLang="fr-FR"/>
              <a:t>, lui-même via des couches de protocoles plus basses tels que ceux de la </a:t>
            </a:r>
            <a:r>
              <a:rPr lang="fr-FR" altLang="fr-FR" b="1"/>
              <a:t>4G</a:t>
            </a:r>
            <a:r>
              <a:rPr lang="fr-FR" altLang="fr-FR"/>
              <a:t>, du </a:t>
            </a:r>
            <a:r>
              <a:rPr lang="fr-FR" altLang="fr-FR" b="1"/>
              <a:t>Wi-Fi</a:t>
            </a:r>
            <a:r>
              <a:rPr lang="fr-FR" altLang="fr-FR"/>
              <a:t>, </a:t>
            </a:r>
            <a:r>
              <a:rPr lang="fr-FR" altLang="fr-FR" b="1"/>
              <a:t>Ethernet</a:t>
            </a:r>
            <a:r>
              <a:rPr lang="fr-FR" altLang="fr-FR"/>
              <a:t>, etc. selon les appareils</a:t>
            </a:r>
          </a:p>
          <a:p>
            <a:pPr lvl="1"/>
            <a:r>
              <a:rPr lang="fr-FR" altLang="fr-FR"/>
              <a:t>On se limitera à l’</a:t>
            </a:r>
            <a:r>
              <a:rPr lang="fr-FR" altLang="fr-FR" b="1"/>
              <a:t>IPv4</a:t>
            </a:r>
            <a:r>
              <a:rPr lang="fr-FR" altLang="fr-FR"/>
              <a:t> (il y a aussi l’IPv6…)</a:t>
            </a:r>
          </a:p>
          <a:p>
            <a:endParaRPr lang="fr-FR" altLang="fr-FR"/>
          </a:p>
        </p:txBody>
      </p:sp>
      <p:sp>
        <p:nvSpPr>
          <p:cNvPr id="30723" name="Rectangle 2">
            <a:extLst>
              <a:ext uri="{FF2B5EF4-FFF2-40B4-BE49-F238E27FC236}">
                <a16:creationId xmlns:a16="http://schemas.microsoft.com/office/drawing/2014/main" id="{9626EB9D-D206-C159-171A-110B0F04CFB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F341F8E6-EA11-D2AB-6DC0-96817D47EA73}"/>
              </a:ext>
            </a:extLst>
          </p:cNvPr>
          <p:cNvSpPr>
            <a:spLocks noGrp="1" noChangeArrowheads="1"/>
          </p:cNvSpPr>
          <p:nvPr>
            <p:ph type="body" idx="1"/>
          </p:nvPr>
        </p:nvSpPr>
        <p:spPr/>
        <p:txBody>
          <a:bodyPr/>
          <a:lstStyle/>
          <a:p>
            <a:r>
              <a:rPr lang="fr-FR" altLang="fr-FR"/>
              <a:t>Présentation : </a:t>
            </a:r>
          </a:p>
          <a:p>
            <a:pPr lvl="1"/>
            <a:r>
              <a:rPr lang="fr-FR" altLang="fr-FR"/>
              <a:t>Pour bien comprendre leur fonctionnement, du vocabulaire et les concepts associés sont à connaître…</a:t>
            </a:r>
          </a:p>
          <a:p>
            <a:pPr lvl="1"/>
            <a:endParaRPr lang="fr-FR" altLang="fr-FR"/>
          </a:p>
          <a:p>
            <a:pPr lvl="1"/>
            <a:r>
              <a:rPr lang="fr-FR" altLang="fr-FR"/>
              <a:t>Note : il y a beaucoup d’abus de langage en pratique, e.g.</a:t>
            </a:r>
          </a:p>
          <a:p>
            <a:pPr lvl="2"/>
            <a:r>
              <a:rPr lang="fr-FR" altLang="fr-FR"/>
              <a:t>« Réseau » parfois sous-entend « réseau IP », « réseau Wi-Fi » ou autre selon le contexte…</a:t>
            </a:r>
          </a:p>
          <a:p>
            <a:pPr lvl="2"/>
            <a:r>
              <a:rPr lang="fr-FR" altLang="fr-FR"/>
              <a:t>Souvent, un appareil ayant été configuré pour effectuer une fonction spécifique sera désigné par le nom de cette fonction (e.g. « routeur », « pare-feu », « serveur DHCP », etc.), i.e. une fonction logicielle sera parfois confondue avec un matériel…</a:t>
            </a:r>
          </a:p>
          <a:p>
            <a:endParaRPr lang="fr-FR" altLang="fr-FR"/>
          </a:p>
        </p:txBody>
      </p:sp>
      <p:sp>
        <p:nvSpPr>
          <p:cNvPr id="31747" name="Rectangle 2">
            <a:extLst>
              <a:ext uri="{FF2B5EF4-FFF2-40B4-BE49-F238E27FC236}">
                <a16:creationId xmlns:a16="http://schemas.microsoft.com/office/drawing/2014/main" id="{EF48C5F3-4BAB-DAE3-1D1A-6C8356D45B3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7A635400-E711-EC03-04FC-B1B1F757C2F2}"/>
              </a:ext>
            </a:extLst>
          </p:cNvPr>
          <p:cNvSpPr>
            <a:spLocks noGrp="1" noChangeArrowheads="1"/>
          </p:cNvSpPr>
          <p:nvPr>
            <p:ph type="body" idx="1"/>
          </p:nvPr>
        </p:nvSpPr>
        <p:spPr/>
        <p:txBody>
          <a:bodyPr/>
          <a:lstStyle/>
          <a:p>
            <a:r>
              <a:rPr lang="fr-FR" altLang="fr-FR" dirty="0"/>
              <a:t>Vocabulaire (bas niveau) :</a:t>
            </a:r>
          </a:p>
          <a:p>
            <a:pPr lvl="1"/>
            <a:r>
              <a:rPr lang="fr-FR" altLang="fr-FR" b="1" dirty="0"/>
              <a:t>Interface réseau/NIC (Network Interface </a:t>
            </a:r>
            <a:r>
              <a:rPr lang="fr-FR" altLang="fr-FR" b="1" dirty="0" err="1"/>
              <a:t>Card</a:t>
            </a:r>
            <a:r>
              <a:rPr lang="fr-FR" altLang="fr-FR" b="1" dirty="0"/>
              <a:t>)</a:t>
            </a:r>
            <a:r>
              <a:rPr lang="fr-FR" altLang="fr-FR" dirty="0"/>
              <a:t> : périphérique d’ordinateur donnant accès à un réseau (typiquement Internet, mais pas forcément), e.g. </a:t>
            </a:r>
            <a:r>
              <a:rPr lang="fr-FR" altLang="fr-FR" b="1" dirty="0"/>
              <a:t>carte Wi-Fi</a:t>
            </a:r>
            <a:r>
              <a:rPr lang="fr-FR" altLang="fr-FR" dirty="0"/>
              <a:t> (réseau sans fil), </a:t>
            </a:r>
            <a:r>
              <a:rPr lang="fr-FR" altLang="fr-FR" b="1" dirty="0"/>
              <a:t>carte Ethernet</a:t>
            </a:r>
            <a:r>
              <a:rPr lang="fr-FR" altLang="fr-FR" dirty="0"/>
              <a:t> (réseau avec câbles à prises RJ45)</a:t>
            </a:r>
          </a:p>
          <a:p>
            <a:pPr lvl="1"/>
            <a:r>
              <a:rPr lang="fr-FR" altLang="fr-FR" b="1" dirty="0"/>
              <a:t>Adresse MAC</a:t>
            </a:r>
            <a:r>
              <a:rPr lang="fr-FR" altLang="fr-FR" dirty="0"/>
              <a:t> (</a:t>
            </a:r>
            <a:r>
              <a:rPr lang="fr-FR" i="0" dirty="0">
                <a:solidFill>
                  <a:srgbClr val="4D5156"/>
                </a:solidFill>
                <a:effectLst/>
                <a:latin typeface="arial" panose="020B0604020202020204" pitchFamily="34" charset="0"/>
              </a:rPr>
              <a:t>parfois nommée adresse physique</a:t>
            </a:r>
            <a:r>
              <a:rPr lang="fr-FR" altLang="fr-FR" dirty="0"/>
              <a:t>) : identifiant unique au monde d’une interface réseau</a:t>
            </a:r>
          </a:p>
          <a:p>
            <a:pPr lvl="2"/>
            <a:r>
              <a:rPr lang="fr-FR" altLang="fr-FR" sz="1600" dirty="0"/>
              <a:t>Format : 6 nombres hexadécimaux de 00 à FF séparés par des ‘– ‘ou ‘:’, les 3 premiers étant caractéristiques de la marque de l’interface réseau</a:t>
            </a:r>
          </a:p>
          <a:p>
            <a:pPr lvl="2"/>
            <a:r>
              <a:rPr lang="fr-FR" altLang="fr-FR" sz="2000" dirty="0"/>
              <a:t>e.g. 00-AB-2D-F9-82-BC</a:t>
            </a:r>
          </a:p>
          <a:p>
            <a:pPr lvl="2"/>
            <a:r>
              <a:rPr lang="fr-FR" altLang="fr-FR" dirty="0"/>
              <a:t>	</a:t>
            </a:r>
          </a:p>
        </p:txBody>
      </p:sp>
      <p:sp>
        <p:nvSpPr>
          <p:cNvPr id="32771" name="Rectangle 2">
            <a:extLst>
              <a:ext uri="{FF2B5EF4-FFF2-40B4-BE49-F238E27FC236}">
                <a16:creationId xmlns:a16="http://schemas.microsoft.com/office/drawing/2014/main" id="{D997977C-D5FC-08A9-AA2C-B1B9F3586141}"/>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
        <p:nvSpPr>
          <p:cNvPr id="2" name="TextBox 1">
            <a:extLst>
              <a:ext uri="{FF2B5EF4-FFF2-40B4-BE49-F238E27FC236}">
                <a16:creationId xmlns:a16="http://schemas.microsoft.com/office/drawing/2014/main" id="{F5CFA252-6568-B8ED-1F15-E19A78363AEE}"/>
              </a:ext>
            </a:extLst>
          </p:cNvPr>
          <p:cNvSpPr txBox="1"/>
          <p:nvPr/>
        </p:nvSpPr>
        <p:spPr>
          <a:xfrm>
            <a:off x="845586" y="6108997"/>
            <a:ext cx="7452828" cy="461665"/>
          </a:xfrm>
          <a:prstGeom prst="rect">
            <a:avLst/>
          </a:prstGeom>
          <a:noFill/>
        </p:spPr>
        <p:txBody>
          <a:bodyPr wrap="square" rtlCol="0">
            <a:spAutoFit/>
          </a:bodyPr>
          <a:lstStyle/>
          <a:p>
            <a:r>
              <a:rPr lang="fr-FR" sz="1200" dirty="0"/>
              <a:t>Note : dans l’expression « adresse MAC », « MAC » n’a pas de lien avec les célèbres ordinateurs d’Apple (Mac) et est l’acronyme de Media Access Control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9BF06913-6EE2-4722-09F3-7E328255008B}"/>
              </a:ext>
            </a:extLst>
          </p:cNvPr>
          <p:cNvSpPr>
            <a:spLocks noGrp="1" noChangeArrowheads="1"/>
          </p:cNvSpPr>
          <p:nvPr>
            <p:ph type="body" idx="1"/>
          </p:nvPr>
        </p:nvSpPr>
        <p:spPr/>
        <p:txBody>
          <a:bodyPr/>
          <a:lstStyle/>
          <a:p>
            <a:r>
              <a:rPr lang="fr-FR" altLang="fr-FR"/>
              <a:t>Vocabulaire (bas niveau, réseaux filaires Ethernet (norme IEEE 802.3)) :</a:t>
            </a:r>
          </a:p>
          <a:p>
            <a:pPr lvl="1"/>
            <a:r>
              <a:rPr lang="fr-FR" altLang="fr-FR" sz="1600"/>
              <a:t>Prise </a:t>
            </a:r>
            <a:r>
              <a:rPr lang="fr-FR" altLang="fr-FR" sz="1600" b="1"/>
              <a:t>RJ45</a:t>
            </a:r>
            <a:r>
              <a:rPr lang="fr-FR" altLang="fr-FR" sz="1600"/>
              <a:t> : type de prise utilisée pour les liaisons Ethernet</a:t>
            </a:r>
          </a:p>
          <a:p>
            <a:pPr lvl="1"/>
            <a:r>
              <a:rPr lang="fr-FR" altLang="fr-FR" sz="1600"/>
              <a:t>Câble Ethernet </a:t>
            </a:r>
            <a:r>
              <a:rPr lang="fr-FR" altLang="fr-FR" sz="1600" b="1"/>
              <a:t>droit</a:t>
            </a:r>
            <a:r>
              <a:rPr lang="fr-FR" altLang="fr-FR" sz="1600"/>
              <a:t> vs </a:t>
            </a:r>
            <a:r>
              <a:rPr lang="fr-FR" altLang="fr-FR" sz="1600" b="1"/>
              <a:t>croisé</a:t>
            </a:r>
          </a:p>
          <a:p>
            <a:pPr lvl="2"/>
            <a:r>
              <a:rPr lang="fr-FR" altLang="fr-FR" sz="1400"/>
              <a:t>On utilise un câble croisé quand on veut relier 2 PC ensembles, l’idée est que les pins </a:t>
            </a:r>
            <a:r>
              <a:rPr lang="fr-FR" altLang="fr-FR" sz="1400" b="1"/>
              <a:t>Tx+</a:t>
            </a:r>
            <a:r>
              <a:rPr lang="fr-FR" altLang="fr-FR" sz="1400"/>
              <a:t> et </a:t>
            </a:r>
            <a:r>
              <a:rPr lang="fr-FR" altLang="fr-FR" sz="1400" b="1"/>
              <a:t>Tx-</a:t>
            </a:r>
            <a:r>
              <a:rPr lang="fr-FR" altLang="fr-FR" sz="1400"/>
              <a:t> de l’un doivent aller sur les </a:t>
            </a:r>
            <a:r>
              <a:rPr lang="fr-FR" altLang="fr-FR" sz="1400" b="1"/>
              <a:t>Rx+</a:t>
            </a:r>
            <a:r>
              <a:rPr lang="fr-FR" altLang="fr-FR" sz="1400"/>
              <a:t> et </a:t>
            </a:r>
            <a:r>
              <a:rPr lang="fr-FR" altLang="fr-FR" sz="1400" b="1"/>
              <a:t>Rx-</a:t>
            </a:r>
            <a:r>
              <a:rPr lang="fr-FR" altLang="fr-FR" sz="1400"/>
              <a:t> de l’autre</a:t>
            </a:r>
          </a:p>
          <a:p>
            <a:pPr lvl="2"/>
            <a:r>
              <a:rPr lang="fr-FR" altLang="fr-FR" sz="1400"/>
              <a:t>Regarder les couleurs des fils dans les connecteurs, s’ils sont dans le même ordre aux 2 extrémités c’est droit</a:t>
            </a:r>
          </a:p>
          <a:p>
            <a:pPr lvl="2"/>
            <a:r>
              <a:rPr lang="fr-FR" altLang="fr-FR" sz="1400"/>
              <a:t>En pratique, certaines cartes réseaux peuvent automatiquement croiser ou décroiser pour qu’on n’ait pas à se soucier du type de câble…</a:t>
            </a:r>
          </a:p>
        </p:txBody>
      </p:sp>
      <p:sp>
        <p:nvSpPr>
          <p:cNvPr id="33795" name="Rectangle 2">
            <a:extLst>
              <a:ext uri="{FF2B5EF4-FFF2-40B4-BE49-F238E27FC236}">
                <a16:creationId xmlns:a16="http://schemas.microsoft.com/office/drawing/2014/main" id="{513AB401-261E-6706-5818-89AEDE6467C7}"/>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33796" name="Picture 2" descr="A picture containing clock&#10;&#10;Description automatically generated">
            <a:extLst>
              <a:ext uri="{FF2B5EF4-FFF2-40B4-BE49-F238E27FC236}">
                <a16:creationId xmlns:a16="http://schemas.microsoft.com/office/drawing/2014/main" id="{3F799BD2-A55C-DD36-D427-C2EBB6A3B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838" y="4486275"/>
            <a:ext cx="287496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a:extLst>
              <a:ext uri="{FF2B5EF4-FFF2-40B4-BE49-F238E27FC236}">
                <a16:creationId xmlns:a16="http://schemas.microsoft.com/office/drawing/2014/main" id="{1BC20C43-65AE-D058-7E5B-3DB21482C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72025"/>
            <a:ext cx="22383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A close up of a piece of paper&#10;&#10;Description automatically generated">
            <a:extLst>
              <a:ext uri="{FF2B5EF4-FFF2-40B4-BE49-F238E27FC236}">
                <a16:creationId xmlns:a16="http://schemas.microsoft.com/office/drawing/2014/main" id="{E17A6E56-036C-5186-6045-6D98B80E9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4213225"/>
            <a:ext cx="28765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25B36EC-F586-32E8-DAA2-53FBC5684179}"/>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0243" name="Rectangle 3">
            <a:extLst>
              <a:ext uri="{FF2B5EF4-FFF2-40B4-BE49-F238E27FC236}">
                <a16:creationId xmlns:a16="http://schemas.microsoft.com/office/drawing/2014/main" id="{F717E918-46A4-1DF8-058D-E5FC3565339B}"/>
              </a:ext>
            </a:extLst>
          </p:cNvPr>
          <p:cNvSpPr>
            <a:spLocks noGrp="1" noChangeArrowheads="1"/>
          </p:cNvSpPr>
          <p:nvPr>
            <p:ph type="body" idx="1"/>
          </p:nvPr>
        </p:nvSpPr>
        <p:spPr/>
        <p:txBody>
          <a:bodyPr/>
          <a:lstStyle/>
          <a:p>
            <a:r>
              <a:rPr lang="fr-FR" altLang="fr-FR"/>
              <a:t>Objectifs</a:t>
            </a:r>
          </a:p>
          <a:p>
            <a:pPr lvl="1"/>
            <a:r>
              <a:rPr lang="fr-FR" altLang="fr-FR"/>
              <a:t>Savoir préparer des ordinateurs embarqués et stations de contrôle ainsi que les périphériques réseaux nécessaires</a:t>
            </a:r>
          </a:p>
          <a:p>
            <a:pPr lvl="1"/>
            <a:endParaRPr lang="fr-FR" altLang="fr-FR"/>
          </a:p>
          <a:p>
            <a:pPr lvl="1"/>
            <a:endParaRPr lang="fr-FR" altLang="fr-FR"/>
          </a:p>
          <a:p>
            <a:pPr lvl="1"/>
            <a:endParaRPr lang="fr-FR" alt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6E2691BA-A240-B9BA-BADB-3C8271B3E64A}"/>
              </a:ext>
            </a:extLst>
          </p:cNvPr>
          <p:cNvSpPr>
            <a:spLocks noGrp="1" noChangeArrowheads="1"/>
          </p:cNvSpPr>
          <p:nvPr>
            <p:ph type="body" idx="1"/>
          </p:nvPr>
        </p:nvSpPr>
        <p:spPr/>
        <p:txBody>
          <a:bodyPr/>
          <a:lstStyle/>
          <a:p>
            <a:r>
              <a:rPr lang="fr-FR" altLang="fr-FR"/>
              <a:t>Vocabulaire (bas niveau, réseaux sans fil Wi-Fi (norme IEEE 802.11)) : </a:t>
            </a:r>
          </a:p>
          <a:p>
            <a:pPr lvl="1"/>
            <a:r>
              <a:rPr lang="fr-FR" altLang="fr-FR" b="1"/>
              <a:t>SSID</a:t>
            </a:r>
            <a:r>
              <a:rPr lang="fr-FR" altLang="fr-FR"/>
              <a:t> : nom d’un réseau Wi-Fi</a:t>
            </a:r>
          </a:p>
          <a:p>
            <a:pPr lvl="1"/>
            <a:r>
              <a:rPr lang="fr-FR" altLang="fr-FR" b="1"/>
              <a:t>AP</a:t>
            </a:r>
            <a:r>
              <a:rPr lang="fr-FR" altLang="fr-FR"/>
              <a:t> (Access Point/Point d’accès/Hotspot) : périphérique générant un réseau Wi-Fi en mode infrastructure</a:t>
            </a:r>
          </a:p>
          <a:p>
            <a:pPr lvl="1"/>
            <a:r>
              <a:rPr lang="fr-FR" altLang="fr-FR" b="1"/>
              <a:t>AP client</a:t>
            </a:r>
            <a:r>
              <a:rPr lang="fr-FR" altLang="fr-FR"/>
              <a:t> : périphérique se connectant à un réseau Wi-Fi généré par un AP</a:t>
            </a:r>
            <a:endParaRPr lang="fr-FR" altLang="fr-FR" b="1"/>
          </a:p>
          <a:p>
            <a:pPr lvl="1"/>
            <a:r>
              <a:rPr lang="fr-FR" altLang="fr-FR"/>
              <a:t>Wi-Fi </a:t>
            </a:r>
            <a:r>
              <a:rPr lang="fr-FR" altLang="fr-FR" b="1"/>
              <a:t>ad-hoc</a:t>
            </a:r>
            <a:r>
              <a:rPr lang="fr-FR" altLang="fr-FR"/>
              <a:t> vs </a:t>
            </a:r>
            <a:r>
              <a:rPr lang="fr-FR" altLang="fr-FR" b="1"/>
              <a:t>infrastructure</a:t>
            </a:r>
            <a:r>
              <a:rPr lang="fr-FR" altLang="fr-FR"/>
              <a:t> : </a:t>
            </a:r>
            <a:r>
              <a:rPr lang="fr-FR" altLang="fr-FR" b="1"/>
              <a:t>le mode infrastructure est le plus courant</a:t>
            </a:r>
            <a:r>
              <a:rPr lang="fr-FR" altLang="fr-FR"/>
              <a:t>, le mode ad-hoc n’a pas de concept d’AP avec plusieurs AP client connectés dessus, tous les périphériques sont à égalité</a:t>
            </a:r>
          </a:p>
          <a:p>
            <a:pPr lvl="1"/>
            <a:r>
              <a:rPr lang="fr-FR" altLang="fr-FR" b="1"/>
              <a:t>Wi-Fi mesh 802.11s</a:t>
            </a:r>
            <a:r>
              <a:rPr lang="fr-FR" altLang="fr-FR"/>
              <a:t> : chaque périphérique peut en plus servir de relais (voir </a:t>
            </a:r>
            <a:r>
              <a:rPr lang="fr-FR" altLang="fr-FR" sz="1400">
                <a:hlinkClick r:id="rId2"/>
              </a:rPr>
              <a:t>http://www.ensta-bretagne.fr/lebars/Share/mesh_network.txt</a:t>
            </a:r>
            <a:r>
              <a:rPr lang="fr-FR" altLang="fr-FR"/>
              <a:t> pour un exemple de configuration pour un Ubiquiti Bullet M2)</a:t>
            </a:r>
          </a:p>
        </p:txBody>
      </p:sp>
      <p:sp>
        <p:nvSpPr>
          <p:cNvPr id="34819" name="Rectangle 2">
            <a:extLst>
              <a:ext uri="{FF2B5EF4-FFF2-40B4-BE49-F238E27FC236}">
                <a16:creationId xmlns:a16="http://schemas.microsoft.com/office/drawing/2014/main" id="{C2F58222-0950-B47E-6E91-FC41D07DA570}"/>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F6C5A0F-5FEB-0897-A55E-CFDEC48BCA1B}"/>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35843" name="Picture 3" descr="A picture containing clock, object&#10;&#10;Description automatically generated">
            <a:extLst>
              <a:ext uri="{FF2B5EF4-FFF2-40B4-BE49-F238E27FC236}">
                <a16:creationId xmlns:a16="http://schemas.microsoft.com/office/drawing/2014/main" id="{B20D3FF1-9499-2CDA-8B88-FF263EC7E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165771"/>
            <a:ext cx="2160587"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A picture containing object, clock&#10;&#10;Description automatically generated">
            <a:extLst>
              <a:ext uri="{FF2B5EF4-FFF2-40B4-BE49-F238E27FC236}">
                <a16:creationId xmlns:a16="http://schemas.microsoft.com/office/drawing/2014/main" id="{D6E67BD9-F7C6-B205-BF00-BCC072E53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165771"/>
            <a:ext cx="2160588"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9" descr="A picture containing object, clock&#10;&#10;Description automatically generated">
            <a:extLst>
              <a:ext uri="{FF2B5EF4-FFF2-40B4-BE49-F238E27FC236}">
                <a16:creationId xmlns:a16="http://schemas.microsoft.com/office/drawing/2014/main" id="{EC4B2734-F1A8-66DC-0DF7-B5DDCC127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1165771"/>
            <a:ext cx="2089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10">
            <a:extLst>
              <a:ext uri="{FF2B5EF4-FFF2-40B4-BE49-F238E27FC236}">
                <a16:creationId xmlns:a16="http://schemas.microsoft.com/office/drawing/2014/main" id="{ECB773F2-2AE7-541C-8FC7-2E0B14682D28}"/>
              </a:ext>
            </a:extLst>
          </p:cNvPr>
          <p:cNvSpPr txBox="1">
            <a:spLocks noChangeArrowheads="1"/>
          </p:cNvSpPr>
          <p:nvPr/>
        </p:nvSpPr>
        <p:spPr bwMode="auto">
          <a:xfrm>
            <a:off x="185738" y="4931321"/>
            <a:ext cx="218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800">
                <a:solidFill>
                  <a:schemeClr val="bg2"/>
                </a:solidFill>
              </a:rPr>
              <a:t>Infrastructure mode</a:t>
            </a:r>
          </a:p>
        </p:txBody>
      </p:sp>
      <p:sp>
        <p:nvSpPr>
          <p:cNvPr id="35847" name="TextBox 13">
            <a:extLst>
              <a:ext uri="{FF2B5EF4-FFF2-40B4-BE49-F238E27FC236}">
                <a16:creationId xmlns:a16="http://schemas.microsoft.com/office/drawing/2014/main" id="{45B622AA-28A7-7BFC-22FA-8FC1E4460882}"/>
              </a:ext>
            </a:extLst>
          </p:cNvPr>
          <p:cNvSpPr txBox="1">
            <a:spLocks noChangeArrowheads="1"/>
          </p:cNvSpPr>
          <p:nvPr/>
        </p:nvSpPr>
        <p:spPr bwMode="auto">
          <a:xfrm>
            <a:off x="3800475" y="4931321"/>
            <a:ext cx="155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800">
                <a:solidFill>
                  <a:schemeClr val="bg2"/>
                </a:solidFill>
              </a:rPr>
              <a:t>Ad-hoc mode</a:t>
            </a:r>
          </a:p>
        </p:txBody>
      </p:sp>
      <p:sp>
        <p:nvSpPr>
          <p:cNvPr id="35848" name="TextBox 14">
            <a:extLst>
              <a:ext uri="{FF2B5EF4-FFF2-40B4-BE49-F238E27FC236}">
                <a16:creationId xmlns:a16="http://schemas.microsoft.com/office/drawing/2014/main" id="{E0165B3A-3E59-2751-56AB-E3583518756D}"/>
              </a:ext>
            </a:extLst>
          </p:cNvPr>
          <p:cNvSpPr txBox="1">
            <a:spLocks noChangeArrowheads="1"/>
          </p:cNvSpPr>
          <p:nvPr/>
        </p:nvSpPr>
        <p:spPr bwMode="auto">
          <a:xfrm>
            <a:off x="6772275" y="4931321"/>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800">
                <a:solidFill>
                  <a:schemeClr val="bg2"/>
                </a:solidFill>
              </a:rPr>
              <a:t>Mesh mode</a:t>
            </a:r>
          </a:p>
        </p:txBody>
      </p:sp>
      <p:sp>
        <p:nvSpPr>
          <p:cNvPr id="35849" name="TextBox 1">
            <a:extLst>
              <a:ext uri="{FF2B5EF4-FFF2-40B4-BE49-F238E27FC236}">
                <a16:creationId xmlns:a16="http://schemas.microsoft.com/office/drawing/2014/main" id="{7297AB71-C8D8-B1E2-95F5-C6504B539B01}"/>
              </a:ext>
            </a:extLst>
          </p:cNvPr>
          <p:cNvSpPr txBox="1">
            <a:spLocks noChangeArrowheads="1"/>
          </p:cNvSpPr>
          <p:nvPr/>
        </p:nvSpPr>
        <p:spPr bwMode="auto">
          <a:xfrm>
            <a:off x="388937" y="5373216"/>
            <a:ext cx="8378825"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000" dirty="0">
                <a:solidFill>
                  <a:schemeClr val="bg2"/>
                </a:solidFill>
              </a:rPr>
              <a:t>Note : certaines interfaces Wi-Fi peuvent être configurables dans l’un ou l’autre des modes, voire dans plusieurs modes simultanément, voir e.g. </a:t>
            </a:r>
            <a:r>
              <a:rPr lang="fr-FR" altLang="fr-FR" sz="1000" dirty="0">
                <a:solidFill>
                  <a:schemeClr val="bg2"/>
                </a:solidFill>
                <a:hlinkClick r:id="rId5"/>
              </a:rPr>
              <a:t>https://www.ensta-bretagne.fr/lebars/wifi_devices.csv</a:t>
            </a:r>
            <a:r>
              <a:rPr lang="fr-FR" altLang="fr-FR" sz="1000" dirty="0">
                <a:solidFill>
                  <a:schemeClr val="bg2"/>
                </a:solidFill>
              </a:rPr>
              <a:t> . En plus des modes </a:t>
            </a:r>
            <a:r>
              <a:rPr lang="fr-FR" altLang="fr-FR" sz="1000" b="1" dirty="0">
                <a:solidFill>
                  <a:schemeClr val="bg2"/>
                </a:solidFill>
              </a:rPr>
              <a:t>AP</a:t>
            </a:r>
            <a:r>
              <a:rPr lang="fr-FR" altLang="fr-FR" sz="1000" dirty="0">
                <a:solidFill>
                  <a:schemeClr val="bg2"/>
                </a:solidFill>
              </a:rPr>
              <a:t>, </a:t>
            </a:r>
            <a:r>
              <a:rPr lang="fr-FR" altLang="fr-FR" sz="1000" b="1" dirty="0">
                <a:solidFill>
                  <a:schemeClr val="bg2"/>
                </a:solidFill>
              </a:rPr>
              <a:t>AP client</a:t>
            </a:r>
            <a:r>
              <a:rPr lang="fr-FR" altLang="fr-FR" sz="1000" dirty="0">
                <a:solidFill>
                  <a:schemeClr val="bg2"/>
                </a:solidFill>
              </a:rPr>
              <a:t> (parfois appelé </a:t>
            </a:r>
            <a:r>
              <a:rPr lang="fr-FR" altLang="fr-FR" sz="1000" b="1" dirty="0" err="1">
                <a:solidFill>
                  <a:schemeClr val="bg2"/>
                </a:solidFill>
              </a:rPr>
              <a:t>managed</a:t>
            </a:r>
            <a:r>
              <a:rPr lang="fr-FR" altLang="fr-FR" sz="1000" dirty="0">
                <a:solidFill>
                  <a:schemeClr val="bg2"/>
                </a:solidFill>
              </a:rPr>
              <a:t>), il y a ceux du </a:t>
            </a:r>
            <a:r>
              <a:rPr lang="fr-FR" altLang="fr-FR" sz="1000" b="1" dirty="0">
                <a:solidFill>
                  <a:schemeClr val="bg2"/>
                </a:solidFill>
              </a:rPr>
              <a:t>Wi-Fi Direct</a:t>
            </a:r>
            <a:r>
              <a:rPr lang="fr-FR" altLang="fr-FR" sz="1000" dirty="0">
                <a:solidFill>
                  <a:schemeClr val="bg2"/>
                </a:solidFill>
              </a:rPr>
              <a:t> (</a:t>
            </a:r>
            <a:r>
              <a:rPr lang="fr-FR" altLang="fr-FR" sz="1000" b="1" dirty="0">
                <a:solidFill>
                  <a:schemeClr val="bg2"/>
                </a:solidFill>
              </a:rPr>
              <a:t>P2P Group </a:t>
            </a:r>
            <a:r>
              <a:rPr lang="fr-FR" altLang="fr-FR" sz="1000" b="1" dirty="0" err="1">
                <a:solidFill>
                  <a:schemeClr val="bg2"/>
                </a:solidFill>
              </a:rPr>
              <a:t>Owner</a:t>
            </a:r>
            <a:r>
              <a:rPr lang="fr-FR" altLang="fr-FR" sz="1000" dirty="0">
                <a:solidFill>
                  <a:schemeClr val="bg2"/>
                </a:solidFill>
              </a:rPr>
              <a:t> qui ressemble à </a:t>
            </a:r>
            <a:r>
              <a:rPr lang="fr-FR" altLang="fr-FR" sz="1000" b="1" dirty="0">
                <a:solidFill>
                  <a:schemeClr val="bg2"/>
                </a:solidFill>
              </a:rPr>
              <a:t>AP</a:t>
            </a:r>
            <a:r>
              <a:rPr lang="fr-FR" altLang="fr-FR" sz="1000" dirty="0">
                <a:solidFill>
                  <a:schemeClr val="bg2"/>
                </a:solidFill>
              </a:rPr>
              <a:t>, </a:t>
            </a:r>
            <a:r>
              <a:rPr lang="fr-FR" altLang="fr-FR" sz="1000" b="1" dirty="0">
                <a:solidFill>
                  <a:schemeClr val="bg2"/>
                </a:solidFill>
              </a:rPr>
              <a:t>P2P client</a:t>
            </a:r>
            <a:r>
              <a:rPr lang="fr-FR" altLang="fr-FR" sz="1000" dirty="0">
                <a:solidFill>
                  <a:schemeClr val="bg2"/>
                </a:solidFill>
              </a:rPr>
              <a:t> qui ressemble à </a:t>
            </a:r>
            <a:r>
              <a:rPr lang="fr-FR" altLang="fr-FR" sz="1000" b="1" dirty="0">
                <a:solidFill>
                  <a:schemeClr val="bg2"/>
                </a:solidFill>
              </a:rPr>
              <a:t>AP client</a:t>
            </a:r>
            <a:r>
              <a:rPr lang="fr-FR" altLang="fr-FR" sz="1000" dirty="0">
                <a:solidFill>
                  <a:schemeClr val="bg2"/>
                </a:solidFill>
              </a:rPr>
              <a:t>) qui sont utilisés pour certaines fonctions souvent nommées </a:t>
            </a:r>
            <a:r>
              <a:rPr lang="fr-FR" altLang="fr-FR" sz="1000" b="1" dirty="0" err="1">
                <a:solidFill>
                  <a:schemeClr val="bg2"/>
                </a:solidFill>
              </a:rPr>
              <a:t>Nearby</a:t>
            </a:r>
            <a:r>
              <a:rPr lang="fr-FR" altLang="fr-FR" sz="1000" b="1" dirty="0">
                <a:solidFill>
                  <a:schemeClr val="bg2"/>
                </a:solidFill>
              </a:rPr>
              <a:t> sharing</a:t>
            </a:r>
            <a:r>
              <a:rPr lang="fr-FR" altLang="fr-FR" sz="1000" dirty="0">
                <a:solidFill>
                  <a:schemeClr val="bg2"/>
                </a:solidFill>
              </a:rPr>
              <a:t> (e.g. dans </a:t>
            </a:r>
            <a:r>
              <a:rPr lang="fr-FR" altLang="fr-FR" sz="1000" b="1" dirty="0">
                <a:solidFill>
                  <a:schemeClr val="bg2"/>
                </a:solidFill>
              </a:rPr>
              <a:t>Windows 10 Action Center</a:t>
            </a:r>
            <a:r>
              <a:rPr lang="fr-FR" altLang="fr-FR" sz="1000" dirty="0">
                <a:solidFill>
                  <a:schemeClr val="bg2"/>
                </a:solidFill>
              </a:rPr>
              <a:t>, </a:t>
            </a:r>
            <a:r>
              <a:rPr lang="fr-FR" altLang="fr-FR" sz="1000" dirty="0">
                <a:solidFill>
                  <a:schemeClr val="bg2"/>
                </a:solidFill>
                <a:hlinkClick r:id="rId6"/>
              </a:rPr>
              <a:t>https://www.xda-developers.com/how-to-use-nearby-sharing-in-windows-11/</a:t>
            </a:r>
            <a:r>
              <a:rPr lang="fr-FR" altLang="fr-FR" sz="1000" dirty="0">
                <a:solidFill>
                  <a:schemeClr val="bg2"/>
                </a:solidFill>
              </a:rPr>
              <a:t> ) pour le partage de fichiers rapide (clic droit et </a:t>
            </a:r>
            <a:r>
              <a:rPr lang="fr-FR" altLang="fr-FR" sz="1000" b="1" dirty="0">
                <a:solidFill>
                  <a:schemeClr val="bg2"/>
                </a:solidFill>
              </a:rPr>
              <a:t>Share</a:t>
            </a:r>
            <a:r>
              <a:rPr lang="fr-FR" altLang="fr-FR" sz="1000" dirty="0">
                <a:solidFill>
                  <a:schemeClr val="bg2"/>
                </a:solidFill>
              </a:rPr>
              <a:t> sur le fichier à partager et sélectionner la destination, attention à bien allumer le Wi-Fi au préalable pour qu’il puisse être </a:t>
            </a:r>
            <a:r>
              <a:rPr lang="fr-FR" altLang="fr-FR" sz="1000">
                <a:solidFill>
                  <a:schemeClr val="bg2"/>
                </a:solidFill>
              </a:rPr>
              <a:t>configuré automatiquement) </a:t>
            </a:r>
            <a:r>
              <a:rPr lang="fr-FR" altLang="fr-FR" sz="1000" dirty="0">
                <a:solidFill>
                  <a:schemeClr val="bg2"/>
                </a:solidFill>
              </a:rPr>
              <a:t>et </a:t>
            </a:r>
            <a:r>
              <a:rPr lang="fr-FR" altLang="fr-FR" sz="1000" b="1" dirty="0" err="1">
                <a:solidFill>
                  <a:schemeClr val="bg2"/>
                </a:solidFill>
              </a:rPr>
              <a:t>Miracast</a:t>
            </a:r>
            <a:r>
              <a:rPr lang="fr-FR" altLang="fr-FR" sz="1000" dirty="0">
                <a:solidFill>
                  <a:schemeClr val="bg2"/>
                </a:solidFill>
              </a:rPr>
              <a:t> pour le partage d'écran et haut-parleurs </a:t>
            </a:r>
            <a:r>
              <a:rPr lang="en-US" altLang="fr-FR" sz="1000" dirty="0">
                <a:solidFill>
                  <a:schemeClr val="bg2"/>
                </a:solidFill>
              </a:rPr>
              <a:t>(e.g. </a:t>
            </a:r>
            <a:r>
              <a:rPr lang="en-US" altLang="fr-FR" sz="1000" dirty="0" err="1">
                <a:solidFill>
                  <a:schemeClr val="bg2"/>
                </a:solidFill>
              </a:rPr>
              <a:t>voir</a:t>
            </a:r>
            <a:r>
              <a:rPr lang="en-US" altLang="fr-FR" sz="1000" dirty="0">
                <a:solidFill>
                  <a:schemeClr val="bg2"/>
                </a:solidFill>
              </a:rPr>
              <a:t> </a:t>
            </a:r>
            <a:r>
              <a:rPr lang="en-US" altLang="fr-FR" sz="1000" b="1" dirty="0">
                <a:solidFill>
                  <a:schemeClr val="bg2"/>
                </a:solidFill>
              </a:rPr>
              <a:t>Connect</a:t>
            </a:r>
            <a:r>
              <a:rPr lang="en-US" altLang="fr-FR" sz="1000" dirty="0">
                <a:solidFill>
                  <a:schemeClr val="bg2"/>
                </a:solidFill>
              </a:rPr>
              <a:t> dans </a:t>
            </a:r>
            <a:r>
              <a:rPr lang="en-US" altLang="fr-FR" sz="1000" b="1" dirty="0">
                <a:solidFill>
                  <a:schemeClr val="bg2"/>
                </a:solidFill>
              </a:rPr>
              <a:t>Windows 10 Action Center</a:t>
            </a:r>
            <a:r>
              <a:rPr lang="en-US" altLang="fr-FR" sz="1000" dirty="0">
                <a:solidFill>
                  <a:schemeClr val="bg2"/>
                </a:solidFill>
              </a:rPr>
              <a:t>, </a:t>
            </a:r>
            <a:r>
              <a:rPr lang="fr-FR" altLang="fr-FR" sz="1000" b="1" dirty="0">
                <a:solidFill>
                  <a:schemeClr val="bg2"/>
                </a:solidFill>
              </a:rPr>
              <a:t>Settings\Connection </a:t>
            </a:r>
            <a:r>
              <a:rPr lang="fr-FR" altLang="fr-FR" sz="1000" b="1" dirty="0" err="1">
                <a:solidFill>
                  <a:schemeClr val="bg2"/>
                </a:solidFill>
              </a:rPr>
              <a:t>preferences</a:t>
            </a:r>
            <a:r>
              <a:rPr lang="fr-FR" altLang="fr-FR" sz="1000" b="1" dirty="0">
                <a:solidFill>
                  <a:schemeClr val="bg2"/>
                </a:solidFill>
              </a:rPr>
              <a:t>\Cast</a:t>
            </a:r>
            <a:r>
              <a:rPr lang="fr-FR" altLang="fr-FR" sz="1000" dirty="0">
                <a:solidFill>
                  <a:schemeClr val="bg2"/>
                </a:solidFill>
              </a:rPr>
              <a:t> sur certains smartphones </a:t>
            </a:r>
            <a:r>
              <a:rPr lang="fr-FR" altLang="fr-FR" sz="1000" b="1" dirty="0">
                <a:solidFill>
                  <a:schemeClr val="bg2"/>
                </a:solidFill>
              </a:rPr>
              <a:t>Android</a:t>
            </a:r>
            <a:r>
              <a:rPr lang="en-US" altLang="fr-FR" sz="1000" dirty="0">
                <a:solidFill>
                  <a:schemeClr val="bg2"/>
                </a:solidFill>
              </a:rPr>
              <a:t>)</a:t>
            </a:r>
            <a:r>
              <a:rPr lang="fr-FR" altLang="fr-FR" sz="1000" dirty="0">
                <a:solidFill>
                  <a:schemeClr val="bg2"/>
                </a:solidFill>
              </a:rPr>
              <a:t>.</a:t>
            </a:r>
          </a:p>
          <a:p>
            <a:pPr>
              <a:spcBef>
                <a:spcPct val="0"/>
              </a:spcBef>
              <a:spcAft>
                <a:spcPct val="0"/>
              </a:spcAft>
              <a:buClrTx/>
              <a:buFontTx/>
              <a:buNone/>
            </a:pPr>
            <a:endParaRPr lang="fr-FR" altLang="fr-FR" sz="900" dirty="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749406B0-9765-E8D7-2DA4-3CD1CDE391CC}"/>
              </a:ext>
            </a:extLst>
          </p:cNvPr>
          <p:cNvSpPr>
            <a:spLocks noGrp="1" noChangeArrowheads="1"/>
          </p:cNvSpPr>
          <p:nvPr>
            <p:ph type="body" idx="1"/>
          </p:nvPr>
        </p:nvSpPr>
        <p:spPr>
          <a:xfrm>
            <a:off x="457200" y="1447800"/>
            <a:ext cx="5519738" cy="4724400"/>
          </a:xfrm>
        </p:spPr>
        <p:txBody>
          <a:bodyPr/>
          <a:lstStyle/>
          <a:p>
            <a:r>
              <a:rPr lang="fr-FR" altLang="fr-FR"/>
              <a:t>Vocabulaire (bas niveau, réseaux sans fil Wi-Fi (norme IEEE 802.11)) : </a:t>
            </a:r>
          </a:p>
          <a:p>
            <a:pPr lvl="1"/>
            <a:r>
              <a:rPr lang="fr-FR" altLang="fr-FR" b="1"/>
              <a:t>Fréquences</a:t>
            </a:r>
            <a:r>
              <a:rPr lang="fr-FR" altLang="fr-FR"/>
              <a:t>, </a:t>
            </a:r>
            <a:r>
              <a:rPr lang="fr-FR" altLang="fr-FR" b="1"/>
              <a:t>canaux, </a:t>
            </a:r>
            <a:r>
              <a:rPr lang="fr-FR" altLang="fr-FR"/>
              <a:t>répartition 1-6-11 ou à la limite 1-5-9-13…</a:t>
            </a:r>
            <a:endParaRPr lang="fr-FR" altLang="fr-FR" b="1"/>
          </a:p>
          <a:p>
            <a:pPr lvl="2"/>
            <a:r>
              <a:rPr lang="fr-FR" altLang="fr-FR"/>
              <a:t>Voir</a:t>
            </a:r>
            <a:r>
              <a:rPr lang="fr-FR" altLang="fr-FR" b="1"/>
              <a:t> Wifi Analyzer</a:t>
            </a:r>
            <a:r>
              <a:rPr lang="fr-FR" altLang="fr-FR"/>
              <a:t> Android app…</a:t>
            </a:r>
          </a:p>
        </p:txBody>
      </p:sp>
      <p:sp>
        <p:nvSpPr>
          <p:cNvPr id="36867" name="Rectangle 2">
            <a:extLst>
              <a:ext uri="{FF2B5EF4-FFF2-40B4-BE49-F238E27FC236}">
                <a16:creationId xmlns:a16="http://schemas.microsoft.com/office/drawing/2014/main" id="{625567AB-F39A-6350-CA67-D6A966106EC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36868" name="Picture 2" descr="A screenshot of a video game&#10;&#10;Description automatically generated">
            <a:extLst>
              <a:ext uri="{FF2B5EF4-FFF2-40B4-BE49-F238E27FC236}">
                <a16:creationId xmlns:a16="http://schemas.microsoft.com/office/drawing/2014/main" id="{DA7FA343-969C-9601-BA3F-AD05239BA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938" y="1119188"/>
            <a:ext cx="30861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EF406F35-40A7-091B-7160-9F7AE100CA6D}"/>
              </a:ext>
            </a:extLst>
          </p:cNvPr>
          <p:cNvSpPr>
            <a:spLocks noGrp="1" noChangeArrowheads="1"/>
          </p:cNvSpPr>
          <p:nvPr>
            <p:ph type="body" idx="1"/>
          </p:nvPr>
        </p:nvSpPr>
        <p:spPr/>
        <p:txBody>
          <a:bodyPr/>
          <a:lstStyle/>
          <a:p>
            <a:r>
              <a:rPr lang="fr-FR" altLang="fr-FR" dirty="0"/>
              <a:t>Vocabulaire :</a:t>
            </a:r>
          </a:p>
          <a:p>
            <a:pPr lvl="1"/>
            <a:r>
              <a:rPr lang="fr-FR" altLang="fr-FR" sz="1600" b="1" dirty="0"/>
              <a:t>Adresse IP</a:t>
            </a:r>
            <a:r>
              <a:rPr lang="fr-FR" altLang="fr-FR" sz="1600" dirty="0"/>
              <a:t> : identifiant d’une interface réseau sur un réseau IP, unique sur ce réseau IP particulier</a:t>
            </a:r>
          </a:p>
          <a:p>
            <a:pPr lvl="2"/>
            <a:r>
              <a:rPr lang="fr-FR" altLang="fr-FR" sz="1600" dirty="0"/>
              <a:t>Format (pour IPv4) : 4 nombres décimaux de 0 à 255 (i.e. total de 32 bits) séparés par des ‘.’</a:t>
            </a:r>
          </a:p>
          <a:p>
            <a:pPr lvl="2"/>
            <a:r>
              <a:rPr lang="fr-FR" altLang="fr-FR" sz="1600" dirty="0"/>
              <a:t>e.g. : 172.20.25.154</a:t>
            </a:r>
          </a:p>
          <a:p>
            <a:pPr lvl="2"/>
            <a:r>
              <a:rPr lang="fr-FR" altLang="fr-FR" sz="1600" dirty="0"/>
              <a:t>IPv6 : e.g. fe80::e4f9:c270:e9fd:a3be, attention à ne pas confondre avec une adresse MAC!</a:t>
            </a:r>
          </a:p>
          <a:p>
            <a:pPr lvl="1"/>
            <a:r>
              <a:rPr lang="fr-FR" altLang="fr-FR" sz="1600" b="1" dirty="0"/>
              <a:t>Masque de sous-réseau/</a:t>
            </a:r>
            <a:r>
              <a:rPr lang="fr-FR" altLang="fr-FR" sz="1600" b="1" dirty="0" err="1"/>
              <a:t>netmask</a:t>
            </a:r>
            <a:r>
              <a:rPr lang="fr-FR" altLang="fr-FR" sz="1600" dirty="0"/>
              <a:t> : combiné avec l’adresse IP (bit à bit, adresse IP &amp; </a:t>
            </a:r>
            <a:r>
              <a:rPr lang="fr-FR" altLang="fr-FR" sz="1600" dirty="0" err="1"/>
              <a:t>netmask</a:t>
            </a:r>
            <a:r>
              <a:rPr lang="fr-FR" altLang="fr-FR" sz="1600" dirty="0"/>
              <a:t> = adresse du réseau), permet de savoir combien de périphériques peuvent être mis sur ce réseau IP</a:t>
            </a:r>
          </a:p>
          <a:p>
            <a:pPr lvl="2"/>
            <a:r>
              <a:rPr lang="fr-FR" altLang="fr-FR" sz="1400" dirty="0"/>
              <a:t>e.g. pour IPv4 : 255.255.0.0 =&gt; pour un réseau d’adresse 172.20.0.0, 256*256-2 IP  	       réellement attribuables avec des IP en 172.20.X.X</a:t>
            </a:r>
          </a:p>
          <a:p>
            <a:pPr lvl="2"/>
            <a:r>
              <a:rPr lang="fr-FR" altLang="fr-FR" sz="1400" dirty="0"/>
              <a:t>		       255.255.255.0 =&gt; pour un réseau d’adresse 192.168.1.0, 256-2 IP	       réellement attribuables avec des IP en 192.168.1.X</a:t>
            </a:r>
          </a:p>
          <a:p>
            <a:pPr lvl="2"/>
            <a:r>
              <a:rPr lang="fr-FR" altLang="fr-FR" sz="1400" dirty="0"/>
              <a:t>Les </a:t>
            </a:r>
            <a:r>
              <a:rPr lang="fr-FR" altLang="fr-FR" sz="1400" b="1" dirty="0"/>
              <a:t>2 IP manquantes</a:t>
            </a:r>
            <a:r>
              <a:rPr lang="fr-FR" altLang="fr-FR" sz="1400" dirty="0"/>
              <a:t> dans le nombre correspondent à la 1</a:t>
            </a:r>
            <a:r>
              <a:rPr lang="fr-FR" altLang="fr-FR" sz="1400" baseline="30000" dirty="0"/>
              <a:t>ère</a:t>
            </a:r>
            <a:r>
              <a:rPr lang="fr-FR" altLang="fr-FR" sz="1400" dirty="0"/>
              <a:t> (</a:t>
            </a:r>
            <a:r>
              <a:rPr lang="fr-FR" altLang="fr-FR" sz="1400" b="1" dirty="0"/>
              <a:t>adresse du réseau</a:t>
            </a:r>
            <a:r>
              <a:rPr lang="fr-FR" altLang="fr-FR" sz="1400" dirty="0"/>
              <a:t>) et la dernière (</a:t>
            </a:r>
            <a:r>
              <a:rPr lang="fr-FR" altLang="fr-FR" sz="1400" b="1" dirty="0"/>
              <a:t>adresse de diffusion/broadcast</a:t>
            </a:r>
            <a:r>
              <a:rPr lang="fr-FR" altLang="fr-FR" sz="1400" dirty="0"/>
              <a:t>). Les paquets envoyés à l’adresse de broadcast sont pris en compte par tous les périphériques de ce sous-réseau</a:t>
            </a:r>
          </a:p>
          <a:p>
            <a:pPr lvl="2"/>
            <a:r>
              <a:rPr lang="fr-FR" altLang="fr-FR" sz="1400" dirty="0"/>
              <a:t>	</a:t>
            </a:r>
          </a:p>
          <a:p>
            <a:pPr lvl="2"/>
            <a:r>
              <a:rPr lang="fr-FR" altLang="fr-FR" dirty="0"/>
              <a:t>	</a:t>
            </a:r>
          </a:p>
        </p:txBody>
      </p:sp>
      <p:sp>
        <p:nvSpPr>
          <p:cNvPr id="37891" name="Rectangle 2">
            <a:extLst>
              <a:ext uri="{FF2B5EF4-FFF2-40B4-BE49-F238E27FC236}">
                <a16:creationId xmlns:a16="http://schemas.microsoft.com/office/drawing/2014/main" id="{270EA99C-74BE-BD95-6852-462B7AFC3CE2}"/>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5CDE2440-CD25-39E0-5FF6-88391FCCD0FC}"/>
              </a:ext>
            </a:extLst>
          </p:cNvPr>
          <p:cNvSpPr>
            <a:spLocks noGrp="1" noChangeArrowheads="1"/>
          </p:cNvSpPr>
          <p:nvPr>
            <p:ph type="body" idx="1"/>
          </p:nvPr>
        </p:nvSpPr>
        <p:spPr/>
        <p:txBody>
          <a:bodyPr/>
          <a:lstStyle/>
          <a:p>
            <a:r>
              <a:rPr lang="fr-FR" altLang="fr-FR" dirty="0"/>
              <a:t>Vocabulaire :</a:t>
            </a:r>
          </a:p>
          <a:p>
            <a:pPr lvl="1"/>
            <a:r>
              <a:rPr lang="fr-FR" altLang="fr-FR" b="1" dirty="0"/>
              <a:t>Masque de sous-réseau</a:t>
            </a:r>
            <a:r>
              <a:rPr lang="fr-FR" altLang="fr-FR" dirty="0"/>
              <a:t> : notation </a:t>
            </a:r>
            <a:r>
              <a:rPr lang="fr-FR" altLang="fr-FR" b="1" dirty="0"/>
              <a:t>CIDR</a:t>
            </a:r>
          </a:p>
          <a:p>
            <a:pPr lvl="2"/>
            <a:r>
              <a:rPr lang="fr-FR" altLang="fr-FR" dirty="0"/>
              <a:t>e.g. </a:t>
            </a:r>
            <a:r>
              <a:rPr lang="fr-FR" altLang="fr-FR" b="1" dirty="0"/>
              <a:t>172.20.25.154/16</a:t>
            </a:r>
            <a:r>
              <a:rPr lang="fr-FR" altLang="fr-FR" dirty="0"/>
              <a:t> </a:t>
            </a:r>
            <a:r>
              <a:rPr lang="fr-FR" altLang="fr-FR" dirty="0">
                <a:sym typeface="Wingdings" panose="05000000000000000000" pitchFamily="2" charset="2"/>
              </a:rPr>
              <a:t>-&gt; adresse IP </a:t>
            </a:r>
            <a:r>
              <a:rPr lang="fr-FR" altLang="fr-FR" b="1" dirty="0"/>
              <a:t>172.20.25.154</a:t>
            </a:r>
            <a:r>
              <a:rPr lang="fr-FR" altLang="fr-FR" dirty="0"/>
              <a:t> </a:t>
            </a:r>
            <a:r>
              <a:rPr lang="fr-FR" altLang="fr-FR" dirty="0">
                <a:sym typeface="Wingdings" panose="05000000000000000000" pitchFamily="2" charset="2"/>
              </a:rPr>
              <a:t>avec le masque </a:t>
            </a:r>
            <a:r>
              <a:rPr lang="fr-FR" altLang="fr-FR" b="1" dirty="0">
                <a:sym typeface="Wingdings" panose="05000000000000000000" pitchFamily="2" charset="2"/>
              </a:rPr>
              <a:t>255.255.0.0</a:t>
            </a:r>
            <a:r>
              <a:rPr lang="fr-FR" altLang="fr-FR" dirty="0">
                <a:sym typeface="Wingdings" panose="05000000000000000000" pitchFamily="2" charset="2"/>
              </a:rPr>
              <a:t> </a:t>
            </a:r>
          </a:p>
          <a:p>
            <a:pPr lvl="2"/>
            <a:r>
              <a:rPr lang="fr-FR" altLang="fr-FR" dirty="0">
                <a:sym typeface="Wingdings" panose="05000000000000000000" pitchFamily="2" charset="2"/>
              </a:rPr>
              <a:t>	    </a:t>
            </a:r>
            <a:r>
              <a:rPr lang="fr-FR" altLang="fr-FR" b="1" dirty="0">
                <a:sym typeface="Wingdings" panose="05000000000000000000" pitchFamily="2" charset="2"/>
              </a:rPr>
              <a:t>192.168.1.101/24</a:t>
            </a:r>
            <a:r>
              <a:rPr lang="fr-FR" altLang="fr-FR" dirty="0">
                <a:sym typeface="Wingdings" panose="05000000000000000000" pitchFamily="2" charset="2"/>
              </a:rPr>
              <a:t> -&gt; adresse IP </a:t>
            </a:r>
            <a:r>
              <a:rPr lang="fr-FR" altLang="fr-FR" b="1" dirty="0">
                <a:sym typeface="Wingdings" panose="05000000000000000000" pitchFamily="2" charset="2"/>
              </a:rPr>
              <a:t>192.168.1.101</a:t>
            </a:r>
            <a:r>
              <a:rPr lang="fr-FR" altLang="fr-FR" dirty="0"/>
              <a:t> </a:t>
            </a:r>
            <a:r>
              <a:rPr lang="fr-FR" altLang="fr-FR" dirty="0">
                <a:sym typeface="Wingdings" panose="05000000000000000000" pitchFamily="2" charset="2"/>
              </a:rPr>
              <a:t>avec le masque </a:t>
            </a:r>
            <a:r>
              <a:rPr lang="fr-FR" altLang="fr-FR" b="1" dirty="0">
                <a:sym typeface="Wingdings" panose="05000000000000000000" pitchFamily="2" charset="2"/>
              </a:rPr>
              <a:t>255.255.255.0</a:t>
            </a:r>
            <a:r>
              <a:rPr lang="fr-FR" altLang="fr-FR" dirty="0">
                <a:sym typeface="Wingdings" panose="05000000000000000000" pitchFamily="2" charset="2"/>
              </a:rPr>
              <a:t> </a:t>
            </a:r>
            <a:endParaRPr lang="fr-FR" altLang="fr-FR" dirty="0"/>
          </a:p>
          <a:p>
            <a:pPr lvl="2"/>
            <a:r>
              <a:rPr lang="fr-FR" altLang="fr-FR" b="1" dirty="0"/>
              <a:t>/16</a:t>
            </a:r>
            <a:r>
              <a:rPr lang="fr-FR" altLang="fr-FR" dirty="0"/>
              <a:t> et </a:t>
            </a:r>
            <a:r>
              <a:rPr lang="fr-FR" altLang="fr-FR" b="1" dirty="0"/>
              <a:t>/24</a:t>
            </a:r>
            <a:r>
              <a:rPr lang="fr-FR" altLang="fr-FR" dirty="0"/>
              <a:t> correspondent au nombre de 1 si on écrivait le masque de sous-réseau en binaire</a:t>
            </a:r>
          </a:p>
          <a:p>
            <a:pPr lvl="2"/>
            <a:r>
              <a:rPr lang="fr-FR" altLang="fr-FR" dirty="0"/>
              <a:t>Ainsi, si on a </a:t>
            </a:r>
            <a:r>
              <a:rPr lang="fr-FR" altLang="fr-FR" b="1" dirty="0"/>
              <a:t>/X</a:t>
            </a:r>
            <a:r>
              <a:rPr lang="fr-FR" altLang="fr-FR" dirty="0"/>
              <a:t> le nombre d’</a:t>
            </a:r>
            <a:r>
              <a:rPr lang="fr-FR" altLang="fr-FR" b="1" dirty="0"/>
              <a:t>IP attribuables</a:t>
            </a:r>
            <a:r>
              <a:rPr lang="fr-FR" altLang="fr-FR" dirty="0"/>
              <a:t> est </a:t>
            </a:r>
            <a:r>
              <a:rPr lang="fr-FR" altLang="fr-FR" b="1" dirty="0"/>
              <a:t>2^(32-X)-2</a:t>
            </a:r>
          </a:p>
        </p:txBody>
      </p:sp>
      <p:sp>
        <p:nvSpPr>
          <p:cNvPr id="38915" name="Rectangle 2">
            <a:extLst>
              <a:ext uri="{FF2B5EF4-FFF2-40B4-BE49-F238E27FC236}">
                <a16:creationId xmlns:a16="http://schemas.microsoft.com/office/drawing/2014/main" id="{73707BD3-221B-38A2-EA56-246CF26E7858}"/>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573831E3-FC2D-C02E-E48A-1133BE049186}"/>
              </a:ext>
            </a:extLst>
          </p:cNvPr>
          <p:cNvSpPr>
            <a:spLocks noGrp="1" noChangeArrowheads="1"/>
          </p:cNvSpPr>
          <p:nvPr>
            <p:ph type="body" idx="1"/>
          </p:nvPr>
        </p:nvSpPr>
        <p:spPr/>
        <p:txBody>
          <a:bodyPr/>
          <a:lstStyle/>
          <a:p>
            <a:r>
              <a:rPr lang="fr-FR" altLang="fr-FR" dirty="0"/>
              <a:t>Vocabulaire : </a:t>
            </a:r>
          </a:p>
          <a:p>
            <a:pPr lvl="1"/>
            <a:r>
              <a:rPr lang="fr-FR" altLang="fr-FR" b="1" dirty="0"/>
              <a:t>Passerelle/Gateway</a:t>
            </a:r>
            <a:r>
              <a:rPr lang="fr-FR" altLang="fr-FR" dirty="0"/>
              <a:t> : périphérique (routeur, en général) à contacter si une adresse IP hors du sous-réseau doit être atteinte</a:t>
            </a:r>
          </a:p>
          <a:p>
            <a:pPr lvl="1"/>
            <a:r>
              <a:rPr lang="fr-FR" altLang="fr-FR" b="1" dirty="0"/>
              <a:t>DHCP</a:t>
            </a:r>
            <a:r>
              <a:rPr lang="fr-FR" altLang="fr-FR" dirty="0"/>
              <a:t> : protocole de configuration automatique d’adresse IP</a:t>
            </a:r>
          </a:p>
          <a:p>
            <a:pPr lvl="1"/>
            <a:r>
              <a:rPr lang="fr-FR" altLang="fr-FR" b="1" dirty="0"/>
              <a:t>Serveur DHCP</a:t>
            </a:r>
            <a:r>
              <a:rPr lang="fr-FR" altLang="fr-FR" dirty="0"/>
              <a:t> : périphérique fournissant des adresses IP aux périphériques compatibles</a:t>
            </a:r>
          </a:p>
          <a:p>
            <a:pPr lvl="1"/>
            <a:r>
              <a:rPr lang="fr-FR" altLang="fr-FR" dirty="0"/>
              <a:t>Adresse IP </a:t>
            </a:r>
            <a:r>
              <a:rPr lang="fr-FR" altLang="fr-FR" b="1" dirty="0"/>
              <a:t>statique</a:t>
            </a:r>
            <a:r>
              <a:rPr lang="fr-FR" altLang="fr-FR" dirty="0"/>
              <a:t> vs </a:t>
            </a:r>
            <a:r>
              <a:rPr lang="fr-FR" altLang="fr-FR" b="1" dirty="0"/>
              <a:t>dynamique</a:t>
            </a:r>
            <a:r>
              <a:rPr lang="fr-FR" altLang="fr-FR" dirty="0"/>
              <a:t> : statique implique de devoir spécifier manuellement au moins l’adresse IP et le masque de sous-réseau, dynamique nécessite qu’un serveur DHCP soit présent sur le réseau pour les configurer automatiquement	</a:t>
            </a:r>
          </a:p>
        </p:txBody>
      </p:sp>
      <p:sp>
        <p:nvSpPr>
          <p:cNvPr id="39939" name="Rectangle 2">
            <a:extLst>
              <a:ext uri="{FF2B5EF4-FFF2-40B4-BE49-F238E27FC236}">
                <a16:creationId xmlns:a16="http://schemas.microsoft.com/office/drawing/2014/main" id="{7E9E3CF4-32A1-49D7-29F1-663880B8A614}"/>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21DC1F78-2D50-0AE4-D0E0-990658CF2AC7}"/>
              </a:ext>
            </a:extLst>
          </p:cNvPr>
          <p:cNvSpPr>
            <a:spLocks noGrp="1" noChangeArrowheads="1"/>
          </p:cNvSpPr>
          <p:nvPr>
            <p:ph type="body" idx="1"/>
          </p:nvPr>
        </p:nvSpPr>
        <p:spPr/>
        <p:txBody>
          <a:bodyPr/>
          <a:lstStyle/>
          <a:p>
            <a:r>
              <a:rPr lang="fr-FR" altLang="fr-FR" dirty="0"/>
              <a:t>Vocabulaire : </a:t>
            </a:r>
          </a:p>
          <a:p>
            <a:pPr lvl="1"/>
            <a:r>
              <a:rPr lang="fr-FR" altLang="fr-FR" dirty="0"/>
              <a:t>Gammes d’adresses IP dites « </a:t>
            </a:r>
            <a:r>
              <a:rPr lang="fr-FR" altLang="fr-FR" b="1" dirty="0"/>
              <a:t>privées</a:t>
            </a:r>
            <a:r>
              <a:rPr lang="fr-FR" altLang="fr-FR" dirty="0"/>
              <a:t> » classiques : </a:t>
            </a:r>
          </a:p>
          <a:p>
            <a:pPr lvl="2"/>
            <a:r>
              <a:rPr lang="fr-FR" altLang="fr-FR" sz="1600" b="1" dirty="0"/>
              <a:t>127.0.0.1</a:t>
            </a:r>
            <a:r>
              <a:rPr lang="fr-FR" altLang="fr-FR" sz="1600" dirty="0"/>
              <a:t>-&gt;</a:t>
            </a:r>
            <a:r>
              <a:rPr lang="fr-FR" altLang="fr-FR" sz="1600" b="1" dirty="0"/>
              <a:t>localhost</a:t>
            </a:r>
            <a:r>
              <a:rPr lang="fr-FR" altLang="fr-FR" sz="1600" dirty="0"/>
              <a:t> : adresse par défaut du PC local, sert à faire des tests, ne permet pas de communiquer avec l’extérieur</a:t>
            </a:r>
          </a:p>
          <a:p>
            <a:pPr lvl="2"/>
            <a:r>
              <a:rPr lang="fr-FR" altLang="fr-FR" sz="1600" b="1" dirty="0"/>
              <a:t>192.168.0.X</a:t>
            </a:r>
            <a:r>
              <a:rPr lang="fr-FR" altLang="fr-FR" sz="1600" dirty="0"/>
              <a:t>, </a:t>
            </a:r>
            <a:r>
              <a:rPr lang="fr-FR" altLang="fr-FR" sz="1600" b="1" dirty="0"/>
              <a:t>192.168.1.X</a:t>
            </a:r>
            <a:r>
              <a:rPr lang="fr-FR" altLang="fr-FR" sz="1600" dirty="0"/>
              <a:t>, </a:t>
            </a:r>
            <a:r>
              <a:rPr lang="fr-FR" altLang="fr-FR" sz="1600" b="1" dirty="0"/>
              <a:t>10.42.0.X</a:t>
            </a:r>
            <a:r>
              <a:rPr lang="fr-FR" altLang="fr-FR" sz="1600" dirty="0"/>
              <a:t>-&gt;réseaux locaux de moins de 254 </a:t>
            </a:r>
            <a:r>
              <a:rPr lang="fr-FR" altLang="fr-FR" sz="1600" dirty="0" err="1"/>
              <a:t>PCs</a:t>
            </a:r>
            <a:r>
              <a:rPr lang="fr-FR" altLang="fr-FR" sz="1600" dirty="0"/>
              <a:t> (voire encore moins s’ils ont plusieurs interfaces réseaux, s’il y a d’autres périphériques réseaux…), e.g. réseaux de Livebox, hotspot Wi-Fi sous Ubuntu, etc.</a:t>
            </a:r>
          </a:p>
          <a:p>
            <a:pPr lvl="2"/>
            <a:r>
              <a:rPr lang="fr-FR" altLang="fr-FR" sz="1600" b="1" dirty="0"/>
              <a:t>172.20.X.X</a:t>
            </a:r>
            <a:r>
              <a:rPr lang="fr-FR" altLang="fr-FR" sz="1600" dirty="0"/>
              <a:t>-&gt;réseaux d’entreprise de moins de 65534 </a:t>
            </a:r>
            <a:r>
              <a:rPr lang="fr-FR" altLang="fr-FR" sz="1600" dirty="0" err="1"/>
              <a:t>PCs</a:t>
            </a:r>
            <a:r>
              <a:rPr lang="fr-FR" altLang="fr-FR" sz="1600" dirty="0"/>
              <a:t>, e.g. salles infos de l’ENSTA Bretagne</a:t>
            </a:r>
          </a:p>
          <a:p>
            <a:pPr lvl="2"/>
            <a:r>
              <a:rPr lang="fr-FR" altLang="fr-FR" sz="1600" b="1" dirty="0"/>
              <a:t>169.254.X.X</a:t>
            </a:r>
            <a:r>
              <a:rPr lang="fr-FR" altLang="fr-FR" sz="1600" dirty="0"/>
              <a:t>-&gt;si des </a:t>
            </a:r>
            <a:r>
              <a:rPr lang="fr-FR" altLang="fr-FR" sz="1600" dirty="0" err="1"/>
              <a:t>PCs</a:t>
            </a:r>
            <a:r>
              <a:rPr lang="fr-FR" altLang="fr-FR" sz="1600" dirty="0"/>
              <a:t> en réseau sont réglés en DHCP et qu’il n’y a pas de serveur DHCP, ils vont prendre ce type d’adresse IP au bout de quelques min</a:t>
            </a:r>
          </a:p>
          <a:p>
            <a:pPr lvl="2"/>
            <a:r>
              <a:rPr lang="fr-FR" altLang="fr-FR" sz="1600" b="1" dirty="0"/>
              <a:t>224.0.0.0</a:t>
            </a:r>
            <a:r>
              <a:rPr lang="fr-FR" altLang="fr-FR" sz="1600" dirty="0"/>
              <a:t> à </a:t>
            </a:r>
            <a:r>
              <a:rPr lang="fr-FR" altLang="fr-FR" sz="1600" b="1" dirty="0"/>
              <a:t>239.255.255.255</a:t>
            </a:r>
            <a:r>
              <a:rPr lang="fr-FR" altLang="fr-FR" sz="1600" dirty="0"/>
              <a:t>-&gt;</a:t>
            </a:r>
            <a:r>
              <a:rPr lang="fr-FR" altLang="fr-FR" sz="1600" b="1" dirty="0"/>
              <a:t>multicast</a:t>
            </a:r>
            <a:r>
              <a:rPr lang="fr-FR" altLang="fr-FR" sz="1600" dirty="0"/>
              <a:t> : un peu comme le broadcast mais permet de faire des choses plus propres et optimales</a:t>
            </a:r>
            <a:endParaRPr lang="fr-FR" altLang="fr-FR" sz="1600" b="1" dirty="0"/>
          </a:p>
          <a:p>
            <a:pPr lvl="2"/>
            <a:r>
              <a:rPr lang="fr-FR" altLang="fr-FR" sz="1600" dirty="0"/>
              <a:t>Voir aussi e.g. </a:t>
            </a:r>
            <a:r>
              <a:rPr lang="fr-FR" altLang="fr-FR" sz="1600" dirty="0">
                <a:hlinkClick r:id="rId2"/>
              </a:rPr>
              <a:t>https://en.wikipedia.org/wiki/Private_network</a:t>
            </a:r>
            <a:endParaRPr lang="fr-FR" altLang="fr-FR" sz="1600" dirty="0"/>
          </a:p>
          <a:p>
            <a:pPr lvl="2"/>
            <a:r>
              <a:rPr lang="fr-FR" altLang="fr-FR" sz="1600" dirty="0"/>
              <a:t>Les adresses ne ressemblant pas à ces exemples sont en général des adresses (dites « </a:t>
            </a:r>
            <a:r>
              <a:rPr lang="fr-FR" altLang="fr-FR" sz="1600" b="1" dirty="0"/>
              <a:t>publiques</a:t>
            </a:r>
            <a:r>
              <a:rPr lang="fr-FR" altLang="fr-FR" sz="1600" dirty="0"/>
              <a:t> ») attribuées par un fournisseur d’accès Internet</a:t>
            </a:r>
          </a:p>
          <a:p>
            <a:pPr lvl="2"/>
            <a:r>
              <a:rPr lang="fr-FR" altLang="fr-FR" dirty="0"/>
              <a:t>	</a:t>
            </a:r>
          </a:p>
        </p:txBody>
      </p:sp>
      <p:sp>
        <p:nvSpPr>
          <p:cNvPr id="40963" name="Rectangle 2">
            <a:extLst>
              <a:ext uri="{FF2B5EF4-FFF2-40B4-BE49-F238E27FC236}">
                <a16:creationId xmlns:a16="http://schemas.microsoft.com/office/drawing/2014/main" id="{04D448B5-0693-50E7-5131-CBADBC6C6E29}"/>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367BBE39-5006-97A4-CF1D-8E3ED63B4EEF}"/>
              </a:ext>
            </a:extLst>
          </p:cNvPr>
          <p:cNvSpPr>
            <a:spLocks noGrp="1" noChangeArrowheads="1"/>
          </p:cNvSpPr>
          <p:nvPr>
            <p:ph type="body" idx="1"/>
          </p:nvPr>
        </p:nvSpPr>
        <p:spPr/>
        <p:txBody>
          <a:bodyPr/>
          <a:lstStyle/>
          <a:p>
            <a:pPr>
              <a:defRPr/>
            </a:pPr>
            <a:r>
              <a:rPr lang="fr-FR" altLang="fr-FR" dirty="0"/>
              <a:t>Vocabulaire : </a:t>
            </a:r>
          </a:p>
          <a:p>
            <a:pPr lvl="1">
              <a:defRPr/>
            </a:pPr>
            <a:r>
              <a:rPr lang="fr-FR" altLang="fr-FR" sz="1800" b="1" dirty="0"/>
              <a:t>Pont/Bridge</a:t>
            </a:r>
            <a:r>
              <a:rPr lang="fr-FR" altLang="fr-FR" sz="1800" dirty="0"/>
              <a:t> : fusionne 2 interfaces réseaux différentes en 1 seule (e.g. 1 Wi-Fi et 1 Ethernet) visible sous 1 seule adresse IP (ou parfois invisible du point de vue du protocole IP)</a:t>
            </a:r>
          </a:p>
          <a:p>
            <a:pPr lvl="1">
              <a:defRPr/>
            </a:pPr>
            <a:r>
              <a:rPr lang="fr-FR" altLang="fr-FR" sz="1800" b="1" dirty="0"/>
              <a:t>Commutateur/Switch</a:t>
            </a:r>
            <a:r>
              <a:rPr lang="fr-FR" altLang="fr-FR" sz="1800" dirty="0"/>
              <a:t> : périphérique utilisé pour relier plusieurs périphériques sur un même réseau IP</a:t>
            </a:r>
          </a:p>
          <a:p>
            <a:pPr lvl="1">
              <a:defRPr/>
            </a:pPr>
            <a:r>
              <a:rPr lang="fr-FR" altLang="fr-FR" sz="1800" b="1" dirty="0"/>
              <a:t>Concentrateur/Hub</a:t>
            </a:r>
            <a:r>
              <a:rPr lang="fr-FR" altLang="fr-FR" sz="1800" dirty="0"/>
              <a:t> : presque comme un switch mais moins intelligent</a:t>
            </a:r>
          </a:p>
          <a:p>
            <a:pPr lvl="1">
              <a:defRPr/>
            </a:pPr>
            <a:r>
              <a:rPr lang="fr-FR" altLang="fr-FR" sz="1800" b="1" dirty="0"/>
              <a:t>Routeur/Router</a:t>
            </a:r>
            <a:r>
              <a:rPr lang="fr-FR" altLang="fr-FR" sz="1800" dirty="0"/>
              <a:t> : périphérique utilisé pour relier des réseaux IP différents (gammes d’adresses IP différentes)</a:t>
            </a:r>
          </a:p>
          <a:p>
            <a:pPr lvl="1">
              <a:defRPr/>
            </a:pPr>
            <a:endParaRPr lang="fr-FR" altLang="fr-FR" dirty="0"/>
          </a:p>
          <a:p>
            <a:pPr marL="457200" lvl="1" indent="0">
              <a:buFontTx/>
              <a:buNone/>
              <a:defRPr/>
            </a:pPr>
            <a:r>
              <a:rPr lang="fr-FR" altLang="fr-FR" sz="1400" dirty="0"/>
              <a:t>Contrairement à un </a:t>
            </a:r>
            <a:r>
              <a:rPr lang="fr-FR" altLang="fr-FR" sz="1400" b="1" dirty="0"/>
              <a:t>hub</a:t>
            </a:r>
            <a:r>
              <a:rPr lang="fr-FR" altLang="fr-FR" sz="1400" dirty="0"/>
              <a:t>, un </a:t>
            </a:r>
            <a:r>
              <a:rPr lang="fr-FR" altLang="fr-FR" sz="1400" b="1" dirty="0"/>
              <a:t>switch</a:t>
            </a:r>
            <a:r>
              <a:rPr lang="fr-FR" altLang="fr-FR" sz="1400" dirty="0"/>
              <a:t> ne reproduit pas sur tous ses ports Ethernet chaque trame qu'il reçoit : il utilise l'</a:t>
            </a:r>
            <a:r>
              <a:rPr lang="fr-FR" altLang="fr-FR" sz="1400" b="1" dirty="0"/>
              <a:t>adresse MAC</a:t>
            </a:r>
            <a:r>
              <a:rPr lang="fr-FR" altLang="fr-FR" sz="1400" dirty="0"/>
              <a:t> de destination dans la trame pour choisir le bon port. Les plus simples ne nécessitent aucune configuration particulière car ils n’ont pas besoin d’interpréter les données des protocoles des couches supérieures du modèle OSI</a:t>
            </a:r>
          </a:p>
          <a:p>
            <a:pPr marL="457200" lvl="1" indent="0">
              <a:buFontTx/>
              <a:buNone/>
              <a:defRPr/>
            </a:pPr>
            <a:r>
              <a:rPr lang="fr-FR" altLang="fr-FR" sz="1400" dirty="0"/>
              <a:t>Un </a:t>
            </a:r>
            <a:r>
              <a:rPr lang="fr-FR" altLang="fr-FR" sz="1400" b="1" dirty="0"/>
              <a:t>routeur</a:t>
            </a:r>
            <a:r>
              <a:rPr lang="fr-FR" altLang="fr-FR" sz="1400" dirty="0"/>
              <a:t> utilise les </a:t>
            </a:r>
            <a:r>
              <a:rPr lang="fr-FR" altLang="fr-FR" sz="1400" b="1" dirty="0"/>
              <a:t>adresses IP</a:t>
            </a:r>
            <a:r>
              <a:rPr lang="fr-FR" altLang="fr-FR" sz="1400" dirty="0"/>
              <a:t> pour diriger les données entre typiquement 2 réseaux IP notés WAN (Wide Area Network) et LAN (Local Area Network). On appelle </a:t>
            </a:r>
            <a:r>
              <a:rPr lang="fr-FR" altLang="fr-FR" sz="1400" b="1" dirty="0"/>
              <a:t>routes</a:t>
            </a:r>
            <a:r>
              <a:rPr lang="fr-FR" altLang="fr-FR" sz="1400" dirty="0"/>
              <a:t> les infos indiquant les liens de passage d’un réseau IP à un autre</a:t>
            </a:r>
          </a:p>
        </p:txBody>
      </p:sp>
      <p:sp>
        <p:nvSpPr>
          <p:cNvPr id="41987" name="Rectangle 2">
            <a:extLst>
              <a:ext uri="{FF2B5EF4-FFF2-40B4-BE49-F238E27FC236}">
                <a16:creationId xmlns:a16="http://schemas.microsoft.com/office/drawing/2014/main" id="{FA151D5F-DDD3-DEE6-86EC-0E51059BF6A8}"/>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F0A66F41-947F-959E-E45F-228E4967DC1F}"/>
              </a:ext>
            </a:extLst>
          </p:cNvPr>
          <p:cNvSpPr>
            <a:spLocks noGrp="1" noChangeArrowheads="1"/>
          </p:cNvSpPr>
          <p:nvPr>
            <p:ph type="body" idx="1"/>
          </p:nvPr>
        </p:nvSpPr>
        <p:spPr/>
        <p:txBody>
          <a:bodyPr/>
          <a:lstStyle/>
          <a:p>
            <a:r>
              <a:rPr lang="fr-FR" altLang="fr-FR"/>
              <a:t>Exemple : Livebox</a:t>
            </a:r>
          </a:p>
          <a:p>
            <a:pPr lvl="2"/>
            <a:r>
              <a:rPr lang="fr-FR" altLang="fr-FR"/>
              <a:t>	</a:t>
            </a:r>
          </a:p>
        </p:txBody>
      </p:sp>
      <p:pic>
        <p:nvPicPr>
          <p:cNvPr id="43011" name="Picture 2">
            <a:extLst>
              <a:ext uri="{FF2B5EF4-FFF2-40B4-BE49-F238E27FC236}">
                <a16:creationId xmlns:a16="http://schemas.microsoft.com/office/drawing/2014/main" id="{6EBD2466-21F7-9FC4-1CA7-558CB90F5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2338388"/>
            <a:ext cx="54197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8">
            <a:extLst>
              <a:ext uri="{FF2B5EF4-FFF2-40B4-BE49-F238E27FC236}">
                <a16:creationId xmlns:a16="http://schemas.microsoft.com/office/drawing/2014/main" id="{388727D3-A30E-C6D7-EED8-B0DB28B1B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013325"/>
            <a:ext cx="334803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0">
            <a:extLst>
              <a:ext uri="{FF2B5EF4-FFF2-40B4-BE49-F238E27FC236}">
                <a16:creationId xmlns:a16="http://schemas.microsoft.com/office/drawing/2014/main" id="{A4D90B31-0FA5-389E-298E-4B9303AE8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082925"/>
            <a:ext cx="34623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2">
            <a:extLst>
              <a:ext uri="{FF2B5EF4-FFF2-40B4-BE49-F238E27FC236}">
                <a16:creationId xmlns:a16="http://schemas.microsoft.com/office/drawing/2014/main" id="{DFB163AE-580C-02C8-70B3-2688CA1091AC}"/>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AA02535E-DE2D-A99B-D723-6523E99B54FE}"/>
              </a:ext>
            </a:extLst>
          </p:cNvPr>
          <p:cNvSpPr>
            <a:spLocks noGrp="1" noChangeArrowheads="1"/>
          </p:cNvSpPr>
          <p:nvPr>
            <p:ph type="body" idx="1"/>
          </p:nvPr>
        </p:nvSpPr>
        <p:spPr/>
        <p:txBody>
          <a:bodyPr/>
          <a:lstStyle/>
          <a:p>
            <a:r>
              <a:rPr lang="fr-FR" altLang="fr-FR"/>
              <a:t>TCP et UDP :</a:t>
            </a:r>
          </a:p>
          <a:p>
            <a:pPr lvl="1"/>
            <a:r>
              <a:rPr lang="fr-FR" altLang="fr-FR"/>
              <a:t>Protocoles encapsulés dans IP</a:t>
            </a:r>
          </a:p>
          <a:p>
            <a:pPr lvl="1"/>
            <a:r>
              <a:rPr lang="fr-FR" altLang="fr-FR" b="1"/>
              <a:t>TCP</a:t>
            </a:r>
            <a:r>
              <a:rPr lang="fr-FR" altLang="fr-FR"/>
              <a:t> fait le maximum pour que les paquets de données arrivent dans le bon ordre à la destination voulue, il y a un </a:t>
            </a:r>
            <a:r>
              <a:rPr lang="fr-FR" altLang="fr-FR" b="1"/>
              <a:t>concept de connexion</a:t>
            </a:r>
          </a:p>
          <a:p>
            <a:pPr lvl="1"/>
            <a:r>
              <a:rPr lang="fr-FR" altLang="fr-FR" b="1"/>
              <a:t>UDP</a:t>
            </a:r>
            <a:r>
              <a:rPr lang="fr-FR" altLang="fr-FR"/>
              <a:t> est plus simple (et donc plus rapide) : les paquets sont envoyés sans </a:t>
            </a:r>
            <a:r>
              <a:rPr lang="fr-FR" altLang="fr-FR" b="1"/>
              <a:t>aucune vérification</a:t>
            </a:r>
            <a:r>
              <a:rPr lang="fr-FR" altLang="fr-FR"/>
              <a:t> (c’est donc au protocole encapsulé de s’assurer de leur bonne réception si c’est important)</a:t>
            </a:r>
          </a:p>
          <a:p>
            <a:pPr lvl="1"/>
            <a:r>
              <a:rPr lang="fr-FR" altLang="fr-FR"/>
              <a:t>Ces protocoles ont un concept de ports : chaque </a:t>
            </a:r>
            <a:r>
              <a:rPr lang="fr-FR" altLang="fr-FR" b="1"/>
              <a:t>port (entre 0 et 65535)</a:t>
            </a:r>
            <a:r>
              <a:rPr lang="fr-FR" altLang="fr-FR"/>
              <a:t> est censé être associé à un </a:t>
            </a:r>
            <a:r>
              <a:rPr lang="fr-FR" altLang="fr-FR" b="1"/>
              <a:t>protocole donné</a:t>
            </a:r>
            <a:r>
              <a:rPr lang="fr-FR" altLang="fr-FR"/>
              <a:t> ou une application donnée (ceux &lt;1024 sont en général réservés au système)</a:t>
            </a:r>
          </a:p>
        </p:txBody>
      </p:sp>
      <p:sp>
        <p:nvSpPr>
          <p:cNvPr id="44035" name="Rectangle 2">
            <a:extLst>
              <a:ext uri="{FF2B5EF4-FFF2-40B4-BE49-F238E27FC236}">
                <a16:creationId xmlns:a16="http://schemas.microsoft.com/office/drawing/2014/main" id="{B804E152-ECC0-4579-5174-CA4F784035A7}"/>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F27CE52-B902-66EE-F68F-C5697223620D}"/>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1267" name="Rectangle 3">
            <a:extLst>
              <a:ext uri="{FF2B5EF4-FFF2-40B4-BE49-F238E27FC236}">
                <a16:creationId xmlns:a16="http://schemas.microsoft.com/office/drawing/2014/main" id="{1CC8BDBE-1868-25A6-0B81-802DDF6DD7F0}"/>
              </a:ext>
            </a:extLst>
          </p:cNvPr>
          <p:cNvSpPr>
            <a:spLocks noGrp="1" noChangeArrowheads="1"/>
          </p:cNvSpPr>
          <p:nvPr>
            <p:ph type="body" idx="1"/>
          </p:nvPr>
        </p:nvSpPr>
        <p:spPr/>
        <p:txBody>
          <a:bodyPr/>
          <a:lstStyle/>
          <a:p>
            <a:r>
              <a:rPr lang="fr-FR" altLang="fr-FR" dirty="0"/>
              <a:t>Planning</a:t>
            </a:r>
          </a:p>
          <a:p>
            <a:pPr lvl="1"/>
            <a:r>
              <a:rPr lang="fr-FR" altLang="fr-FR" b="1" dirty="0"/>
              <a:t>32C</a:t>
            </a:r>
            <a:endParaRPr lang="fr-FR" altLang="fr-FR" dirty="0"/>
          </a:p>
          <a:p>
            <a:pPr lvl="1"/>
            <a:r>
              <a:rPr lang="fr-FR" altLang="fr-FR" dirty="0"/>
              <a:t>2 parties : </a:t>
            </a:r>
          </a:p>
          <a:p>
            <a:pPr lvl="2"/>
            <a:r>
              <a:rPr lang="fr-FR" altLang="fr-FR" dirty="0"/>
              <a:t>Initiation rapide (4+2C) et application sur ordinateurs embarqués, manipulations de matériel, etc. (3x4C) en tout début de semestre</a:t>
            </a:r>
          </a:p>
          <a:p>
            <a:pPr lvl="2"/>
            <a:r>
              <a:rPr lang="fr-FR" altLang="fr-FR" dirty="0"/>
              <a:t>Compléments C/C++ (2C), programmation C/C++ multithread (4C), sockets (4C), mini-projet (3C) en fin de semestre</a:t>
            </a:r>
          </a:p>
          <a:p>
            <a:pPr lvl="2"/>
            <a:r>
              <a:rPr lang="fr-FR" altLang="fr-FR" dirty="0"/>
              <a:t>1C d’évaluation écrite</a:t>
            </a:r>
          </a:p>
          <a:p>
            <a:pPr lvl="1"/>
            <a:endParaRPr lang="fr-FR" altLang="fr-FR" dirty="0"/>
          </a:p>
          <a:p>
            <a:pPr lvl="1"/>
            <a:endParaRPr lang="fr-FR" altLang="fr-FR" dirty="0"/>
          </a:p>
          <a:p>
            <a:pPr lvl="1"/>
            <a:endParaRPr lang="fr-FR" alt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DC309278-203E-EB51-F94D-5FC468D11A14}"/>
              </a:ext>
            </a:extLst>
          </p:cNvPr>
          <p:cNvSpPr>
            <a:spLocks noGrp="1" noChangeArrowheads="1"/>
          </p:cNvSpPr>
          <p:nvPr>
            <p:ph type="body" idx="1"/>
          </p:nvPr>
        </p:nvSpPr>
        <p:spPr/>
        <p:txBody>
          <a:bodyPr/>
          <a:lstStyle/>
          <a:p>
            <a:r>
              <a:rPr lang="fr-FR" altLang="fr-FR"/>
              <a:t>TCP et UDP :</a:t>
            </a:r>
          </a:p>
          <a:p>
            <a:pPr lvl="1"/>
            <a:r>
              <a:rPr lang="fr-FR" altLang="fr-FR"/>
              <a:t>Ports courants</a:t>
            </a:r>
          </a:p>
          <a:p>
            <a:pPr lvl="2"/>
            <a:r>
              <a:rPr lang="fr-FR" altLang="fr-FR" b="1"/>
              <a:t>TCP 80</a:t>
            </a:r>
            <a:r>
              <a:rPr lang="fr-FR" altLang="fr-FR"/>
              <a:t> : protocole </a:t>
            </a:r>
            <a:r>
              <a:rPr lang="fr-FR" altLang="fr-FR" b="1"/>
              <a:t>http</a:t>
            </a:r>
            <a:r>
              <a:rPr lang="fr-FR" altLang="fr-FR"/>
              <a:t> (navigateurs et serveurs web)</a:t>
            </a:r>
          </a:p>
          <a:p>
            <a:pPr lvl="2"/>
            <a:r>
              <a:rPr lang="fr-FR" altLang="fr-FR" b="1"/>
              <a:t>TCP 443</a:t>
            </a:r>
            <a:r>
              <a:rPr lang="fr-FR" altLang="fr-FR"/>
              <a:t> : protocole </a:t>
            </a:r>
            <a:r>
              <a:rPr lang="fr-FR" altLang="fr-FR" b="1"/>
              <a:t>https</a:t>
            </a:r>
            <a:r>
              <a:rPr lang="fr-FR" altLang="fr-FR"/>
              <a:t> (navigateurs et serveurs web)</a:t>
            </a:r>
          </a:p>
          <a:p>
            <a:pPr lvl="2"/>
            <a:r>
              <a:rPr lang="fr-FR" altLang="fr-FR" b="1"/>
              <a:t>TCP 21</a:t>
            </a:r>
            <a:r>
              <a:rPr lang="fr-FR" altLang="fr-FR"/>
              <a:t> : protocole </a:t>
            </a:r>
            <a:r>
              <a:rPr lang="fr-FR" altLang="fr-FR" b="1"/>
              <a:t>ftp</a:t>
            </a:r>
            <a:r>
              <a:rPr lang="fr-FR" altLang="fr-FR"/>
              <a:t> (échanges de fichiers simples)</a:t>
            </a:r>
          </a:p>
          <a:p>
            <a:pPr lvl="2"/>
            <a:r>
              <a:rPr lang="fr-FR" altLang="fr-FR" b="1"/>
              <a:t>TCP 22</a:t>
            </a:r>
            <a:r>
              <a:rPr lang="fr-FR" altLang="fr-FR"/>
              <a:t> : protocole </a:t>
            </a:r>
            <a:r>
              <a:rPr lang="fr-FR" altLang="fr-FR" b="1"/>
              <a:t>ssh</a:t>
            </a:r>
            <a:r>
              <a:rPr lang="fr-FR" altLang="fr-FR"/>
              <a:t> (exécution de commande à distance)</a:t>
            </a:r>
          </a:p>
          <a:p>
            <a:pPr lvl="2"/>
            <a:r>
              <a:rPr lang="fr-FR" altLang="fr-FR" b="1"/>
              <a:t>TCP 22</a:t>
            </a:r>
            <a:r>
              <a:rPr lang="fr-FR" altLang="fr-FR"/>
              <a:t> : protocoles </a:t>
            </a:r>
            <a:r>
              <a:rPr lang="fr-FR" altLang="fr-FR" b="1"/>
              <a:t>sftp</a:t>
            </a:r>
            <a:r>
              <a:rPr lang="fr-FR" altLang="fr-FR"/>
              <a:t>, </a:t>
            </a:r>
            <a:r>
              <a:rPr lang="fr-FR" altLang="fr-FR" b="1"/>
              <a:t>scp</a:t>
            </a:r>
            <a:r>
              <a:rPr lang="fr-FR" altLang="fr-FR"/>
              <a:t> (échanges de fichiers via </a:t>
            </a:r>
            <a:r>
              <a:rPr lang="fr-FR" altLang="fr-FR" b="1"/>
              <a:t>ssh</a:t>
            </a:r>
            <a:r>
              <a:rPr lang="fr-FR" altLang="fr-FR"/>
              <a:t>)</a:t>
            </a:r>
          </a:p>
          <a:p>
            <a:pPr lvl="2"/>
            <a:r>
              <a:rPr lang="fr-FR" altLang="fr-FR" b="1"/>
              <a:t>TCP 23</a:t>
            </a:r>
            <a:r>
              <a:rPr lang="fr-FR" altLang="fr-FR"/>
              <a:t> : protocole </a:t>
            </a:r>
            <a:r>
              <a:rPr lang="fr-FR" altLang="fr-FR" b="1"/>
              <a:t>telnet</a:t>
            </a:r>
            <a:r>
              <a:rPr lang="fr-FR" altLang="fr-FR"/>
              <a:t> (version simplifiée de </a:t>
            </a:r>
            <a:r>
              <a:rPr lang="fr-FR" altLang="fr-FR" b="1"/>
              <a:t>ssh</a:t>
            </a:r>
            <a:r>
              <a:rPr lang="fr-FR" altLang="fr-FR"/>
              <a:t>, CTRL+] ou CTRL+$ puis Q pour quitter…)</a:t>
            </a:r>
          </a:p>
          <a:p>
            <a:pPr lvl="2"/>
            <a:r>
              <a:rPr lang="fr-FR" altLang="fr-FR" b="1"/>
              <a:t>TCP, UDP 3389</a:t>
            </a:r>
            <a:r>
              <a:rPr lang="fr-FR" altLang="fr-FR"/>
              <a:t> : protocole </a:t>
            </a:r>
            <a:r>
              <a:rPr lang="fr-FR" altLang="fr-FR" b="1"/>
              <a:t>RDP</a:t>
            </a:r>
            <a:r>
              <a:rPr lang="fr-FR" altLang="fr-FR"/>
              <a:t> (bureau à distance)</a:t>
            </a:r>
          </a:p>
          <a:p>
            <a:pPr lvl="2"/>
            <a:r>
              <a:rPr lang="fr-FR" altLang="fr-FR" b="1"/>
              <a:t>TCP, UDP 4000</a:t>
            </a:r>
            <a:r>
              <a:rPr lang="fr-FR" altLang="fr-FR"/>
              <a:t> : protocole </a:t>
            </a:r>
            <a:r>
              <a:rPr lang="fr-FR" altLang="fr-FR" b="1"/>
              <a:t>NX NoMachine</a:t>
            </a:r>
            <a:r>
              <a:rPr lang="fr-FR" altLang="fr-FR"/>
              <a:t> (bureau à distance)</a:t>
            </a:r>
          </a:p>
          <a:p>
            <a:pPr lvl="2"/>
            <a:r>
              <a:rPr lang="fr-FR" altLang="fr-FR" b="1"/>
              <a:t>TCP 5760, UDP 14550</a:t>
            </a:r>
            <a:r>
              <a:rPr lang="fr-FR" altLang="fr-FR"/>
              <a:t> : protocole </a:t>
            </a:r>
            <a:r>
              <a:rPr lang="fr-FR" altLang="fr-FR" b="1"/>
              <a:t>MAVLink</a:t>
            </a:r>
            <a:r>
              <a:rPr lang="fr-FR" altLang="fr-FR"/>
              <a:t> (télémétrie de drones)</a:t>
            </a:r>
          </a:p>
          <a:p>
            <a:pPr lvl="2"/>
            <a:endParaRPr lang="fr-FR" altLang="fr-FR"/>
          </a:p>
        </p:txBody>
      </p:sp>
      <p:sp>
        <p:nvSpPr>
          <p:cNvPr id="45059" name="Rectangle 2">
            <a:extLst>
              <a:ext uri="{FF2B5EF4-FFF2-40B4-BE49-F238E27FC236}">
                <a16:creationId xmlns:a16="http://schemas.microsoft.com/office/drawing/2014/main" id="{26CE90EE-A7B1-81DA-551F-6778774F2FF2}"/>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2" name="Picture 1" descr="Logo&#10;&#10;Description automatically generated">
            <a:extLst>
              <a:ext uri="{FF2B5EF4-FFF2-40B4-BE49-F238E27FC236}">
                <a16:creationId xmlns:a16="http://schemas.microsoft.com/office/drawing/2014/main" id="{2DC5A4F1-9FA2-7367-4F57-3F2AC09EA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193196"/>
            <a:ext cx="296996" cy="296996"/>
          </a:xfrm>
          <a:prstGeom prst="rect">
            <a:avLst/>
          </a:prstGeom>
        </p:spPr>
      </p:pic>
      <p:pic>
        <p:nvPicPr>
          <p:cNvPr id="3" name="Picture 2" descr="Logo&#10;&#10;Description automatically generated">
            <a:extLst>
              <a:ext uri="{FF2B5EF4-FFF2-40B4-BE49-F238E27FC236}">
                <a16:creationId xmlns:a16="http://schemas.microsoft.com/office/drawing/2014/main" id="{D5D0D407-B1B1-18EF-522E-67D840A9C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882448"/>
            <a:ext cx="296996" cy="296996"/>
          </a:xfrm>
          <a:prstGeom prst="rect">
            <a:avLst/>
          </a:prstGeom>
        </p:spPr>
      </p:pic>
      <p:pic>
        <p:nvPicPr>
          <p:cNvPr id="4" name="Picture 3" descr="Logo&#10;&#10;Description automatically generated">
            <a:extLst>
              <a:ext uri="{FF2B5EF4-FFF2-40B4-BE49-F238E27FC236}">
                <a16:creationId xmlns:a16="http://schemas.microsoft.com/office/drawing/2014/main" id="{E1D7A539-466F-B071-B3BE-557BC6F18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544414"/>
            <a:ext cx="296996" cy="29699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1B3B0848-00D2-5EFA-8671-D6EF48223D0F}"/>
              </a:ext>
            </a:extLst>
          </p:cNvPr>
          <p:cNvSpPr>
            <a:spLocks noGrp="1" noChangeArrowheads="1"/>
          </p:cNvSpPr>
          <p:nvPr>
            <p:ph type="body" idx="1"/>
          </p:nvPr>
        </p:nvSpPr>
        <p:spPr/>
        <p:txBody>
          <a:bodyPr/>
          <a:lstStyle/>
          <a:p>
            <a:r>
              <a:rPr lang="fr-FR" altLang="fr-FR" dirty="0"/>
              <a:t>Concept de serveur / client :</a:t>
            </a:r>
          </a:p>
          <a:p>
            <a:pPr lvl="1"/>
            <a:r>
              <a:rPr lang="fr-FR" altLang="fr-FR" b="1" dirty="0"/>
              <a:t>Serveur</a:t>
            </a:r>
            <a:r>
              <a:rPr lang="fr-FR" altLang="fr-FR" dirty="0"/>
              <a:t> : programme (ou par abus de langage ordinateur avec un ou des programmes de ce type) attendant des connexions avec un protocole spécifique</a:t>
            </a:r>
          </a:p>
          <a:p>
            <a:pPr lvl="1"/>
            <a:r>
              <a:rPr lang="fr-FR" altLang="fr-FR" b="1" dirty="0"/>
              <a:t>Client</a:t>
            </a:r>
            <a:r>
              <a:rPr lang="fr-FR" altLang="fr-FR" dirty="0"/>
              <a:t> : programme (ou par abus de langage ordinateur avec un ou des programmes de ce type) se connectant à un serveur quand il en a besoin (le client initie la connexion)</a:t>
            </a:r>
          </a:p>
          <a:p>
            <a:pPr lvl="3"/>
            <a:r>
              <a:rPr lang="fr-FR" altLang="fr-FR" dirty="0"/>
              <a:t>	Exemple : un </a:t>
            </a:r>
            <a:r>
              <a:rPr lang="fr-FR" altLang="fr-FR" b="1" dirty="0"/>
              <a:t>serveur web</a:t>
            </a:r>
            <a:r>
              <a:rPr lang="fr-FR" altLang="fr-FR" dirty="0"/>
              <a:t> est un programme attendant des connexions de clients sur le port réseau </a:t>
            </a:r>
            <a:r>
              <a:rPr lang="fr-FR" altLang="fr-FR" b="1" dirty="0"/>
              <a:t>TCP 80</a:t>
            </a:r>
            <a:r>
              <a:rPr lang="fr-FR" altLang="fr-FR" dirty="0"/>
              <a:t>. Il gère toutes les pages web et autres données du site. Lorsqu’un </a:t>
            </a:r>
            <a:r>
              <a:rPr lang="fr-FR" altLang="fr-FR" b="1" dirty="0"/>
              <a:t>client navigateur web</a:t>
            </a:r>
            <a:r>
              <a:rPr lang="fr-FR" altLang="fr-FR" dirty="0"/>
              <a:t> (Google Chrome, Internet Explorer, Mozilla Firefox sont des exemples) s’y connecte et demande une page web en particulier (e.g. via le protocole </a:t>
            </a:r>
            <a:r>
              <a:rPr lang="fr-FR" altLang="fr-FR" b="1" dirty="0"/>
              <a:t>http</a:t>
            </a:r>
            <a:r>
              <a:rPr lang="fr-FR" altLang="fr-FR" dirty="0"/>
              <a:t>), il va la lui envoyer et le client va l’afficher à l’utilisateur. Typiquement un serveur web est sur un ordinateur puissant capable de gérer des milliers de connexions d’ordinateurs clients.</a:t>
            </a:r>
          </a:p>
          <a:p>
            <a:pPr lvl="2"/>
            <a:r>
              <a:rPr lang="fr-FR" altLang="fr-FR" dirty="0"/>
              <a:t>	</a:t>
            </a:r>
          </a:p>
        </p:txBody>
      </p:sp>
      <p:sp>
        <p:nvSpPr>
          <p:cNvPr id="46083" name="Rectangle 2">
            <a:extLst>
              <a:ext uri="{FF2B5EF4-FFF2-40B4-BE49-F238E27FC236}">
                <a16:creationId xmlns:a16="http://schemas.microsoft.com/office/drawing/2014/main" id="{B9FCEC89-121E-D26E-B56F-C9773A851AE0}"/>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E1FE1A50-E609-24B7-40F1-7D4746BBE1C8}"/>
              </a:ext>
            </a:extLst>
          </p:cNvPr>
          <p:cNvSpPr>
            <a:spLocks noGrp="1" noChangeArrowheads="1"/>
          </p:cNvSpPr>
          <p:nvPr>
            <p:ph type="body" idx="1"/>
          </p:nvPr>
        </p:nvSpPr>
        <p:spPr/>
        <p:txBody>
          <a:bodyPr/>
          <a:lstStyle/>
          <a:p>
            <a:r>
              <a:rPr lang="fr-FR" altLang="fr-FR"/>
              <a:t>Concept de serveur / client :</a:t>
            </a:r>
          </a:p>
          <a:p>
            <a:pPr lvl="2"/>
            <a:r>
              <a:rPr lang="fr-FR" altLang="fr-FR" sz="1400"/>
              <a:t>Exemple avec le protocole </a:t>
            </a:r>
            <a:r>
              <a:rPr lang="fr-FR" altLang="fr-FR" sz="1400" b="1"/>
              <a:t>http</a:t>
            </a:r>
            <a:r>
              <a:rPr lang="fr-FR" altLang="fr-FR" sz="1400"/>
              <a:t> : pour demander la page web par défaut du serveur accessible par l’URL </a:t>
            </a:r>
            <a:r>
              <a:rPr lang="fr-FR" altLang="fr-FR" sz="1400">
                <a:hlinkClick r:id="rId2"/>
              </a:rPr>
              <a:t>http://checkip.dyndns.org/</a:t>
            </a:r>
            <a:r>
              <a:rPr lang="fr-FR" altLang="fr-FR" sz="1400"/>
              <a:t> (l’adresse IP correspondante est 216.146.38.70), un client peut envoyer (e.g. via des sockets TCP/IPv4 sur le port 80) : </a:t>
            </a:r>
          </a:p>
          <a:p>
            <a:pPr lvl="2"/>
            <a:endParaRPr lang="fr-FR" altLang="fr-FR" sz="1400"/>
          </a:p>
          <a:p>
            <a:pPr lvl="2"/>
            <a:endParaRPr lang="fr-FR" altLang="fr-FR" sz="1400"/>
          </a:p>
          <a:p>
            <a:pPr lvl="2"/>
            <a:endParaRPr lang="fr-FR" altLang="fr-FR" sz="1400"/>
          </a:p>
          <a:p>
            <a:pPr lvl="2"/>
            <a:endParaRPr lang="fr-FR" altLang="fr-FR" sz="1400"/>
          </a:p>
          <a:p>
            <a:pPr lvl="2"/>
            <a:r>
              <a:rPr lang="fr-FR" altLang="fr-FR" sz="1400"/>
              <a:t>Le serveur répondra : </a:t>
            </a:r>
          </a:p>
          <a:p>
            <a:pPr lvl="2"/>
            <a:r>
              <a:rPr lang="fr-FR" altLang="fr-FR" sz="1400"/>
              <a:t>		</a:t>
            </a:r>
          </a:p>
        </p:txBody>
      </p:sp>
      <p:pic>
        <p:nvPicPr>
          <p:cNvPr id="47107" name="Picture 1">
            <a:extLst>
              <a:ext uri="{FF2B5EF4-FFF2-40B4-BE49-F238E27FC236}">
                <a16:creationId xmlns:a16="http://schemas.microsoft.com/office/drawing/2014/main" id="{A0097CF1-9B13-29CB-54B6-8BA58A7C3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0075" y="2673350"/>
            <a:ext cx="26908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a:extLst>
              <a:ext uri="{FF2B5EF4-FFF2-40B4-BE49-F238E27FC236}">
                <a16:creationId xmlns:a16="http://schemas.microsoft.com/office/drawing/2014/main" id="{83B338FE-FFD1-2C21-463A-A035662E6F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3968750"/>
            <a:ext cx="7048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a:extLst>
              <a:ext uri="{FF2B5EF4-FFF2-40B4-BE49-F238E27FC236}">
                <a16:creationId xmlns:a16="http://schemas.microsoft.com/office/drawing/2014/main" id="{FA158589-61B4-3B3C-4D02-7D29773B8757}"/>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82A645D7-3C74-101D-DA99-9B6138A02690}"/>
              </a:ext>
            </a:extLst>
          </p:cNvPr>
          <p:cNvSpPr>
            <a:spLocks noGrp="1" noChangeArrowheads="1"/>
          </p:cNvSpPr>
          <p:nvPr>
            <p:ph type="body" idx="1"/>
          </p:nvPr>
        </p:nvSpPr>
        <p:spPr/>
        <p:txBody>
          <a:bodyPr/>
          <a:lstStyle/>
          <a:p>
            <a:r>
              <a:rPr lang="fr-FR" altLang="fr-FR"/>
              <a:t>Concept de serveur / client :</a:t>
            </a:r>
          </a:p>
          <a:p>
            <a:pPr lvl="2"/>
            <a:r>
              <a:rPr lang="fr-FR" altLang="fr-FR" sz="1400"/>
              <a:t>Exemple avec le protocole </a:t>
            </a:r>
            <a:r>
              <a:rPr lang="fr-FR" altLang="fr-FR" sz="1400" b="1"/>
              <a:t>smtp</a:t>
            </a:r>
            <a:r>
              <a:rPr lang="fr-FR" altLang="fr-FR" sz="1400"/>
              <a:t> : pour demander à un serveur mail (e.g. </a:t>
            </a:r>
            <a:r>
              <a:rPr lang="en-US" altLang="fr-FR" sz="1400"/>
              <a:t>smtp.orange.fr, 80.12.242.10</a:t>
            </a:r>
            <a:r>
              <a:rPr lang="fr-FR" altLang="fr-FR" sz="1400"/>
              <a:t>) d’envoyer un mail, un client peut envoyer (e.g. via des sockets TCP/IPv4 sur le port 25) : </a:t>
            </a:r>
          </a:p>
          <a:p>
            <a:pPr lvl="2"/>
            <a:endParaRPr lang="fr-FR" altLang="fr-FR" sz="1400"/>
          </a:p>
          <a:p>
            <a:pPr lvl="2"/>
            <a:endParaRPr lang="fr-FR" altLang="fr-FR" sz="1400"/>
          </a:p>
          <a:p>
            <a:pPr lvl="2"/>
            <a:endParaRPr lang="fr-FR" altLang="fr-FR" sz="1400"/>
          </a:p>
          <a:p>
            <a:pPr lvl="2"/>
            <a:endParaRPr lang="fr-FR" altLang="fr-FR" sz="1400"/>
          </a:p>
          <a:p>
            <a:pPr lvl="2"/>
            <a:endParaRPr lang="fr-FR" altLang="fr-FR" sz="1400"/>
          </a:p>
          <a:p>
            <a:pPr lvl="2"/>
            <a:endParaRPr lang="fr-FR" altLang="fr-FR" sz="1400"/>
          </a:p>
          <a:p>
            <a:pPr lvl="2"/>
            <a:endParaRPr lang="fr-FR" altLang="fr-FR" sz="1400"/>
          </a:p>
          <a:p>
            <a:pPr lvl="2"/>
            <a:r>
              <a:rPr lang="fr-FR" altLang="fr-FR" sz="1400"/>
              <a:t>Le serveur répondra : </a:t>
            </a:r>
          </a:p>
          <a:p>
            <a:pPr lvl="2"/>
            <a:r>
              <a:rPr lang="fr-FR" altLang="fr-FR" sz="1400"/>
              <a:t>		</a:t>
            </a:r>
          </a:p>
        </p:txBody>
      </p:sp>
      <p:pic>
        <p:nvPicPr>
          <p:cNvPr id="48131" name="Picture 3">
            <a:extLst>
              <a:ext uri="{FF2B5EF4-FFF2-40B4-BE49-F238E27FC236}">
                <a16:creationId xmlns:a16="http://schemas.microsoft.com/office/drawing/2014/main" id="{B48FC70D-E71F-1813-40B2-4F00B350E6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28888"/>
            <a:ext cx="398938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a:extLst>
              <a:ext uri="{FF2B5EF4-FFF2-40B4-BE49-F238E27FC236}">
                <a16:creationId xmlns:a16="http://schemas.microsoft.com/office/drawing/2014/main" id="{44AC761A-F274-E7F6-7FE2-29AE7A93C9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627563"/>
            <a:ext cx="398938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2">
            <a:extLst>
              <a:ext uri="{FF2B5EF4-FFF2-40B4-BE49-F238E27FC236}">
                <a16:creationId xmlns:a16="http://schemas.microsoft.com/office/drawing/2014/main" id="{25E3294D-F7F1-D2E5-7950-0FEA1B3F3CD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
        <p:nvSpPr>
          <p:cNvPr id="2" name="TextBox 1">
            <a:extLst>
              <a:ext uri="{FF2B5EF4-FFF2-40B4-BE49-F238E27FC236}">
                <a16:creationId xmlns:a16="http://schemas.microsoft.com/office/drawing/2014/main" id="{557474AA-1072-60BB-1641-6A99B2027E8B}"/>
              </a:ext>
            </a:extLst>
          </p:cNvPr>
          <p:cNvSpPr txBox="1"/>
          <p:nvPr/>
        </p:nvSpPr>
        <p:spPr>
          <a:xfrm>
            <a:off x="1206143" y="6247409"/>
            <a:ext cx="6442789" cy="369332"/>
          </a:xfrm>
          <a:prstGeom prst="rect">
            <a:avLst/>
          </a:prstGeom>
          <a:noFill/>
        </p:spPr>
        <p:txBody>
          <a:bodyPr wrap="none" rtlCol="0">
            <a:spAutoFit/>
          </a:bodyPr>
          <a:lstStyle/>
          <a:p>
            <a:r>
              <a:rPr lang="fr-FR" altLang="fr-FR" dirty="0"/>
              <a:t>Voir </a:t>
            </a:r>
            <a:r>
              <a:rPr lang="fr-FR" altLang="fr-FR" dirty="0">
                <a:hlinkClick r:id="rId4"/>
              </a:rPr>
              <a:t>https://www.ensta-bretagne.fr/lebars/tutorials/TD_IP.pdf</a:t>
            </a:r>
            <a:r>
              <a:rPr lang="fr-FR" altLang="fr-FR" dirty="0"/>
              <a:t> pour d’autres types de communications entre serveur et client </a:t>
            </a:r>
          </a:p>
          <a:p>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A5CC0258-CC64-D0A6-819D-6510611778AE}"/>
              </a:ext>
            </a:extLst>
          </p:cNvPr>
          <p:cNvSpPr>
            <a:spLocks noGrp="1" noChangeArrowheads="1"/>
          </p:cNvSpPr>
          <p:nvPr>
            <p:ph type="body" idx="1"/>
          </p:nvPr>
        </p:nvSpPr>
        <p:spPr/>
        <p:txBody>
          <a:bodyPr/>
          <a:lstStyle/>
          <a:p>
            <a:r>
              <a:rPr lang="fr-FR" altLang="fr-FR"/>
              <a:t>Blocages possibles : </a:t>
            </a:r>
          </a:p>
          <a:p>
            <a:pPr lvl="1"/>
            <a:r>
              <a:rPr lang="fr-FR" altLang="fr-FR" b="1"/>
              <a:t>Pare-feu/Firewall</a:t>
            </a:r>
            <a:r>
              <a:rPr lang="fr-FR" altLang="fr-FR"/>
              <a:t> : blocage de port réseaux TCP/UDP spécifiques ou blocage de l’accès réseau pour certaines applications (les routeurs en ont souvent, Windows en a aussi un activé par défaut…). Le blocage peut faire une distinction entre connexions entrantes et sortantes</a:t>
            </a:r>
          </a:p>
          <a:p>
            <a:pPr lvl="1"/>
            <a:r>
              <a:rPr lang="fr-FR" altLang="fr-FR" b="1"/>
              <a:t>Antivirus</a:t>
            </a:r>
            <a:r>
              <a:rPr lang="fr-FR" altLang="fr-FR"/>
              <a:t> : blocage de certaines applications</a:t>
            </a:r>
          </a:p>
          <a:p>
            <a:pPr lvl="1"/>
            <a:r>
              <a:rPr lang="fr-FR" altLang="fr-FR" b="1"/>
              <a:t>Profils réseaux</a:t>
            </a:r>
            <a:r>
              <a:rPr lang="fr-FR" altLang="fr-FR"/>
              <a:t> : Windows (ou des logiciels tiers) est capable de reconnaitre le réseau sur lequel on est connecté et d’appliquer des paramètres spécifiques (e.g. adresse IP, paramètres du pare-feu) à ce réseau, ces paramètres peuvent changer si le réseau change (voir secpol.msc\Network List Manager Policies). Des fonctions similaires existent sous certains Linux</a:t>
            </a:r>
          </a:p>
          <a:p>
            <a:pPr lvl="2"/>
            <a:r>
              <a:rPr lang="fr-FR" altLang="fr-FR"/>
              <a:t>	</a:t>
            </a:r>
          </a:p>
        </p:txBody>
      </p:sp>
      <p:sp>
        <p:nvSpPr>
          <p:cNvPr id="49155" name="Rectangle 2">
            <a:extLst>
              <a:ext uri="{FF2B5EF4-FFF2-40B4-BE49-F238E27FC236}">
                <a16:creationId xmlns:a16="http://schemas.microsoft.com/office/drawing/2014/main" id="{A77FCF0F-0D87-E5E3-9253-09793DCB4A56}"/>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2" name="Picture 1" descr="Logo&#10;&#10;Description automatically generated">
            <a:extLst>
              <a:ext uri="{FF2B5EF4-FFF2-40B4-BE49-F238E27FC236}">
                <a16:creationId xmlns:a16="http://schemas.microsoft.com/office/drawing/2014/main" id="{B6907781-2AEF-0A6F-E5C2-477B3A1D9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64" y="3897052"/>
            <a:ext cx="296996" cy="29699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EBB4A037-9883-FDE0-5E66-20801AF74390}"/>
              </a:ext>
            </a:extLst>
          </p:cNvPr>
          <p:cNvSpPr>
            <a:spLocks noGrp="1" noChangeArrowheads="1"/>
          </p:cNvSpPr>
          <p:nvPr>
            <p:ph type="body" idx="1"/>
          </p:nvPr>
        </p:nvSpPr>
        <p:spPr>
          <a:xfrm>
            <a:off x="457200" y="1447800"/>
            <a:ext cx="8255000" cy="4724400"/>
          </a:xfrm>
        </p:spPr>
        <p:txBody>
          <a:bodyPr/>
          <a:lstStyle/>
          <a:p>
            <a:r>
              <a:rPr lang="fr-FR" altLang="fr-FR"/>
              <a:t>Blocages possibles : </a:t>
            </a:r>
          </a:p>
          <a:p>
            <a:pPr lvl="1"/>
            <a:r>
              <a:rPr lang="fr-FR" altLang="fr-FR"/>
              <a:t>Profils réseaux Windows 8 : </a:t>
            </a:r>
          </a:p>
          <a:p>
            <a:pPr lvl="2"/>
            <a:r>
              <a:rPr lang="fr-FR" altLang="fr-FR"/>
              <a:t>2 types définis : </a:t>
            </a:r>
            <a:r>
              <a:rPr lang="fr-FR" altLang="fr-FR" b="1"/>
              <a:t>Public</a:t>
            </a:r>
            <a:r>
              <a:rPr lang="fr-FR" altLang="fr-FR"/>
              <a:t> ou </a:t>
            </a:r>
            <a:r>
              <a:rPr lang="fr-FR" altLang="fr-FR" b="1"/>
              <a:t>Private</a:t>
            </a:r>
            <a:r>
              <a:rPr lang="fr-FR" altLang="fr-FR"/>
              <a:t>, pour régler on peut e.g. utiliser </a:t>
            </a:r>
            <a:r>
              <a:rPr lang="fr-FR" altLang="fr-FR" b="1"/>
              <a:t>regedit</a:t>
            </a:r>
            <a:r>
              <a:rPr lang="fr-FR" altLang="fr-FR"/>
              <a:t> et mettre </a:t>
            </a:r>
            <a:r>
              <a:rPr lang="fr-FR" altLang="fr-FR" b="1"/>
              <a:t>Category</a:t>
            </a:r>
            <a:r>
              <a:rPr lang="fr-FR" altLang="fr-FR"/>
              <a:t> à </a:t>
            </a:r>
            <a:r>
              <a:rPr lang="fr-FR" altLang="fr-FR" b="1"/>
              <a:t>1</a:t>
            </a:r>
            <a:r>
              <a:rPr lang="fr-FR" altLang="fr-FR"/>
              <a:t> (Private) ou </a:t>
            </a:r>
            <a:r>
              <a:rPr lang="fr-FR" altLang="fr-FR" b="1"/>
              <a:t>0</a:t>
            </a:r>
            <a:r>
              <a:rPr lang="fr-FR" altLang="fr-FR"/>
              <a:t> (Public) dans les réseaux listés dans </a:t>
            </a:r>
            <a:r>
              <a:rPr lang="fr-FR" altLang="fr-FR" b="1"/>
              <a:t>HKLM\SOFTWARE\Microsoft\Windows NT\CurrentVersion\NetworkList\Profiles</a:t>
            </a:r>
          </a:p>
          <a:p>
            <a:pPr lvl="2"/>
            <a:r>
              <a:rPr lang="fr-FR" altLang="fr-FR"/>
              <a:t>	</a:t>
            </a:r>
          </a:p>
        </p:txBody>
      </p:sp>
      <p:pic>
        <p:nvPicPr>
          <p:cNvPr id="50179" name="Image 1">
            <a:extLst>
              <a:ext uri="{FF2B5EF4-FFF2-40B4-BE49-F238E27FC236}">
                <a16:creationId xmlns:a16="http://schemas.microsoft.com/office/drawing/2014/main" id="{E1B9D754-A3F3-323F-126E-D1D034700B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465513"/>
            <a:ext cx="3865562"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1">
            <a:extLst>
              <a:ext uri="{FF2B5EF4-FFF2-40B4-BE49-F238E27FC236}">
                <a16:creationId xmlns:a16="http://schemas.microsoft.com/office/drawing/2014/main" id="{7124D371-F7A8-454D-B6FA-D1C1869307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3497263"/>
            <a:ext cx="421322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2">
            <a:extLst>
              <a:ext uri="{FF2B5EF4-FFF2-40B4-BE49-F238E27FC236}">
                <a16:creationId xmlns:a16="http://schemas.microsoft.com/office/drawing/2014/main" id="{40B2CC01-F289-4449-AB62-54DFDE5D55B3}"/>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2" name="Picture 1" descr="Logo&#10;&#10;Description automatically generated">
            <a:extLst>
              <a:ext uri="{FF2B5EF4-FFF2-40B4-BE49-F238E27FC236}">
                <a16:creationId xmlns:a16="http://schemas.microsoft.com/office/drawing/2014/main" id="{323D5C19-4D2C-5A4B-6CD4-7080B06C0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931061"/>
            <a:ext cx="296996" cy="29699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0BC7A96A-AFE7-B637-4081-DCB9243DC639}"/>
              </a:ext>
            </a:extLst>
          </p:cNvPr>
          <p:cNvSpPr>
            <a:spLocks noGrp="1" noChangeArrowheads="1"/>
          </p:cNvSpPr>
          <p:nvPr>
            <p:ph type="body" idx="1"/>
          </p:nvPr>
        </p:nvSpPr>
        <p:spPr/>
        <p:txBody>
          <a:bodyPr/>
          <a:lstStyle/>
          <a:p>
            <a:r>
              <a:rPr lang="fr-FR" altLang="fr-FR" dirty="0"/>
              <a:t>Blocages possibles :</a:t>
            </a:r>
          </a:p>
          <a:p>
            <a:pPr lvl="1"/>
            <a:r>
              <a:rPr lang="fr-FR" altLang="fr-FR" sz="1800" b="1" dirty="0"/>
              <a:t>Proxy</a:t>
            </a:r>
            <a:r>
              <a:rPr lang="fr-FR" altLang="fr-FR" sz="1800" dirty="0"/>
              <a:t> : les accès réseaux (typiquement Internet) ne se font qu’en passant par l’intermédiaire d’un périphérique spécifique, qui peut ou non accepter de laisser passer certaines informations</a:t>
            </a:r>
          </a:p>
          <a:p>
            <a:pPr lvl="2"/>
            <a:r>
              <a:rPr lang="fr-FR" altLang="fr-FR" dirty="0"/>
              <a:t>	Exemple : configuration de l’ancien proxy de l’école pour divers usages</a:t>
            </a:r>
          </a:p>
          <a:p>
            <a:pPr lvl="2"/>
            <a:r>
              <a:rPr lang="fr-FR" altLang="fr-FR" dirty="0"/>
              <a:t>		</a:t>
            </a:r>
            <a:r>
              <a:rPr lang="fr-FR" altLang="fr-FR" dirty="0">
                <a:hlinkClick r:id="rId2"/>
              </a:rPr>
              <a:t>http://www.ensta-bretagne.fr/lebars/Share/apt.conf</a:t>
            </a:r>
            <a:r>
              <a:rPr lang="fr-FR" altLang="fr-FR" dirty="0"/>
              <a:t> </a:t>
            </a:r>
          </a:p>
          <a:p>
            <a:pPr lvl="2"/>
            <a:r>
              <a:rPr lang="fr-FR" altLang="fr-FR" dirty="0"/>
              <a:t>	Commandes Linux</a:t>
            </a:r>
          </a:p>
          <a:p>
            <a:pPr lvl="2"/>
            <a:r>
              <a:rPr lang="fr-FR" altLang="fr-FR" dirty="0"/>
              <a:t>		</a:t>
            </a:r>
            <a:r>
              <a:rPr lang="fr-FR" altLang="fr-FR" sz="900" dirty="0"/>
              <a:t>export </a:t>
            </a:r>
            <a:r>
              <a:rPr lang="fr-FR" altLang="fr-FR" sz="900" dirty="0" err="1"/>
              <a:t>http_proxy</a:t>
            </a:r>
            <a:r>
              <a:rPr lang="fr-FR" altLang="fr-FR" sz="900" dirty="0"/>
              <a:t>=http://192.168.1.17:8080</a:t>
            </a:r>
          </a:p>
          <a:p>
            <a:pPr lvl="2"/>
            <a:r>
              <a:rPr lang="fr-FR" altLang="fr-FR" sz="900" dirty="0"/>
              <a:t>		export </a:t>
            </a:r>
            <a:r>
              <a:rPr lang="fr-FR" altLang="fr-FR" sz="900" dirty="0" err="1"/>
              <a:t>https_proxy</a:t>
            </a:r>
            <a:r>
              <a:rPr lang="fr-FR" altLang="fr-FR" sz="900" dirty="0"/>
              <a:t>=https://192.168.1.17:8080			</a:t>
            </a:r>
          </a:p>
          <a:p>
            <a:pPr lvl="2"/>
            <a:r>
              <a:rPr lang="fr-FR" altLang="fr-FR" sz="900" dirty="0"/>
              <a:t>		export </a:t>
            </a:r>
            <a:r>
              <a:rPr lang="fr-FR" altLang="fr-FR" sz="900" dirty="0" err="1"/>
              <a:t>ftp_proxy</a:t>
            </a:r>
            <a:r>
              <a:rPr lang="fr-FR" altLang="fr-FR" sz="900" dirty="0"/>
              <a:t>=ftp://192.168.1.17:8080</a:t>
            </a:r>
          </a:p>
          <a:p>
            <a:pPr lvl="2"/>
            <a:r>
              <a:rPr lang="fr-FR" altLang="fr-FR" sz="900" dirty="0"/>
              <a:t>		export </a:t>
            </a:r>
            <a:r>
              <a:rPr lang="fr-FR" altLang="fr-FR" sz="900" dirty="0" err="1"/>
              <a:t>socks_proxy</a:t>
            </a:r>
            <a:r>
              <a:rPr lang="fr-FR" altLang="fr-FR" sz="900" dirty="0"/>
              <a:t>=socks://192.168.1.10:822</a:t>
            </a:r>
          </a:p>
          <a:p>
            <a:pPr lvl="2"/>
            <a:r>
              <a:rPr lang="fr-FR" altLang="fr-FR" sz="900" dirty="0"/>
              <a:t>			</a:t>
            </a:r>
          </a:p>
          <a:p>
            <a:pPr lvl="2"/>
            <a:r>
              <a:rPr lang="en-US" altLang="fr-FR" sz="1400" dirty="0"/>
              <a:t>	</a:t>
            </a:r>
            <a:r>
              <a:rPr lang="en-US" altLang="fr-FR" dirty="0"/>
              <a:t>Proxy socks : </a:t>
            </a:r>
            <a:r>
              <a:rPr lang="en-US" altLang="fr-FR" dirty="0" err="1"/>
              <a:t>voir</a:t>
            </a:r>
            <a:r>
              <a:rPr lang="en-US" altLang="fr-FR" dirty="0"/>
              <a:t> e.g. </a:t>
            </a:r>
            <a:r>
              <a:rPr lang="en-US" altLang="fr-FR" b="1" dirty="0" err="1"/>
              <a:t>Proxifier</a:t>
            </a:r>
            <a:r>
              <a:rPr lang="en-US" altLang="fr-FR" dirty="0"/>
              <a:t> (Windows), </a:t>
            </a:r>
            <a:r>
              <a:rPr lang="en-US" altLang="fr-FR" b="1" dirty="0" err="1"/>
              <a:t>tsocks</a:t>
            </a:r>
            <a:r>
              <a:rPr lang="en-US" altLang="fr-FR" dirty="0"/>
              <a:t> (Linux) pour </a:t>
            </a:r>
            <a:r>
              <a:rPr lang="en-US" altLang="fr-FR" dirty="0" err="1"/>
              <a:t>pouvoir</a:t>
            </a:r>
            <a:r>
              <a:rPr lang="en-US" altLang="fr-FR" dirty="0"/>
              <a:t> </a:t>
            </a:r>
            <a:r>
              <a:rPr lang="en-US" altLang="fr-FR" dirty="0" err="1"/>
              <a:t>l’utiliser</a:t>
            </a:r>
            <a:r>
              <a:rPr lang="en-US" altLang="fr-FR" dirty="0"/>
              <a:t> avec tout </a:t>
            </a:r>
            <a:r>
              <a:rPr lang="en-US" altLang="fr-FR" dirty="0" err="1"/>
              <a:t>protocole</a:t>
            </a:r>
            <a:r>
              <a:rPr lang="en-US" altLang="fr-FR" dirty="0"/>
              <a:t> </a:t>
            </a:r>
            <a:r>
              <a:rPr lang="en-US" altLang="fr-FR" dirty="0" err="1"/>
              <a:t>basé</a:t>
            </a:r>
            <a:r>
              <a:rPr lang="en-US" altLang="fr-FR" dirty="0"/>
              <a:t> sur les sockets (</a:t>
            </a:r>
            <a:r>
              <a:rPr lang="en-US" altLang="fr-FR" dirty="0" err="1"/>
              <a:t>contrairement</a:t>
            </a:r>
            <a:r>
              <a:rPr lang="en-US" altLang="fr-FR" dirty="0"/>
              <a:t> à </a:t>
            </a:r>
            <a:r>
              <a:rPr lang="en-US" altLang="fr-FR" dirty="0" err="1"/>
              <a:t>juste</a:t>
            </a:r>
            <a:r>
              <a:rPr lang="en-US" altLang="fr-FR" dirty="0"/>
              <a:t> http, https, ftp)</a:t>
            </a:r>
            <a:endParaRPr lang="fr-FR" altLang="fr-FR" dirty="0"/>
          </a:p>
          <a:p>
            <a:pPr lvl="2"/>
            <a:r>
              <a:rPr lang="fr-FR" altLang="fr-FR" dirty="0"/>
              <a:t>	</a:t>
            </a:r>
          </a:p>
        </p:txBody>
      </p:sp>
      <p:sp>
        <p:nvSpPr>
          <p:cNvPr id="51203" name="Rectangle 2">
            <a:extLst>
              <a:ext uri="{FF2B5EF4-FFF2-40B4-BE49-F238E27FC236}">
                <a16:creationId xmlns:a16="http://schemas.microsoft.com/office/drawing/2014/main" id="{BF39FB9D-A4B6-6E4F-501B-44AC9D3B02E2}"/>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2" name="Picture 1" descr="Logo&#10;&#10;Description automatically generated">
            <a:extLst>
              <a:ext uri="{FF2B5EF4-FFF2-40B4-BE49-F238E27FC236}">
                <a16:creationId xmlns:a16="http://schemas.microsoft.com/office/drawing/2014/main" id="{20249520-829F-2151-EFAB-3084BD749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916832"/>
            <a:ext cx="296996" cy="29699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B7933CA8-6819-E57E-17A6-8423E4E8E095}"/>
              </a:ext>
            </a:extLst>
          </p:cNvPr>
          <p:cNvSpPr>
            <a:spLocks noGrp="1" noChangeArrowheads="1"/>
          </p:cNvSpPr>
          <p:nvPr>
            <p:ph type="body" idx="1"/>
          </p:nvPr>
        </p:nvSpPr>
        <p:spPr/>
        <p:txBody>
          <a:bodyPr/>
          <a:lstStyle/>
          <a:p>
            <a:r>
              <a:rPr lang="fr-FR" altLang="fr-FR" dirty="0"/>
              <a:t>Blocages possibles :</a:t>
            </a:r>
          </a:p>
          <a:p>
            <a:pPr lvl="1"/>
            <a:r>
              <a:rPr lang="fr-FR" altLang="fr-FR" sz="1800" b="1" dirty="0"/>
              <a:t>Navigateurs web</a:t>
            </a:r>
            <a:r>
              <a:rPr lang="fr-FR" altLang="fr-FR" sz="1800" dirty="0"/>
              <a:t> : attention à la </a:t>
            </a:r>
            <a:r>
              <a:rPr lang="fr-FR" altLang="fr-FR" sz="1800" b="1" dirty="0"/>
              <a:t>mise en cache</a:t>
            </a:r>
            <a:r>
              <a:rPr lang="fr-FR" altLang="fr-FR" sz="1800" dirty="0"/>
              <a:t> des données</a:t>
            </a:r>
          </a:p>
          <a:p>
            <a:pPr lvl="2"/>
            <a:r>
              <a:rPr lang="fr-FR" altLang="fr-FR" dirty="0"/>
              <a:t>Si par exemple on clique sur un lien vers cette présentation, il se peut que pour des raisons d’optimisation, le navigateur affiche une ancienne version téléchargée précédemment, et non la toute dernière version. Il faut donc penser à utiliser la fonction de rafraichissement de page (souvent touche F5) ou vider l’historique du navigateur ou utiliser une session privée/incognito quand on veut être sûr d’accéder aux dernières versions de pages web déjà visitées précédemment…	</a:t>
            </a:r>
          </a:p>
        </p:txBody>
      </p:sp>
      <p:sp>
        <p:nvSpPr>
          <p:cNvPr id="52227" name="Rectangle 2">
            <a:extLst>
              <a:ext uri="{FF2B5EF4-FFF2-40B4-BE49-F238E27FC236}">
                <a16:creationId xmlns:a16="http://schemas.microsoft.com/office/drawing/2014/main" id="{83044663-2860-F7BB-3174-CEAEE6C87571}"/>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BED558D9-3ADC-42F6-3526-E7134E188AD2}"/>
              </a:ext>
            </a:extLst>
          </p:cNvPr>
          <p:cNvSpPr>
            <a:spLocks noGrp="1" noChangeArrowheads="1"/>
          </p:cNvSpPr>
          <p:nvPr>
            <p:ph type="body" idx="1"/>
          </p:nvPr>
        </p:nvSpPr>
        <p:spPr>
          <a:xfrm>
            <a:off x="457200" y="1447800"/>
            <a:ext cx="6022975" cy="4724400"/>
          </a:xfrm>
        </p:spPr>
        <p:txBody>
          <a:bodyPr/>
          <a:lstStyle/>
          <a:p>
            <a:r>
              <a:rPr lang="fr-FR" altLang="fr-FR" dirty="0"/>
              <a:t>Correspondances entre adresses IP et noms : </a:t>
            </a:r>
          </a:p>
          <a:p>
            <a:pPr lvl="1"/>
            <a:r>
              <a:rPr lang="fr-FR" altLang="fr-FR" sz="1600" b="1" dirty="0"/>
              <a:t>Nom de l’ordinateur/computer </a:t>
            </a:r>
            <a:r>
              <a:rPr lang="fr-FR" altLang="fr-FR" sz="1600" b="1" dirty="0" err="1"/>
              <a:t>name</a:t>
            </a:r>
            <a:r>
              <a:rPr lang="fr-FR" altLang="fr-FR" sz="1600" b="1" dirty="0"/>
              <a:t>/</a:t>
            </a:r>
            <a:r>
              <a:rPr lang="fr-FR" altLang="fr-FR" sz="1600" b="1" dirty="0" err="1"/>
              <a:t>hostname</a:t>
            </a:r>
            <a:endParaRPr lang="fr-FR" altLang="fr-FR" sz="1600" b="1" dirty="0"/>
          </a:p>
          <a:p>
            <a:pPr lvl="2"/>
            <a:r>
              <a:rPr lang="fr-FR" altLang="fr-FR" sz="1400" dirty="0"/>
              <a:t>Peut être utilisé à la place de l’IP (sous certaines conditions)</a:t>
            </a:r>
          </a:p>
          <a:p>
            <a:pPr lvl="2"/>
            <a:r>
              <a:rPr lang="fr-FR" altLang="fr-FR" sz="1400" dirty="0"/>
              <a:t>Cas particulier : sur un ordinateur, le nom </a:t>
            </a:r>
            <a:r>
              <a:rPr lang="fr-FR" altLang="fr-FR" sz="1400" b="1" dirty="0"/>
              <a:t>localhost</a:t>
            </a:r>
            <a:r>
              <a:rPr lang="fr-FR" altLang="fr-FR" sz="1400" dirty="0"/>
              <a:t> existe toujours et correspond à </a:t>
            </a:r>
            <a:r>
              <a:rPr lang="fr-FR" altLang="fr-FR" sz="1400" b="1" dirty="0"/>
              <a:t>127.0.0.1</a:t>
            </a:r>
            <a:r>
              <a:rPr lang="fr-FR" altLang="fr-FR" sz="1400" dirty="0"/>
              <a:t>, et est donc limité aux communications restant sur l’ordinateur</a:t>
            </a:r>
          </a:p>
          <a:p>
            <a:pPr lvl="1"/>
            <a:r>
              <a:rPr lang="fr-FR" altLang="fr-FR" sz="1600" b="1" dirty="0"/>
              <a:t>Nom de domaine/</a:t>
            </a:r>
            <a:r>
              <a:rPr lang="fr-FR" altLang="fr-FR" sz="1600" b="1" dirty="0" err="1"/>
              <a:t>domain</a:t>
            </a:r>
            <a:r>
              <a:rPr lang="fr-FR" altLang="fr-FR" sz="1600" b="1" dirty="0"/>
              <a:t>,</a:t>
            </a:r>
            <a:r>
              <a:rPr lang="fr-FR" altLang="fr-FR" sz="1600" dirty="0"/>
              <a:t> </a:t>
            </a:r>
            <a:r>
              <a:rPr lang="fr-FR" altLang="fr-FR" sz="1600" b="1" dirty="0"/>
              <a:t>groupe de travail/network group/</a:t>
            </a:r>
            <a:r>
              <a:rPr lang="fr-FR" altLang="fr-FR" sz="1600" b="1" dirty="0" err="1"/>
              <a:t>workgroup</a:t>
            </a:r>
            <a:r>
              <a:rPr lang="fr-FR" altLang="fr-FR" sz="1600" dirty="0"/>
              <a:t> : Concepts assez présents dans les réseaux d’entreprises ou écoles sous Windows</a:t>
            </a:r>
          </a:p>
          <a:p>
            <a:pPr lvl="1"/>
            <a:r>
              <a:rPr lang="fr-FR" altLang="fr-FR" sz="1600" b="1" dirty="0"/>
              <a:t>DNS</a:t>
            </a:r>
            <a:r>
              <a:rPr lang="fr-FR" altLang="fr-FR" sz="1600" dirty="0"/>
              <a:t> (Domain Name Server)	</a:t>
            </a:r>
          </a:p>
          <a:p>
            <a:pPr lvl="2"/>
            <a:r>
              <a:rPr lang="fr-FR" altLang="fr-FR" sz="1400" dirty="0"/>
              <a:t>Ce type de serveur s’occupe de gérer la correspondance entre les adresses IP et noms</a:t>
            </a:r>
          </a:p>
          <a:p>
            <a:pPr lvl="2"/>
            <a:r>
              <a:rPr lang="fr-FR" altLang="fr-FR" sz="1400" dirty="0"/>
              <a:t>Suffixe DNS pour pouvoir juste taper </a:t>
            </a:r>
            <a:r>
              <a:rPr lang="fr-FR" altLang="fr-FR" sz="1400" b="1" dirty="0" err="1"/>
              <a:t>moodle</a:t>
            </a:r>
            <a:r>
              <a:rPr lang="fr-FR" altLang="fr-FR" sz="1400" dirty="0"/>
              <a:t> et non </a:t>
            </a:r>
            <a:r>
              <a:rPr lang="fr-FR" altLang="fr-FR" sz="1400" b="1" dirty="0"/>
              <a:t>moodle.ensta-bretagne.fr</a:t>
            </a:r>
            <a:r>
              <a:rPr lang="fr-FR" altLang="fr-FR" sz="1400" dirty="0"/>
              <a:t> ou </a:t>
            </a:r>
            <a:r>
              <a:rPr lang="fr-FR" altLang="fr-FR" sz="1400" b="1" dirty="0"/>
              <a:t>portail</a:t>
            </a:r>
            <a:r>
              <a:rPr lang="fr-FR" altLang="fr-FR" sz="1400" dirty="0"/>
              <a:t> au lieu de </a:t>
            </a:r>
            <a:r>
              <a:rPr lang="fr-FR" altLang="fr-FR" sz="1400" b="1" dirty="0" err="1"/>
              <a:t>portail.ensieta.ecole</a:t>
            </a:r>
            <a:r>
              <a:rPr lang="fr-FR" altLang="fr-FR" sz="1400" dirty="0"/>
              <a:t>…</a:t>
            </a:r>
          </a:p>
          <a:p>
            <a:pPr lvl="2"/>
            <a:endParaRPr lang="fr-FR" altLang="fr-FR" dirty="0"/>
          </a:p>
          <a:p>
            <a:pPr lvl="2"/>
            <a:endParaRPr lang="fr-FR" altLang="fr-FR" dirty="0"/>
          </a:p>
          <a:p>
            <a:pPr lvl="2"/>
            <a:endParaRPr lang="fr-FR" altLang="fr-FR" dirty="0"/>
          </a:p>
          <a:p>
            <a:pPr lvl="2"/>
            <a:r>
              <a:rPr lang="fr-FR" altLang="fr-FR" dirty="0"/>
              <a:t>	</a:t>
            </a:r>
          </a:p>
        </p:txBody>
      </p:sp>
      <p:pic>
        <p:nvPicPr>
          <p:cNvPr id="53251" name="Image 1">
            <a:extLst>
              <a:ext uri="{FF2B5EF4-FFF2-40B4-BE49-F238E27FC236}">
                <a16:creationId xmlns:a16="http://schemas.microsoft.com/office/drawing/2014/main" id="{B0258A18-FF6A-5134-508E-DA6367B6F4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8738" y="4257675"/>
            <a:ext cx="27241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a:extLst>
              <a:ext uri="{FF2B5EF4-FFF2-40B4-BE49-F238E27FC236}">
                <a16:creationId xmlns:a16="http://schemas.microsoft.com/office/drawing/2014/main" id="{B7DCCC9D-BE78-7912-BE08-1C80216B71A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23A67B7-5D9A-D555-A09C-65BD3E1E6592}"/>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Configuration du réseau pour l’accès à distance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CAFA2FE-8401-60C5-2F53-D735954BEF75}"/>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2291" name="Rectangle 3">
            <a:extLst>
              <a:ext uri="{FF2B5EF4-FFF2-40B4-BE49-F238E27FC236}">
                <a16:creationId xmlns:a16="http://schemas.microsoft.com/office/drawing/2014/main" id="{41C3D9C7-21D5-8466-84D8-4BDE98F6249B}"/>
              </a:ext>
            </a:extLst>
          </p:cNvPr>
          <p:cNvSpPr>
            <a:spLocks noGrp="1" noChangeArrowheads="1"/>
          </p:cNvSpPr>
          <p:nvPr>
            <p:ph type="body" idx="1"/>
          </p:nvPr>
        </p:nvSpPr>
        <p:spPr/>
        <p:txBody>
          <a:bodyPr/>
          <a:lstStyle/>
          <a:p>
            <a:r>
              <a:rPr lang="fr-FR" altLang="fr-FR" dirty="0"/>
              <a:t>Planning</a:t>
            </a:r>
          </a:p>
          <a:p>
            <a:pPr lvl="1"/>
            <a:r>
              <a:rPr lang="fr-FR" altLang="fr-FR" dirty="0"/>
              <a:t>Evaluation : </a:t>
            </a:r>
          </a:p>
          <a:p>
            <a:pPr lvl="2"/>
            <a:r>
              <a:rPr lang="fr-FR" altLang="fr-FR" dirty="0"/>
              <a:t>Rendre tous les </a:t>
            </a:r>
            <a:r>
              <a:rPr lang="fr-FR" altLang="fr-FR" b="1" dirty="0"/>
              <a:t>travaux</a:t>
            </a:r>
            <a:r>
              <a:rPr lang="fr-FR" altLang="fr-FR" dirty="0"/>
              <a:t> faits sur Moodle à la fin de </a:t>
            </a:r>
            <a:r>
              <a:rPr lang="fr-FR" altLang="fr-FR" b="1" dirty="0"/>
              <a:t>chaque séance</a:t>
            </a:r>
            <a:r>
              <a:rPr lang="fr-FR" altLang="fr-FR" dirty="0"/>
              <a:t> (selfie du binôme/groupe, notes et données techniques, codes, schémas, photos et vidéos des tests, etc.), sera utilisé comme </a:t>
            </a:r>
            <a:r>
              <a:rPr lang="fr-FR" altLang="fr-FR" b="1" dirty="0"/>
              <a:t>note de rattrapage*</a:t>
            </a:r>
          </a:p>
          <a:p>
            <a:pPr lvl="2"/>
            <a:r>
              <a:rPr lang="fr-FR" altLang="fr-FR" dirty="0"/>
              <a:t>Un </a:t>
            </a:r>
            <a:r>
              <a:rPr lang="fr-FR" altLang="fr-FR" b="1" dirty="0"/>
              <a:t>mini-projet</a:t>
            </a:r>
            <a:r>
              <a:rPr lang="fr-FR" altLang="fr-FR" dirty="0"/>
              <a:t> en C/C++ sera à rendre à la fin</a:t>
            </a:r>
          </a:p>
          <a:p>
            <a:pPr lvl="2"/>
            <a:r>
              <a:rPr lang="fr-FR" altLang="fr-FR" b="1" dirty="0"/>
              <a:t>1C</a:t>
            </a:r>
            <a:r>
              <a:rPr lang="fr-FR" altLang="fr-FR" dirty="0"/>
              <a:t> d’évaluation écrite (connaissance du vocabulaire, des commandes courantes, compréhension de la logique, éventuellement pseudo-code)  </a:t>
            </a:r>
          </a:p>
          <a:p>
            <a:pPr lvl="1"/>
            <a:endParaRPr lang="fr-FR" altLang="fr-FR" dirty="0"/>
          </a:p>
          <a:p>
            <a:pPr lvl="1"/>
            <a:endParaRPr lang="fr-FR" altLang="fr-FR" dirty="0"/>
          </a:p>
          <a:p>
            <a:pPr lvl="1"/>
            <a:endParaRPr lang="fr-FR" altLang="fr-FR" dirty="0"/>
          </a:p>
        </p:txBody>
      </p:sp>
      <p:sp>
        <p:nvSpPr>
          <p:cNvPr id="2" name="TextBox 1">
            <a:extLst>
              <a:ext uri="{FF2B5EF4-FFF2-40B4-BE49-F238E27FC236}">
                <a16:creationId xmlns:a16="http://schemas.microsoft.com/office/drawing/2014/main" id="{5673AFDD-D9E2-E8CE-F159-1A1730FF5508}"/>
              </a:ext>
            </a:extLst>
          </p:cNvPr>
          <p:cNvSpPr txBox="1"/>
          <p:nvPr/>
        </p:nvSpPr>
        <p:spPr>
          <a:xfrm>
            <a:off x="498475" y="5900827"/>
            <a:ext cx="8147050" cy="542746"/>
          </a:xfrm>
          <a:prstGeom prst="rect">
            <a:avLst/>
          </a:prstGeom>
          <a:noFill/>
        </p:spPr>
        <p:txBody>
          <a:bodyPr wrap="square" rtlCol="0">
            <a:spAutoFit/>
          </a:bodyPr>
          <a:lstStyle/>
          <a:p>
            <a:r>
              <a:rPr lang="fr-FR" sz="1400" dirty="0"/>
              <a:t>*Rattrapage : des travaux/épreuves complémentaires pourront être demandés pour que la note de rattrapage soit du même niveau de difficulté que les épreuves initiales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758C6DDB-CC19-C02B-BC08-90F417CF6F68}"/>
              </a:ext>
            </a:extLst>
          </p:cNvPr>
          <p:cNvSpPr>
            <a:spLocks noGrp="1" noChangeArrowheads="1"/>
          </p:cNvSpPr>
          <p:nvPr>
            <p:ph type="body" idx="1"/>
          </p:nvPr>
        </p:nvSpPr>
        <p:spPr/>
        <p:txBody>
          <a:bodyPr/>
          <a:lstStyle/>
          <a:p>
            <a:pPr>
              <a:defRPr/>
            </a:pPr>
            <a:r>
              <a:rPr lang="fr-FR" altLang="fr-FR" dirty="0"/>
              <a:t>Configuration via GUI, commandes, fichiers de config, etc.</a:t>
            </a:r>
          </a:p>
          <a:p>
            <a:pPr lvl="1">
              <a:defRPr/>
            </a:pPr>
            <a:r>
              <a:rPr lang="fr-FR" altLang="fr-FR" dirty="0"/>
              <a:t>Démo Windows (Wi-Fi/</a:t>
            </a:r>
            <a:r>
              <a:rPr lang="fr-FR" altLang="fr-FR" dirty="0" err="1"/>
              <a:t>eth</a:t>
            </a:r>
            <a:r>
              <a:rPr lang="fr-FR" altLang="fr-FR" dirty="0"/>
              <a:t> </a:t>
            </a:r>
            <a:r>
              <a:rPr lang="fr-FR" altLang="fr-FR" dirty="0" err="1"/>
              <a:t>classic</a:t>
            </a:r>
            <a:r>
              <a:rPr lang="fr-FR" altLang="fr-FR" dirty="0"/>
              <a:t> UI, modern UI, RDP, </a:t>
            </a:r>
            <a:r>
              <a:rPr lang="fr-FR" altLang="fr-FR" dirty="0" err="1"/>
              <a:t>ssh</a:t>
            </a:r>
            <a:r>
              <a:rPr lang="fr-FR" altLang="fr-FR" dirty="0"/>
              <a:t>)</a:t>
            </a:r>
          </a:p>
          <a:p>
            <a:pPr lvl="1">
              <a:defRPr/>
            </a:pPr>
            <a:r>
              <a:rPr lang="fr-FR" altLang="fr-FR" dirty="0"/>
              <a:t>Démo Ubuntu (Wi-Fi/</a:t>
            </a:r>
            <a:r>
              <a:rPr lang="fr-FR" altLang="fr-FR" dirty="0" err="1"/>
              <a:t>eth</a:t>
            </a:r>
            <a:r>
              <a:rPr lang="fr-FR" altLang="fr-FR" dirty="0"/>
              <a:t> GUI, terminal-</a:t>
            </a:r>
            <a:r>
              <a:rPr lang="fr-FR" altLang="fr-FR" dirty="0" err="1"/>
              <a:t>only</a:t>
            </a:r>
            <a:r>
              <a:rPr lang="fr-FR" altLang="fr-FR" dirty="0"/>
              <a:t> GUI, </a:t>
            </a:r>
            <a:r>
              <a:rPr lang="fr-FR" altLang="fr-FR" dirty="0" err="1"/>
              <a:t>ssh</a:t>
            </a:r>
            <a:r>
              <a:rPr lang="fr-FR" altLang="fr-FR" dirty="0"/>
              <a:t>) </a:t>
            </a:r>
          </a:p>
          <a:p>
            <a:pPr lvl="1">
              <a:defRPr/>
            </a:pPr>
            <a:r>
              <a:rPr lang="fr-FR" altLang="fr-FR" dirty="0"/>
              <a:t>Démo Raspbian (Wi-Fi/</a:t>
            </a:r>
            <a:r>
              <a:rPr lang="fr-FR" altLang="fr-FR" dirty="0" err="1"/>
              <a:t>eth</a:t>
            </a:r>
            <a:r>
              <a:rPr lang="fr-FR" altLang="fr-FR" dirty="0"/>
              <a:t> GUI, </a:t>
            </a:r>
            <a:r>
              <a:rPr lang="fr-FR" altLang="fr-FR" dirty="0" err="1"/>
              <a:t>ssh</a:t>
            </a:r>
            <a:r>
              <a:rPr lang="fr-FR" altLang="fr-FR" dirty="0"/>
              <a:t>)</a:t>
            </a:r>
          </a:p>
          <a:p>
            <a:pPr marL="457200" lvl="1" indent="0">
              <a:buFontTx/>
              <a:buNone/>
              <a:defRPr/>
            </a:pPr>
            <a:endParaRPr lang="fr-FR" altLang="fr-FR" sz="1400" dirty="0"/>
          </a:p>
          <a:p>
            <a:pPr marL="457200" lvl="1" indent="0">
              <a:buFontTx/>
              <a:buNone/>
              <a:defRPr/>
            </a:pPr>
            <a:r>
              <a:rPr lang="fr-FR" altLang="fr-FR" sz="1400" dirty="0"/>
              <a:t>Note: </a:t>
            </a:r>
            <a:r>
              <a:rPr lang="fr-FR" altLang="fr-FR" sz="1400" dirty="0" err="1"/>
              <a:t>sometimes</a:t>
            </a:r>
            <a:r>
              <a:rPr lang="fr-FR" altLang="fr-FR" sz="1400" dirty="0"/>
              <a:t> a </a:t>
            </a:r>
            <a:r>
              <a:rPr lang="fr-FR" altLang="fr-FR" sz="1400" dirty="0" err="1"/>
              <a:t>gateway</a:t>
            </a:r>
            <a:r>
              <a:rPr lang="fr-FR" altLang="fr-FR" sz="1400" dirty="0"/>
              <a:t> IP (</a:t>
            </a:r>
            <a:r>
              <a:rPr lang="fr-FR" altLang="fr-FR" sz="1400" dirty="0" err="1"/>
              <a:t>even</a:t>
            </a:r>
            <a:r>
              <a:rPr lang="fr-FR" altLang="fr-FR" sz="1400" dirty="0"/>
              <a:t> if </a:t>
            </a:r>
            <a:r>
              <a:rPr lang="fr-FR" altLang="fr-FR" sz="1400" dirty="0" err="1"/>
              <a:t>it</a:t>
            </a:r>
            <a:r>
              <a:rPr lang="fr-FR" altLang="fr-FR" sz="1400" dirty="0"/>
              <a:t> </a:t>
            </a:r>
            <a:r>
              <a:rPr lang="fr-FR" altLang="fr-FR" sz="1400" dirty="0" err="1"/>
              <a:t>does</a:t>
            </a:r>
            <a:r>
              <a:rPr lang="fr-FR" altLang="fr-FR" sz="1400" dirty="0"/>
              <a:t> not </a:t>
            </a:r>
            <a:r>
              <a:rPr lang="fr-FR" altLang="fr-FR" sz="1400" dirty="0" err="1"/>
              <a:t>exist</a:t>
            </a:r>
            <a:r>
              <a:rPr lang="fr-FR" altLang="fr-FR" sz="1400" dirty="0"/>
              <a:t> on the network) </a:t>
            </a:r>
            <a:r>
              <a:rPr lang="fr-FR" altLang="fr-FR" sz="1400" dirty="0" err="1"/>
              <a:t>needs</a:t>
            </a:r>
            <a:r>
              <a:rPr lang="fr-FR" altLang="fr-FR" sz="1400" dirty="0"/>
              <a:t> to </a:t>
            </a:r>
            <a:r>
              <a:rPr lang="fr-FR" altLang="fr-FR" sz="1400" dirty="0" err="1"/>
              <a:t>be</a:t>
            </a:r>
            <a:r>
              <a:rPr lang="fr-FR" altLang="fr-FR" sz="1400" dirty="0"/>
              <a:t> </a:t>
            </a:r>
            <a:r>
              <a:rPr lang="fr-FR" altLang="fr-FR" sz="1400" dirty="0" err="1"/>
              <a:t>specified</a:t>
            </a:r>
            <a:r>
              <a:rPr lang="fr-FR" altLang="fr-FR" sz="1400" dirty="0"/>
              <a:t> </a:t>
            </a:r>
            <a:r>
              <a:rPr lang="fr-FR" altLang="fr-FR" sz="1400" dirty="0" err="1"/>
              <a:t>when</a:t>
            </a:r>
            <a:r>
              <a:rPr lang="fr-FR" altLang="fr-FR" sz="1400" dirty="0"/>
              <a:t> setting a </a:t>
            </a:r>
            <a:r>
              <a:rPr lang="fr-FR" altLang="fr-FR" sz="1400" dirty="0" err="1"/>
              <a:t>static</a:t>
            </a:r>
            <a:r>
              <a:rPr lang="fr-FR" altLang="fr-FR" sz="1400" dirty="0"/>
              <a:t> IP, and the </a:t>
            </a:r>
            <a:r>
              <a:rPr lang="fr-FR" altLang="fr-FR" sz="1400" dirty="0" err="1"/>
              <a:t>gateway</a:t>
            </a:r>
            <a:r>
              <a:rPr lang="fr-FR" altLang="fr-FR" sz="1400" dirty="0"/>
              <a:t> IP must </a:t>
            </a:r>
            <a:r>
              <a:rPr lang="fr-FR" altLang="fr-FR" sz="1400" dirty="0" err="1"/>
              <a:t>be</a:t>
            </a:r>
            <a:r>
              <a:rPr lang="fr-FR" altLang="fr-FR" sz="1400" dirty="0"/>
              <a:t> </a:t>
            </a:r>
            <a:r>
              <a:rPr lang="fr-FR" altLang="fr-FR" sz="1400" dirty="0" err="1"/>
              <a:t>different</a:t>
            </a:r>
            <a:r>
              <a:rPr lang="fr-FR" altLang="fr-FR" sz="1400" dirty="0"/>
              <a:t> </a:t>
            </a:r>
            <a:r>
              <a:rPr lang="fr-FR" altLang="fr-FR" sz="1400" dirty="0" err="1"/>
              <a:t>than</a:t>
            </a:r>
            <a:r>
              <a:rPr lang="fr-FR" altLang="fr-FR" sz="1400" dirty="0"/>
              <a:t> the </a:t>
            </a:r>
            <a:r>
              <a:rPr lang="fr-FR" altLang="fr-FR" sz="1400" dirty="0" err="1"/>
              <a:t>configured</a:t>
            </a:r>
            <a:r>
              <a:rPr lang="fr-FR" altLang="fr-FR" sz="1400" dirty="0"/>
              <a:t> interface </a:t>
            </a:r>
            <a:r>
              <a:rPr lang="fr-FR" altLang="fr-FR" sz="1400" dirty="0" err="1"/>
              <a:t>static</a:t>
            </a:r>
            <a:r>
              <a:rPr lang="fr-FR" altLang="fr-FR" sz="1400" dirty="0"/>
              <a:t> IP…</a:t>
            </a:r>
          </a:p>
        </p:txBody>
      </p:sp>
      <p:sp>
        <p:nvSpPr>
          <p:cNvPr id="56323" name="Rectangle 2">
            <a:extLst>
              <a:ext uri="{FF2B5EF4-FFF2-40B4-BE49-F238E27FC236}">
                <a16:creationId xmlns:a16="http://schemas.microsoft.com/office/drawing/2014/main" id="{FAA39ADB-3CB7-F9A7-303A-E058CD23A201}"/>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758C6DDB-CC19-C02B-BC08-90F417CF6F68}"/>
              </a:ext>
            </a:extLst>
          </p:cNvPr>
          <p:cNvSpPr>
            <a:spLocks noGrp="1" noChangeArrowheads="1"/>
          </p:cNvSpPr>
          <p:nvPr>
            <p:ph type="body" idx="1"/>
          </p:nvPr>
        </p:nvSpPr>
        <p:spPr/>
        <p:txBody>
          <a:bodyPr/>
          <a:lstStyle/>
          <a:p>
            <a:pPr>
              <a:defRPr/>
            </a:pPr>
            <a:r>
              <a:rPr lang="fr-FR" altLang="fr-FR" sz="2400" dirty="0" err="1"/>
              <a:t>Commands</a:t>
            </a:r>
            <a:r>
              <a:rPr lang="fr-FR" altLang="fr-FR" sz="2400" dirty="0"/>
              <a:t> and files for </a:t>
            </a:r>
            <a:r>
              <a:rPr lang="fr-FR" altLang="fr-FR" sz="2400" dirty="0" err="1"/>
              <a:t>advanced</a:t>
            </a:r>
            <a:r>
              <a:rPr lang="fr-FR" altLang="fr-FR" sz="2400" dirty="0"/>
              <a:t> c</a:t>
            </a:r>
            <a:r>
              <a:rPr lang="en-US" altLang="fr-FR" dirty="0" err="1"/>
              <a:t>onfiguration</a:t>
            </a:r>
            <a:endParaRPr lang="en-US" altLang="fr-FR" dirty="0"/>
          </a:p>
          <a:p>
            <a:pPr lvl="1">
              <a:defRPr/>
            </a:pPr>
            <a:r>
              <a:rPr lang="fr-FR" altLang="fr-FR" sz="1600" dirty="0"/>
              <a:t>Ubuntu </a:t>
            </a:r>
            <a:r>
              <a:rPr lang="fr-FR" altLang="fr-FR" sz="1600" dirty="0" err="1"/>
              <a:t>alternate</a:t>
            </a:r>
            <a:r>
              <a:rPr lang="fr-FR" altLang="fr-FR" sz="1600" dirty="0"/>
              <a:t> GUI: </a:t>
            </a:r>
            <a:r>
              <a:rPr lang="fr-FR" altLang="fr-FR" sz="1600" b="1" dirty="0"/>
              <a:t>nm-</a:t>
            </a:r>
            <a:r>
              <a:rPr lang="fr-FR" altLang="fr-FR" sz="1600" b="1" dirty="0" err="1"/>
              <a:t>connection</a:t>
            </a:r>
            <a:r>
              <a:rPr lang="fr-FR" altLang="fr-FR" sz="1600" b="1" dirty="0"/>
              <a:t>-editor</a:t>
            </a:r>
            <a:r>
              <a:rPr lang="fr-FR" altLang="fr-FR" sz="1600" dirty="0"/>
              <a:t> (e.g. </a:t>
            </a:r>
            <a:r>
              <a:rPr lang="fr-FR" altLang="fr-FR" sz="1600" dirty="0" err="1"/>
              <a:t>useful</a:t>
            </a:r>
            <a:r>
              <a:rPr lang="fr-FR" altLang="fr-FR" sz="1600" dirty="0"/>
              <a:t> to configure an Ethernet bridge)</a:t>
            </a:r>
          </a:p>
          <a:p>
            <a:pPr lvl="1">
              <a:defRPr/>
            </a:pPr>
            <a:r>
              <a:rPr lang="fr-FR" altLang="fr-FR" sz="1600" dirty="0"/>
              <a:t>Ubuntu terminal-</a:t>
            </a:r>
            <a:r>
              <a:rPr lang="fr-FR" altLang="fr-FR" sz="1600" dirty="0" err="1"/>
              <a:t>only</a:t>
            </a:r>
            <a:r>
              <a:rPr lang="fr-FR" altLang="fr-FR" sz="1600" dirty="0"/>
              <a:t>: </a:t>
            </a:r>
            <a:r>
              <a:rPr lang="fr-FR" altLang="fr-FR" sz="1600" b="1" dirty="0" err="1"/>
              <a:t>nmtui</a:t>
            </a:r>
            <a:endParaRPr lang="fr-FR" altLang="fr-FR" sz="1600" dirty="0"/>
          </a:p>
          <a:p>
            <a:pPr lvl="1">
              <a:defRPr/>
            </a:pPr>
            <a:r>
              <a:rPr lang="en-US" altLang="fr-FR" sz="1600" dirty="0"/>
              <a:t>Ubuntu Server: </a:t>
            </a:r>
            <a:r>
              <a:rPr lang="en-US" altLang="fr-FR" sz="1600" b="1" dirty="0" err="1"/>
              <a:t>netplan</a:t>
            </a:r>
            <a:r>
              <a:rPr lang="en-US" altLang="fr-FR" sz="1600" b="1" dirty="0"/>
              <a:t> apply</a:t>
            </a:r>
            <a:r>
              <a:rPr lang="en-US" altLang="fr-FR" sz="1600" dirty="0"/>
              <a:t> in combination with files in </a:t>
            </a:r>
            <a:r>
              <a:rPr lang="en-US" altLang="fr-FR" sz="1600" b="1" dirty="0"/>
              <a:t>/</a:t>
            </a:r>
            <a:r>
              <a:rPr lang="en-US" altLang="fr-FR" sz="1600" b="1" dirty="0" err="1"/>
              <a:t>etc</a:t>
            </a:r>
            <a:r>
              <a:rPr lang="en-US" altLang="fr-FR" sz="1600" b="1" dirty="0"/>
              <a:t>/</a:t>
            </a:r>
            <a:r>
              <a:rPr lang="en-US" altLang="fr-FR" sz="1600" b="1" dirty="0" err="1"/>
              <a:t>netplan</a:t>
            </a:r>
            <a:r>
              <a:rPr lang="en-US" altLang="fr-FR" sz="1600" b="1" dirty="0"/>
              <a:t>/</a:t>
            </a:r>
            <a:r>
              <a:rPr lang="en-US" altLang="fr-FR" sz="1600" dirty="0"/>
              <a:t> or </a:t>
            </a:r>
            <a:r>
              <a:rPr lang="en-US" altLang="fr-FR" sz="1600" b="1" dirty="0"/>
              <a:t>/run/</a:t>
            </a:r>
            <a:r>
              <a:rPr lang="en-US" altLang="fr-FR" sz="1600" b="1" dirty="0" err="1"/>
              <a:t>netplan</a:t>
            </a:r>
            <a:r>
              <a:rPr lang="en-US" altLang="fr-FR" sz="1600" dirty="0"/>
              <a:t> (consider running </a:t>
            </a:r>
            <a:r>
              <a:rPr lang="en-US" altLang="fr-FR" sz="1600" b="1" dirty="0" err="1"/>
              <a:t>sudo</a:t>
            </a:r>
            <a:r>
              <a:rPr lang="en-US" altLang="fr-FR" sz="1600" b="1" dirty="0"/>
              <a:t> apt install network-manager</a:t>
            </a:r>
            <a:r>
              <a:rPr lang="en-US" altLang="fr-FR" sz="1600" dirty="0"/>
              <a:t> as soon as you get the Internet to be able to use </a:t>
            </a:r>
            <a:r>
              <a:rPr lang="en-US" altLang="fr-FR" sz="1600" b="1" dirty="0" err="1"/>
              <a:t>nmtui</a:t>
            </a:r>
            <a:r>
              <a:rPr lang="en-US" altLang="fr-FR" sz="1600" dirty="0"/>
              <a:t>)</a:t>
            </a:r>
          </a:p>
          <a:p>
            <a:pPr lvl="1">
              <a:defRPr/>
            </a:pPr>
            <a:r>
              <a:rPr lang="en-US" altLang="fr-FR" sz="1600" dirty="0"/>
              <a:t>Raspbian: </a:t>
            </a:r>
            <a:r>
              <a:rPr lang="en-US" altLang="fr-FR" sz="1600" b="1" dirty="0"/>
              <a:t>/</a:t>
            </a:r>
            <a:r>
              <a:rPr lang="en-US" altLang="fr-FR" sz="1600" b="1" dirty="0" err="1"/>
              <a:t>etc</a:t>
            </a:r>
            <a:r>
              <a:rPr lang="en-US" altLang="fr-FR" sz="1600" b="1" dirty="0"/>
              <a:t>/</a:t>
            </a:r>
            <a:r>
              <a:rPr lang="en-US" altLang="fr-FR" sz="1600" b="1" dirty="0" err="1"/>
              <a:t>dhcpcd.conf</a:t>
            </a:r>
            <a:r>
              <a:rPr lang="en-US" altLang="fr-FR" sz="1600" dirty="0"/>
              <a:t>, </a:t>
            </a:r>
            <a:r>
              <a:rPr lang="en-US" altLang="fr-FR" sz="1600" b="1" dirty="0"/>
              <a:t>/</a:t>
            </a:r>
            <a:r>
              <a:rPr lang="en-US" altLang="fr-FR" sz="1600" b="1" dirty="0" err="1"/>
              <a:t>etc</a:t>
            </a:r>
            <a:r>
              <a:rPr lang="en-US" altLang="fr-FR" sz="1600" b="1" dirty="0"/>
              <a:t>/</a:t>
            </a:r>
            <a:r>
              <a:rPr lang="en-US" altLang="fr-FR" sz="1600" b="1" dirty="0" err="1"/>
              <a:t>wpa_supplicant</a:t>
            </a:r>
            <a:r>
              <a:rPr lang="en-US" altLang="fr-FR" sz="1600" b="1" dirty="0"/>
              <a:t>/</a:t>
            </a:r>
            <a:r>
              <a:rPr lang="en-US" altLang="fr-FR" sz="1600" b="1" dirty="0" err="1"/>
              <a:t>wpa_supplicant.conf</a:t>
            </a:r>
            <a:r>
              <a:rPr lang="en-US" altLang="fr-FR" sz="1600" dirty="0"/>
              <a:t>, </a:t>
            </a:r>
            <a:r>
              <a:rPr lang="en-US" altLang="fr-FR" sz="1600" b="1" dirty="0"/>
              <a:t>/</a:t>
            </a:r>
            <a:r>
              <a:rPr lang="en-US" altLang="fr-FR" sz="1600" b="1" dirty="0" err="1"/>
              <a:t>etc</a:t>
            </a:r>
            <a:r>
              <a:rPr lang="en-US" altLang="fr-FR" sz="1600" b="1" dirty="0"/>
              <a:t>/network/interfaces</a:t>
            </a:r>
          </a:p>
          <a:p>
            <a:pPr lvl="1">
              <a:defRPr/>
            </a:pPr>
            <a:r>
              <a:rPr lang="fr-FR" altLang="fr-FR" sz="1600" dirty="0"/>
              <a:t>Windows: </a:t>
            </a:r>
            <a:r>
              <a:rPr lang="fr-FR" altLang="fr-FR" sz="1600" b="1" dirty="0" err="1"/>
              <a:t>netsh</a:t>
            </a:r>
            <a:r>
              <a:rPr lang="fr-FR" altLang="fr-FR" sz="1600" dirty="0"/>
              <a:t> (</a:t>
            </a:r>
            <a:r>
              <a:rPr lang="fr-FR" altLang="fr-FR" sz="1600" dirty="0" err="1"/>
              <a:t>rarely</a:t>
            </a:r>
            <a:r>
              <a:rPr lang="fr-FR" altLang="fr-FR" sz="1600" dirty="0"/>
              <a:t> </a:t>
            </a:r>
            <a:r>
              <a:rPr lang="fr-FR" altLang="fr-FR" sz="1600" dirty="0" err="1"/>
              <a:t>necessary</a:t>
            </a:r>
            <a:r>
              <a:rPr lang="fr-FR" altLang="fr-FR" sz="1600" dirty="0"/>
              <a:t>)</a:t>
            </a:r>
          </a:p>
          <a:p>
            <a:pPr marL="457200" lvl="1" indent="0">
              <a:buFontTx/>
              <a:buNone/>
              <a:defRPr/>
            </a:pPr>
            <a:endParaRPr lang="fr-FR" altLang="fr-FR" sz="1400" dirty="0"/>
          </a:p>
          <a:p>
            <a:pPr marL="457200" lvl="1" indent="0">
              <a:buFontTx/>
              <a:buNone/>
              <a:defRPr/>
            </a:pPr>
            <a:endParaRPr lang="fr-FR" altLang="fr-FR" sz="1400" dirty="0"/>
          </a:p>
          <a:p>
            <a:pPr marL="457200" lvl="1" indent="0">
              <a:buFontTx/>
              <a:buNone/>
              <a:defRPr/>
            </a:pPr>
            <a:r>
              <a:rPr lang="fr-FR" altLang="fr-FR" sz="1400" dirty="0"/>
              <a:t>More info in </a:t>
            </a:r>
            <a:r>
              <a:rPr lang="fr-FR" altLang="fr-FR" sz="1400" dirty="0">
                <a:hlinkClick r:id="rId2"/>
              </a:rPr>
              <a:t>https://www.ensta-bretagne.fr/lebars/Share/Ubuntu.txt</a:t>
            </a:r>
            <a:r>
              <a:rPr lang="fr-FR" altLang="fr-FR" sz="1400" dirty="0"/>
              <a:t>, </a:t>
            </a:r>
            <a:r>
              <a:rPr lang="fr-FR" altLang="fr-FR" sz="1400" dirty="0">
                <a:hlinkClick r:id="rId3"/>
              </a:rPr>
              <a:t>https://www.ensta-bretagne.fr/lebars/Share/Raspbian.txt</a:t>
            </a:r>
            <a:r>
              <a:rPr lang="fr-FR" altLang="fr-FR" sz="1400" dirty="0"/>
              <a:t>, </a:t>
            </a:r>
            <a:r>
              <a:rPr lang="fr-FR" altLang="fr-FR" sz="1400" dirty="0">
                <a:hlinkClick r:id="rId4"/>
              </a:rPr>
              <a:t>https://www.ensta-bretagne.fr/lebars/Share/Windows.txt</a:t>
            </a:r>
            <a:r>
              <a:rPr lang="fr-FR" altLang="fr-FR" sz="1400" dirty="0"/>
              <a:t>, </a:t>
            </a:r>
            <a:r>
              <a:rPr lang="fr-FR" altLang="fr-FR" sz="1400" dirty="0">
                <a:hlinkClick r:id="rId5"/>
              </a:rPr>
              <a:t>https://www.ensta-bretagne.fr/lebars/tutorials/TD_wifi_rtk_multiboot_rpi.pdf</a:t>
            </a:r>
            <a:endParaRPr lang="fr-FR" altLang="fr-FR" sz="1400" dirty="0"/>
          </a:p>
        </p:txBody>
      </p:sp>
      <p:sp>
        <p:nvSpPr>
          <p:cNvPr id="56323" name="Rectangle 2">
            <a:extLst>
              <a:ext uri="{FF2B5EF4-FFF2-40B4-BE49-F238E27FC236}">
                <a16:creationId xmlns:a16="http://schemas.microsoft.com/office/drawing/2014/main" id="{FAA39ADB-3CB7-F9A7-303A-E058CD23A201}"/>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3" name="Picture 2" descr="Logo&#10;&#10;Description automatically generated">
            <a:extLst>
              <a:ext uri="{FF2B5EF4-FFF2-40B4-BE49-F238E27FC236}">
                <a16:creationId xmlns:a16="http://schemas.microsoft.com/office/drawing/2014/main" id="{B64A3E22-D35F-E166-4C0F-681A374B90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204" y="1520788"/>
            <a:ext cx="296996" cy="296996"/>
          </a:xfrm>
          <a:prstGeom prst="rect">
            <a:avLst/>
          </a:prstGeom>
        </p:spPr>
      </p:pic>
    </p:spTree>
    <p:extLst>
      <p:ext uri="{BB962C8B-B14F-4D97-AF65-F5344CB8AC3E}">
        <p14:creationId xmlns:p14="http://schemas.microsoft.com/office/powerpoint/2010/main" val="2805941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5FAA89E0-CF18-A159-4F82-64D737CF2BAD}"/>
              </a:ext>
            </a:extLst>
          </p:cNvPr>
          <p:cNvSpPr>
            <a:spLocks noGrp="1" noChangeArrowheads="1"/>
          </p:cNvSpPr>
          <p:nvPr>
            <p:ph type="body" idx="1"/>
          </p:nvPr>
        </p:nvSpPr>
        <p:spPr/>
        <p:txBody>
          <a:bodyPr/>
          <a:lstStyle/>
          <a:p>
            <a:r>
              <a:rPr lang="fr-FR" altLang="fr-FR" dirty="0"/>
              <a:t>Tests, diagnostics : </a:t>
            </a:r>
          </a:p>
          <a:p>
            <a:pPr lvl="1"/>
            <a:r>
              <a:rPr lang="fr-FR" altLang="fr-FR" sz="1800" b="1" dirty="0"/>
              <a:t>ipconfig /all</a:t>
            </a:r>
            <a:r>
              <a:rPr lang="fr-FR" altLang="fr-FR" sz="1800" dirty="0"/>
              <a:t> (Windows), </a:t>
            </a:r>
            <a:r>
              <a:rPr lang="fr-FR" altLang="fr-FR" sz="1800" b="1" dirty="0" err="1"/>
              <a:t>ifconfig</a:t>
            </a:r>
            <a:r>
              <a:rPr lang="fr-FR" altLang="fr-FR" sz="1800" dirty="0"/>
              <a:t>, </a:t>
            </a:r>
            <a:r>
              <a:rPr lang="fr-FR" altLang="fr-FR" sz="1800" b="1" dirty="0" err="1"/>
              <a:t>ip</a:t>
            </a:r>
            <a:r>
              <a:rPr lang="fr-FR" altLang="fr-FR" sz="1800" b="1" dirty="0"/>
              <a:t> a</a:t>
            </a:r>
            <a:r>
              <a:rPr lang="fr-FR" altLang="fr-FR" sz="1800" dirty="0"/>
              <a:t> (Linux) : voir ses interfaces réseaux et leurs adresses IP, MAC, etc. A noter que certains logiciels rajoutent des interfaces réseaux virtuelles et qu’il y a aussi toujours l’interface virtuelle </a:t>
            </a:r>
            <a:r>
              <a:rPr lang="fr-FR" altLang="fr-FR" sz="1800" b="1" dirty="0"/>
              <a:t>localhost</a:t>
            </a:r>
          </a:p>
          <a:p>
            <a:pPr lvl="1"/>
            <a:r>
              <a:rPr lang="fr-FR" altLang="fr-FR" sz="1800" b="1" dirty="0"/>
              <a:t>ping IP_OR_NAME</a:t>
            </a:r>
            <a:r>
              <a:rPr lang="fr-FR" altLang="fr-FR" sz="1800" dirty="0"/>
              <a:t> : tester la communication avec une adresse IPv4 (rajouter paramètre </a:t>
            </a:r>
            <a:r>
              <a:rPr lang="fr-FR" altLang="fr-FR" sz="1800" b="1" dirty="0"/>
              <a:t>-4</a:t>
            </a:r>
            <a:r>
              <a:rPr lang="fr-FR" altLang="fr-FR" sz="1800" dirty="0"/>
              <a:t>) ou v6 (rajouter paramètre </a:t>
            </a:r>
            <a:r>
              <a:rPr lang="fr-FR" altLang="fr-FR" sz="1800" b="1" dirty="0"/>
              <a:t>-6</a:t>
            </a:r>
            <a:r>
              <a:rPr lang="fr-FR" altLang="fr-FR" sz="1800" dirty="0"/>
              <a:t>), ou un nom réseau (dans ce cas l’adresse IPv4 ou v6 sera retrouvée, sous Windows parfois rajouter un point (</a:t>
            </a:r>
            <a:r>
              <a:rPr lang="fr-FR" altLang="fr-FR" sz="1800" b="1" dirty="0"/>
              <a:t>ping IP_OR_NAME.</a:t>
            </a:r>
            <a:r>
              <a:rPr lang="fr-FR" altLang="fr-FR" sz="1800" dirty="0"/>
              <a:t>) à la fin du nom (ou spécifier le nom complet avec le domaine e.g. </a:t>
            </a:r>
            <a:r>
              <a:rPr lang="fr-FR" altLang="fr-FR" sz="1800" dirty="0" err="1"/>
              <a:t>NUC.ensieta.ecole</a:t>
            </a:r>
            <a:r>
              <a:rPr lang="fr-FR" altLang="fr-FR" sz="1800" dirty="0"/>
              <a:t>) peut aider s’il indique que le nom n’a pas été trouvé, essayer aussi </a:t>
            </a:r>
            <a:r>
              <a:rPr lang="fr-FR" altLang="fr-FR" sz="1800" b="1" dirty="0"/>
              <a:t>ipconfig /</a:t>
            </a:r>
            <a:r>
              <a:rPr lang="fr-FR" altLang="fr-FR" sz="1800" b="1" dirty="0" err="1"/>
              <a:t>flushdns</a:t>
            </a:r>
            <a:r>
              <a:rPr lang="fr-FR" altLang="fr-FR" sz="1800" dirty="0"/>
              <a:t>…)</a:t>
            </a:r>
          </a:p>
          <a:p>
            <a:pPr lvl="1"/>
            <a:r>
              <a:rPr lang="en-US" altLang="fr-FR" sz="1800" b="1" dirty="0" err="1"/>
              <a:t>Look@LAN</a:t>
            </a:r>
            <a:r>
              <a:rPr lang="fr-FR" altLang="fr-FR" sz="1800" dirty="0"/>
              <a:t> (Windows), </a:t>
            </a:r>
            <a:r>
              <a:rPr lang="fr-FR" altLang="fr-FR" sz="1800" b="1" dirty="0" err="1"/>
              <a:t>nmap</a:t>
            </a:r>
            <a:r>
              <a:rPr lang="fr-FR" altLang="fr-FR" sz="1800" b="1" dirty="0"/>
              <a:t> 192.168.0.1-110</a:t>
            </a:r>
            <a:r>
              <a:rPr lang="fr-FR" altLang="fr-FR" sz="1800" dirty="0"/>
              <a:t> : scanner un réseau pour retrouver les différents périphériques connectés</a:t>
            </a:r>
          </a:p>
        </p:txBody>
      </p:sp>
      <p:sp>
        <p:nvSpPr>
          <p:cNvPr id="57347" name="Rectangle 2">
            <a:extLst>
              <a:ext uri="{FF2B5EF4-FFF2-40B4-BE49-F238E27FC236}">
                <a16:creationId xmlns:a16="http://schemas.microsoft.com/office/drawing/2014/main" id="{C0C7BBC4-6731-5BAB-3723-54D908B3A249}"/>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BD1CEBDF-AC4F-6B25-E8A8-07C22A9EB7D3}"/>
              </a:ext>
            </a:extLst>
          </p:cNvPr>
          <p:cNvSpPr>
            <a:spLocks noGrp="1" noChangeArrowheads="1"/>
          </p:cNvSpPr>
          <p:nvPr>
            <p:ph type="body" idx="1"/>
          </p:nvPr>
        </p:nvSpPr>
        <p:spPr/>
        <p:txBody>
          <a:bodyPr/>
          <a:lstStyle/>
          <a:p>
            <a:r>
              <a:rPr lang="fr-FR" altLang="fr-FR" dirty="0"/>
              <a:t>Tests, diagnostics : </a:t>
            </a:r>
          </a:p>
          <a:p>
            <a:pPr lvl="1"/>
            <a:r>
              <a:rPr lang="fr-FR" altLang="fr-FR" b="1" dirty="0" err="1"/>
              <a:t>netstat</a:t>
            </a:r>
            <a:r>
              <a:rPr lang="fr-FR" altLang="fr-FR" b="1" dirty="0"/>
              <a:t> -</a:t>
            </a:r>
            <a:r>
              <a:rPr lang="fr-FR" altLang="fr-FR" b="1" dirty="0" err="1"/>
              <a:t>abn</a:t>
            </a:r>
            <a:r>
              <a:rPr lang="fr-FR" altLang="fr-FR" dirty="0"/>
              <a:t> or </a:t>
            </a:r>
            <a:r>
              <a:rPr lang="fr-FR" altLang="fr-FR" b="1" dirty="0" err="1"/>
              <a:t>TCPView</a:t>
            </a:r>
            <a:r>
              <a:rPr lang="fr-FR" altLang="fr-FR" dirty="0"/>
              <a:t> (Windows), </a:t>
            </a:r>
            <a:r>
              <a:rPr lang="fr-FR" altLang="fr-FR" b="1" dirty="0" err="1"/>
              <a:t>netstat</a:t>
            </a:r>
            <a:r>
              <a:rPr lang="fr-FR" altLang="fr-FR" b="1" dirty="0"/>
              <a:t> -</a:t>
            </a:r>
            <a:r>
              <a:rPr lang="fr-FR" altLang="fr-FR" b="1" dirty="0" err="1"/>
              <a:t>apn</a:t>
            </a:r>
            <a:r>
              <a:rPr lang="fr-FR" altLang="fr-FR" dirty="0"/>
              <a:t> (Linux) : Lister les serveurs TCP et UDP</a:t>
            </a:r>
          </a:p>
          <a:p>
            <a:pPr lvl="1"/>
            <a:r>
              <a:rPr lang="fr-FR" altLang="fr-FR" sz="2000" b="1" dirty="0" err="1"/>
              <a:t>tracert</a:t>
            </a:r>
            <a:r>
              <a:rPr lang="fr-FR" altLang="fr-FR" sz="2000" b="1" dirty="0"/>
              <a:t> IP_OR_NAME</a:t>
            </a:r>
            <a:r>
              <a:rPr lang="fr-FR" altLang="fr-FR" sz="2000" dirty="0"/>
              <a:t> (Windows), </a:t>
            </a:r>
            <a:r>
              <a:rPr lang="fr-FR" altLang="fr-FR" sz="2000" b="1" dirty="0" err="1"/>
              <a:t>traceroute</a:t>
            </a:r>
            <a:r>
              <a:rPr lang="fr-FR" altLang="fr-FR" sz="2000" b="1" dirty="0"/>
              <a:t> IP_OR_NAME</a:t>
            </a:r>
            <a:r>
              <a:rPr lang="fr-FR" altLang="fr-FR" sz="2000" dirty="0"/>
              <a:t> (Linux) : donne plus de détails que ping</a:t>
            </a:r>
          </a:p>
          <a:p>
            <a:pPr lvl="1"/>
            <a:endParaRPr lang="fr-FR" altLang="fr-FR" dirty="0"/>
          </a:p>
        </p:txBody>
      </p:sp>
      <p:sp>
        <p:nvSpPr>
          <p:cNvPr id="58371" name="Rectangle 2">
            <a:extLst>
              <a:ext uri="{FF2B5EF4-FFF2-40B4-BE49-F238E27FC236}">
                <a16:creationId xmlns:a16="http://schemas.microsoft.com/office/drawing/2014/main" id="{A6DE3156-5BA1-C190-BBCF-8A518AA7E5E2}"/>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2" name="Picture 1" descr="Logo&#10;&#10;Description automatically generated">
            <a:extLst>
              <a:ext uri="{FF2B5EF4-FFF2-40B4-BE49-F238E27FC236}">
                <a16:creationId xmlns:a16="http://schemas.microsoft.com/office/drawing/2014/main" id="{490C6EA4-36CF-A4A2-4AB1-DD3EAD3D0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04" y="1520788"/>
            <a:ext cx="296996" cy="29699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79FBC4AB-EE32-0164-8C83-B675D1764A8F}"/>
              </a:ext>
            </a:extLst>
          </p:cNvPr>
          <p:cNvSpPr>
            <a:spLocks noGrp="1" noChangeArrowheads="1"/>
          </p:cNvSpPr>
          <p:nvPr>
            <p:ph type="body" idx="1"/>
          </p:nvPr>
        </p:nvSpPr>
        <p:spPr>
          <a:xfrm>
            <a:off x="457200" y="1447800"/>
            <a:ext cx="8218488" cy="4724400"/>
          </a:xfrm>
        </p:spPr>
        <p:txBody>
          <a:bodyPr/>
          <a:lstStyle/>
          <a:p>
            <a:r>
              <a:rPr lang="fr-FR" altLang="fr-FR" dirty="0"/>
              <a:t>Tests, diagnostics : </a:t>
            </a:r>
          </a:p>
          <a:p>
            <a:pPr lvl="1"/>
            <a:r>
              <a:rPr lang="fr-FR" altLang="fr-FR" dirty="0"/>
              <a:t>Cohérence adresses IP, DNS, adresses MAC</a:t>
            </a:r>
          </a:p>
          <a:p>
            <a:pPr lvl="2"/>
            <a:r>
              <a:rPr lang="fr-FR" altLang="fr-FR" b="1" dirty="0" err="1"/>
              <a:t>hostname</a:t>
            </a:r>
            <a:r>
              <a:rPr lang="fr-FR" altLang="fr-FR" dirty="0"/>
              <a:t> : nom réseau du PC</a:t>
            </a:r>
          </a:p>
          <a:p>
            <a:pPr lvl="2"/>
            <a:r>
              <a:rPr lang="fr-FR" altLang="fr-FR" b="1" dirty="0" err="1"/>
              <a:t>nslookup</a:t>
            </a:r>
            <a:r>
              <a:rPr lang="fr-FR" altLang="fr-FR" b="1" dirty="0"/>
              <a:t> 192.168.0.1</a:t>
            </a:r>
            <a:r>
              <a:rPr lang="fr-FR" altLang="fr-FR" dirty="0"/>
              <a:t> : trouver nom à partir d’IP (délais possibles lors de changements)</a:t>
            </a:r>
          </a:p>
          <a:p>
            <a:pPr lvl="2"/>
            <a:r>
              <a:rPr lang="fr-FR" altLang="fr-FR" b="1" dirty="0" err="1"/>
              <a:t>arp</a:t>
            </a:r>
            <a:r>
              <a:rPr lang="fr-FR" altLang="fr-FR" b="1" dirty="0"/>
              <a:t> -a</a:t>
            </a:r>
            <a:r>
              <a:rPr lang="fr-FR" altLang="fr-FR" dirty="0"/>
              <a:t> : table de correspondances adresses IP et MAC</a:t>
            </a:r>
          </a:p>
          <a:p>
            <a:pPr lvl="2"/>
            <a:r>
              <a:rPr lang="fr-FR" altLang="fr-FR" dirty="0"/>
              <a:t>	</a:t>
            </a:r>
          </a:p>
          <a:p>
            <a:pPr lvl="2"/>
            <a:endParaRPr lang="fr-FR" altLang="fr-FR" dirty="0"/>
          </a:p>
          <a:p>
            <a:pPr lvl="2"/>
            <a:endParaRPr lang="fr-FR" altLang="fr-FR" dirty="0"/>
          </a:p>
          <a:p>
            <a:pPr lvl="2"/>
            <a:r>
              <a:rPr lang="fr-FR" altLang="fr-FR" dirty="0"/>
              <a:t>	</a:t>
            </a:r>
          </a:p>
        </p:txBody>
      </p:sp>
      <p:sp>
        <p:nvSpPr>
          <p:cNvPr id="59395" name="Rectangle 2">
            <a:extLst>
              <a:ext uri="{FF2B5EF4-FFF2-40B4-BE49-F238E27FC236}">
                <a16:creationId xmlns:a16="http://schemas.microsoft.com/office/drawing/2014/main" id="{15C424F0-DB0B-786F-2DAF-6B127931F7C9}"/>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D95C52B0-9481-A8FA-DED7-0279A37EC0B3}"/>
              </a:ext>
            </a:extLst>
          </p:cNvPr>
          <p:cNvSpPr>
            <a:spLocks noGrp="1" noChangeArrowheads="1"/>
          </p:cNvSpPr>
          <p:nvPr>
            <p:ph type="body" idx="1"/>
          </p:nvPr>
        </p:nvSpPr>
        <p:spPr>
          <a:xfrm>
            <a:off x="457200" y="1447800"/>
            <a:ext cx="8147050" cy="5257564"/>
          </a:xfrm>
        </p:spPr>
        <p:txBody>
          <a:bodyPr/>
          <a:lstStyle/>
          <a:p>
            <a:r>
              <a:rPr lang="fr-FR" altLang="fr-FR" dirty="0"/>
              <a:t>Configuration du réseau pour l’accès à distance</a:t>
            </a:r>
          </a:p>
          <a:p>
            <a:pPr lvl="1"/>
            <a:r>
              <a:rPr lang="fr-FR" altLang="fr-FR" dirty="0"/>
              <a:t>Exécuter des commandes à distance :</a:t>
            </a:r>
          </a:p>
          <a:p>
            <a:pPr lvl="2"/>
            <a:r>
              <a:rPr lang="fr-FR" altLang="fr-FR" dirty="0"/>
              <a:t>	</a:t>
            </a:r>
            <a:r>
              <a:rPr lang="fr-FR" altLang="fr-FR" b="1" dirty="0" err="1"/>
              <a:t>ssh</a:t>
            </a:r>
            <a:r>
              <a:rPr lang="fr-FR" altLang="fr-FR" b="1" dirty="0"/>
              <a:t> user@192.168.0.1</a:t>
            </a:r>
          </a:p>
          <a:p>
            <a:pPr lvl="2"/>
            <a:r>
              <a:rPr lang="fr-FR" altLang="fr-FR" b="1" dirty="0"/>
              <a:t>	</a:t>
            </a:r>
            <a:r>
              <a:rPr lang="fr-FR" altLang="fr-FR" dirty="0"/>
              <a:t>telnet 192.168.0.1</a:t>
            </a:r>
          </a:p>
          <a:p>
            <a:pPr lvl="1"/>
            <a:endParaRPr lang="fr-FR" altLang="fr-FR" dirty="0"/>
          </a:p>
          <a:p>
            <a:pPr lvl="1"/>
            <a:r>
              <a:rPr lang="fr-FR" altLang="fr-FR" dirty="0"/>
              <a:t>Transmettre des fichiers à distance :</a:t>
            </a:r>
          </a:p>
          <a:p>
            <a:pPr lvl="2"/>
            <a:r>
              <a:rPr lang="fr-FR" altLang="fr-FR" dirty="0"/>
              <a:t>	</a:t>
            </a:r>
            <a:r>
              <a:rPr lang="fr-FR" altLang="fr-FR" b="1" dirty="0" err="1"/>
              <a:t>scp</a:t>
            </a:r>
            <a:r>
              <a:rPr lang="fr-FR" altLang="fr-FR" b="1" dirty="0"/>
              <a:t> </a:t>
            </a:r>
            <a:r>
              <a:rPr lang="fr-FR" altLang="fr-FR" b="1" dirty="0" err="1"/>
              <a:t>filetosend</a:t>
            </a:r>
            <a:r>
              <a:rPr lang="fr-FR" altLang="fr-FR" b="1" dirty="0"/>
              <a:t> user@192.168.0.1:downloadsfolder</a:t>
            </a:r>
          </a:p>
          <a:p>
            <a:pPr lvl="2"/>
            <a:r>
              <a:rPr lang="fr-FR" altLang="fr-FR" b="1" dirty="0"/>
              <a:t>	</a:t>
            </a:r>
            <a:r>
              <a:rPr lang="fr-FR" altLang="fr-FR" b="1" dirty="0" err="1"/>
              <a:t>sftp</a:t>
            </a:r>
            <a:r>
              <a:rPr lang="fr-FR" altLang="fr-FR" b="1" dirty="0"/>
              <a:t> user@192.168.0.1</a:t>
            </a:r>
            <a:endParaRPr lang="fr-FR" altLang="fr-FR" dirty="0"/>
          </a:p>
          <a:p>
            <a:pPr lvl="2"/>
            <a:r>
              <a:rPr lang="fr-FR" altLang="fr-FR" dirty="0"/>
              <a:t>	</a:t>
            </a:r>
            <a:r>
              <a:rPr lang="fr-FR" altLang="fr-FR" b="1" dirty="0"/>
              <a:t>Lecteurs réseaux</a:t>
            </a:r>
            <a:r>
              <a:rPr lang="fr-FR" altLang="fr-FR" dirty="0"/>
              <a:t> (samba/</a:t>
            </a:r>
            <a:r>
              <a:rPr lang="fr-FR" altLang="fr-FR" dirty="0" err="1"/>
              <a:t>smb</a:t>
            </a:r>
            <a:r>
              <a:rPr lang="fr-FR" altLang="fr-FR" dirty="0"/>
              <a:t>)</a:t>
            </a:r>
          </a:p>
          <a:p>
            <a:pPr lvl="2"/>
            <a:r>
              <a:rPr lang="fr-FR" altLang="fr-FR" dirty="0"/>
              <a:t>		Exemple : lecteurs réseaux école, utilisation des 	imprimantes (\\print3.ensieta.ecole), utilisation depuis 	l’extérieur avec VPN (https://vpn2.ensta-bretagne.fr)</a:t>
            </a:r>
          </a:p>
          <a:p>
            <a:pPr lvl="3"/>
            <a:r>
              <a:rPr lang="fr-FR" altLang="fr-FR" dirty="0"/>
              <a:t>		</a:t>
            </a:r>
            <a:r>
              <a:rPr lang="fr-FR" altLang="fr-FR" sz="1200" dirty="0">
                <a:hlinkClick r:id="rId2"/>
              </a:rPr>
              <a:t>http://www.ensta-bretagne.fr/lebars/Share/Network%20drives%20ENSIETA.bat</a:t>
            </a:r>
            <a:endParaRPr lang="fr-FR" altLang="fr-FR" sz="1200" dirty="0"/>
          </a:p>
          <a:p>
            <a:pPr lvl="3"/>
            <a:r>
              <a:rPr lang="fr-FR" altLang="fr-FR" sz="1200" dirty="0"/>
              <a:t>		</a:t>
            </a:r>
            <a:r>
              <a:rPr lang="fr-FR" altLang="fr-FR" sz="1200" dirty="0">
                <a:hlinkClick r:id="rId3"/>
              </a:rPr>
              <a:t>http://www.ensta-bretagne.fr/lebars/Share/remote_ensieta.sh</a:t>
            </a:r>
            <a:endParaRPr lang="fr-FR" altLang="fr-FR" sz="1200" dirty="0"/>
          </a:p>
          <a:p>
            <a:pPr lvl="2"/>
            <a:r>
              <a:rPr lang="fr-FR" altLang="fr-FR" dirty="0"/>
              <a:t>	</a:t>
            </a:r>
            <a:r>
              <a:rPr lang="fr-FR" altLang="fr-FR" b="1" dirty="0" err="1"/>
              <a:t>wget</a:t>
            </a:r>
            <a:r>
              <a:rPr lang="fr-FR" altLang="fr-FR" b="1" dirty="0"/>
              <a:t> </a:t>
            </a:r>
            <a:r>
              <a:rPr lang="fr-FR" altLang="fr-FR" b="1" dirty="0">
                <a:hlinkClick r:id="rId4"/>
              </a:rPr>
              <a:t>http://192.168.0.1/filetodownload</a:t>
            </a:r>
            <a:endParaRPr lang="fr-FR" altLang="fr-FR" b="1" dirty="0"/>
          </a:p>
          <a:p>
            <a:pPr lvl="2"/>
            <a:r>
              <a:rPr lang="fr-FR" altLang="fr-FR" dirty="0"/>
              <a:t>		Télécharge un fichier disponible sur un serveur web</a:t>
            </a:r>
          </a:p>
          <a:p>
            <a:pPr lvl="2"/>
            <a:endParaRPr lang="fr-FR" altLang="fr-FR" dirty="0"/>
          </a:p>
          <a:p>
            <a:pPr lvl="2"/>
            <a:r>
              <a:rPr lang="fr-FR" altLang="fr-FR" dirty="0"/>
              <a:t>	</a:t>
            </a:r>
          </a:p>
        </p:txBody>
      </p:sp>
      <p:sp>
        <p:nvSpPr>
          <p:cNvPr id="60419" name="Rectangle 2">
            <a:extLst>
              <a:ext uri="{FF2B5EF4-FFF2-40B4-BE49-F238E27FC236}">
                <a16:creationId xmlns:a16="http://schemas.microsoft.com/office/drawing/2014/main" id="{B2AC7A7D-4006-14F5-E757-9F5E7E4456CC}"/>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 1">
            <a:extLst>
              <a:ext uri="{FF2B5EF4-FFF2-40B4-BE49-F238E27FC236}">
                <a16:creationId xmlns:a16="http://schemas.microsoft.com/office/drawing/2014/main" id="{2AE74C63-61E6-A88F-4C7A-1314901A3D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068638"/>
            <a:ext cx="2941637"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a:extLst>
              <a:ext uri="{FF2B5EF4-FFF2-40B4-BE49-F238E27FC236}">
                <a16:creationId xmlns:a16="http://schemas.microsoft.com/office/drawing/2014/main" id="{DB8C3218-25F1-07FA-F5B8-5B057E171DEF}"/>
              </a:ext>
            </a:extLst>
          </p:cNvPr>
          <p:cNvSpPr>
            <a:spLocks noGrp="1" noChangeArrowheads="1"/>
          </p:cNvSpPr>
          <p:nvPr>
            <p:ph type="body" idx="1"/>
          </p:nvPr>
        </p:nvSpPr>
        <p:spPr/>
        <p:txBody>
          <a:bodyPr/>
          <a:lstStyle/>
          <a:p>
            <a:r>
              <a:rPr lang="fr-FR" altLang="fr-FR" dirty="0"/>
              <a:t>Configuration du réseau pour l’accès à distance</a:t>
            </a:r>
          </a:p>
          <a:p>
            <a:pPr lvl="1"/>
            <a:r>
              <a:rPr lang="fr-FR" altLang="fr-FR" dirty="0"/>
              <a:t>Bureau à distance :</a:t>
            </a:r>
          </a:p>
          <a:p>
            <a:pPr lvl="2"/>
            <a:r>
              <a:rPr lang="fr-FR" altLang="fr-FR" dirty="0"/>
              <a:t>	</a:t>
            </a:r>
            <a:r>
              <a:rPr lang="fr-FR" altLang="fr-FR" b="1" dirty="0"/>
              <a:t>RDP</a:t>
            </a:r>
            <a:r>
              <a:rPr lang="fr-FR" altLang="fr-FR" dirty="0"/>
              <a:t>, </a:t>
            </a:r>
            <a:r>
              <a:rPr lang="fr-FR" altLang="fr-FR" b="1" dirty="0" err="1"/>
              <a:t>NoMachine</a:t>
            </a:r>
            <a:r>
              <a:rPr lang="fr-FR" altLang="fr-FR" dirty="0"/>
              <a:t>, Team Viewer, VNC, </a:t>
            </a:r>
            <a:r>
              <a:rPr lang="fr-FR" altLang="fr-FR" dirty="0" err="1"/>
              <a:t>ssh+X</a:t>
            </a:r>
            <a:endParaRPr lang="fr-FR" altLang="fr-FR" dirty="0"/>
          </a:p>
          <a:p>
            <a:pPr lvl="2"/>
            <a:endParaRPr lang="fr-FR" altLang="fr-FR" dirty="0"/>
          </a:p>
          <a:p>
            <a:pPr lvl="2"/>
            <a:r>
              <a:rPr lang="fr-FR" altLang="fr-FR" dirty="0"/>
              <a:t>		</a:t>
            </a:r>
          </a:p>
          <a:p>
            <a:pPr lvl="2"/>
            <a:r>
              <a:rPr lang="fr-FR" altLang="fr-FR" dirty="0"/>
              <a:t>			Note : Sur certains PC pour </a:t>
            </a:r>
            <a:r>
              <a:rPr lang="fr-FR" altLang="fr-FR" b="1" dirty="0" err="1"/>
              <a:t>mstsc</a:t>
            </a:r>
            <a:r>
              <a:rPr lang="fr-FR" altLang="fr-FR" b="1" dirty="0"/>
              <a:t> /admin</a:t>
            </a:r>
            <a:r>
              <a:rPr lang="fr-FR" altLang="fr-FR" dirty="0"/>
              <a:t> il 			faut préciser le nom de domaine (nom du 			serveur si pas dans un domaine)…</a:t>
            </a:r>
          </a:p>
          <a:p>
            <a:pPr lvl="2"/>
            <a:r>
              <a:rPr lang="fr-FR" altLang="fr-FR" dirty="0"/>
              <a:t>	</a:t>
            </a:r>
          </a:p>
        </p:txBody>
      </p:sp>
      <p:sp>
        <p:nvSpPr>
          <p:cNvPr id="61444" name="Rectangle 2">
            <a:extLst>
              <a:ext uri="{FF2B5EF4-FFF2-40B4-BE49-F238E27FC236}">
                <a16:creationId xmlns:a16="http://schemas.microsoft.com/office/drawing/2014/main" id="{A0ECB4E9-C943-CAF4-5490-1C2ED4922909}"/>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29E665DE-0CBA-F2C4-1A11-D2CE81FE4E59}"/>
              </a:ext>
            </a:extLst>
          </p:cNvPr>
          <p:cNvSpPr>
            <a:spLocks noGrp="1" noChangeArrowheads="1"/>
          </p:cNvSpPr>
          <p:nvPr>
            <p:ph type="body" idx="1"/>
          </p:nvPr>
        </p:nvSpPr>
        <p:spPr/>
        <p:txBody>
          <a:bodyPr/>
          <a:lstStyle/>
          <a:p>
            <a:r>
              <a:rPr lang="fr-FR" altLang="fr-FR"/>
              <a:t>Configuration du réseau pour l’accès à distance</a:t>
            </a:r>
          </a:p>
          <a:p>
            <a:pPr lvl="1"/>
            <a:r>
              <a:rPr lang="fr-FR" altLang="fr-FR" b="1"/>
              <a:t>Port série</a:t>
            </a:r>
            <a:r>
              <a:rPr lang="fr-FR" altLang="fr-FR"/>
              <a:t> via serveur/client </a:t>
            </a:r>
            <a:r>
              <a:rPr lang="fr-FR" altLang="fr-FR" b="1"/>
              <a:t>TCP</a:t>
            </a:r>
            <a:r>
              <a:rPr lang="fr-FR" altLang="fr-FR"/>
              <a:t> : </a:t>
            </a:r>
            <a:r>
              <a:rPr lang="fr-FR" altLang="fr-FR" b="1"/>
              <a:t>socat</a:t>
            </a:r>
            <a:r>
              <a:rPr lang="fr-FR" altLang="fr-FR"/>
              <a:t> sous Linux, </a:t>
            </a:r>
            <a:r>
              <a:rPr lang="fr-FR" altLang="fr-FR" b="1"/>
              <a:t>Virtual Serial Port Emulator</a:t>
            </a:r>
            <a:r>
              <a:rPr lang="fr-FR" altLang="fr-FR"/>
              <a:t> (VSPE)+</a:t>
            </a:r>
            <a:r>
              <a:rPr lang="fr-FR" altLang="fr-FR" b="1"/>
              <a:t>com0com</a:t>
            </a:r>
            <a:r>
              <a:rPr lang="fr-FR" altLang="fr-FR"/>
              <a:t> sous Windows, permettent aussi de créer des ports série virtuels, etc.</a:t>
            </a:r>
          </a:p>
          <a:p>
            <a:pPr lvl="2"/>
            <a:endParaRPr lang="fr-FR" altLang="fr-FR"/>
          </a:p>
          <a:p>
            <a:pPr lvl="2"/>
            <a:r>
              <a:rPr lang="fr-FR" altLang="fr-FR"/>
              <a:t>Peut servir par exemple à récupérer les données d’un capteur branché sur un PC embarqué et leurrer un programme de test propriétaire lancé sur un PC portable en faisant comme si le capteur était branché sur le PC portable</a:t>
            </a:r>
          </a:p>
        </p:txBody>
      </p:sp>
      <p:sp>
        <p:nvSpPr>
          <p:cNvPr id="62467" name="Rectangle 2">
            <a:extLst>
              <a:ext uri="{FF2B5EF4-FFF2-40B4-BE49-F238E27FC236}">
                <a16:creationId xmlns:a16="http://schemas.microsoft.com/office/drawing/2014/main" id="{914A29B8-10DF-CCAC-86E7-D53C3FACF0F8}"/>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2" name="Picture 1" descr="Logo&#10;&#10;Description automatically generated">
            <a:extLst>
              <a:ext uri="{FF2B5EF4-FFF2-40B4-BE49-F238E27FC236}">
                <a16:creationId xmlns:a16="http://schemas.microsoft.com/office/drawing/2014/main" id="{42FA889D-51C4-40AF-4620-96653AF68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04" y="1556792"/>
            <a:ext cx="296996" cy="29699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45BBA5A2-D710-5094-8A3D-E375C79B8D46}"/>
              </a:ext>
            </a:extLst>
          </p:cNvPr>
          <p:cNvSpPr>
            <a:spLocks noGrp="1" noChangeArrowheads="1"/>
          </p:cNvSpPr>
          <p:nvPr>
            <p:ph type="body" idx="1"/>
          </p:nvPr>
        </p:nvSpPr>
        <p:spPr>
          <a:xfrm>
            <a:off x="457200" y="1447800"/>
            <a:ext cx="8291513" cy="4724400"/>
          </a:xfrm>
        </p:spPr>
        <p:txBody>
          <a:bodyPr/>
          <a:lstStyle/>
          <a:p>
            <a:r>
              <a:rPr lang="fr-FR" altLang="fr-FR" dirty="0"/>
              <a:t>Configuration du réseau pour l’accès à distance</a:t>
            </a:r>
          </a:p>
          <a:p>
            <a:pPr lvl="1"/>
            <a:r>
              <a:rPr lang="fr-FR" altLang="fr-FR" dirty="0"/>
              <a:t>Virtual serial port and TCP client </a:t>
            </a:r>
            <a:r>
              <a:rPr lang="fr-FR" altLang="fr-FR" dirty="0" err="1"/>
              <a:t>with</a:t>
            </a:r>
            <a:r>
              <a:rPr lang="fr-FR" altLang="fr-FR" dirty="0"/>
              <a:t> </a:t>
            </a:r>
            <a:r>
              <a:rPr lang="fr-FR" altLang="fr-FR" dirty="0" err="1"/>
              <a:t>debug</a:t>
            </a:r>
            <a:r>
              <a:rPr lang="fr-FR" altLang="fr-FR" dirty="0"/>
              <a:t> : </a:t>
            </a:r>
          </a:p>
          <a:p>
            <a:pPr lvl="2"/>
            <a:r>
              <a:rPr lang="fr-FR" altLang="fr-FR" dirty="0"/>
              <a:t>	</a:t>
            </a:r>
            <a:r>
              <a:rPr lang="fr-FR" altLang="fr-FR" b="1" dirty="0" err="1"/>
              <a:t>sudo</a:t>
            </a:r>
            <a:r>
              <a:rPr lang="fr-FR" altLang="fr-FR" b="1" dirty="0"/>
              <a:t> </a:t>
            </a:r>
            <a:r>
              <a:rPr lang="fr-FR" altLang="fr-FR" b="1" dirty="0" err="1"/>
              <a:t>socat</a:t>
            </a:r>
            <a:r>
              <a:rPr lang="fr-FR" altLang="fr-FR" b="1" dirty="0"/>
              <a:t> -d -d </a:t>
            </a:r>
            <a:r>
              <a:rPr lang="fr-FR" altLang="fr-FR" b="1" dirty="0" err="1"/>
              <a:t>PTY,raw,echo</a:t>
            </a:r>
            <a:r>
              <a:rPr lang="fr-FR" altLang="fr-FR" b="1" dirty="0"/>
              <a:t>=0,link=/dev/ttyVUSB0,mode=666 tcp:192.168.0.56:5555</a:t>
            </a:r>
          </a:p>
          <a:p>
            <a:pPr lvl="1"/>
            <a:r>
              <a:rPr lang="fr-FR" altLang="fr-FR" dirty="0"/>
              <a:t>Real serial port and TCP server </a:t>
            </a:r>
            <a:r>
              <a:rPr lang="fr-FR" altLang="fr-FR" dirty="0" err="1"/>
              <a:t>with</a:t>
            </a:r>
            <a:r>
              <a:rPr lang="fr-FR" altLang="fr-FR" dirty="0"/>
              <a:t> </a:t>
            </a:r>
            <a:r>
              <a:rPr lang="fr-FR" altLang="fr-FR" dirty="0" err="1"/>
              <a:t>debug</a:t>
            </a:r>
            <a:r>
              <a:rPr lang="fr-FR" altLang="fr-FR" dirty="0"/>
              <a:t> : </a:t>
            </a:r>
          </a:p>
          <a:p>
            <a:pPr lvl="2"/>
            <a:r>
              <a:rPr lang="fr-FR" altLang="fr-FR" dirty="0"/>
              <a:t>	</a:t>
            </a:r>
            <a:r>
              <a:rPr lang="fr-FR" altLang="fr-FR" b="1" dirty="0" err="1"/>
              <a:t>socat</a:t>
            </a:r>
            <a:r>
              <a:rPr lang="fr-FR" altLang="fr-FR" b="1" dirty="0"/>
              <a:t> -d -d /dev/ttyACM0,b9600,raw,echo=0,mode=666 tcp-listen:5555,reuseaddr,fork</a:t>
            </a:r>
          </a:p>
          <a:p>
            <a:pPr lvl="2"/>
            <a:endParaRPr lang="fr-FR" altLang="fr-FR" dirty="0"/>
          </a:p>
          <a:p>
            <a:pPr lvl="2"/>
            <a:r>
              <a:rPr lang="fr-FR" altLang="fr-FR" dirty="0"/>
              <a:t>fork : </a:t>
            </a:r>
            <a:r>
              <a:rPr lang="fr-FR" altLang="fr-FR" dirty="0" err="1"/>
              <a:t>multiclient</a:t>
            </a:r>
            <a:endParaRPr lang="fr-FR" altLang="fr-FR" dirty="0"/>
          </a:p>
          <a:p>
            <a:pPr lvl="2"/>
            <a:r>
              <a:rPr lang="fr-FR" altLang="fr-FR" dirty="0"/>
              <a:t>-u, -U : unidirectionnel</a:t>
            </a:r>
          </a:p>
          <a:p>
            <a:pPr lvl="2"/>
            <a:endParaRPr lang="fr-FR" altLang="fr-FR" dirty="0"/>
          </a:p>
          <a:p>
            <a:pPr lvl="2"/>
            <a:r>
              <a:rPr lang="fr-FR" altLang="fr-FR" b="1" dirty="0"/>
              <a:t>VSPE (Virtual Serial Port </a:t>
            </a:r>
            <a:r>
              <a:rPr lang="fr-FR" altLang="fr-FR" b="1" dirty="0" err="1"/>
              <a:t>Emulator</a:t>
            </a:r>
            <a:r>
              <a:rPr lang="fr-FR" altLang="fr-FR" b="1" dirty="0"/>
              <a:t>) </a:t>
            </a:r>
            <a:r>
              <a:rPr lang="fr-FR" altLang="fr-FR" dirty="0" err="1"/>
              <a:t>Connector+TCP</a:t>
            </a:r>
            <a:r>
              <a:rPr lang="fr-FR" altLang="fr-FR" dirty="0"/>
              <a:t> client/server for Windows</a:t>
            </a:r>
          </a:p>
          <a:p>
            <a:pPr lvl="2"/>
            <a:r>
              <a:rPr lang="fr-FR" altLang="fr-FR" b="1" dirty="0"/>
              <a:t>com0com</a:t>
            </a:r>
            <a:r>
              <a:rPr lang="fr-FR" altLang="fr-FR" dirty="0"/>
              <a:t> : si les ports virtuels de </a:t>
            </a:r>
            <a:r>
              <a:rPr lang="fr-FR" altLang="fr-FR" b="1" dirty="0"/>
              <a:t>VSPE</a:t>
            </a:r>
            <a:r>
              <a:rPr lang="fr-FR" altLang="fr-FR" dirty="0"/>
              <a:t> ne conviennent pas (e.g. une application propriétaire ne les reconnait pas bien), ceux de </a:t>
            </a:r>
            <a:r>
              <a:rPr lang="fr-FR" altLang="fr-FR" b="1" dirty="0"/>
              <a:t>com0com</a:t>
            </a:r>
            <a:r>
              <a:rPr lang="fr-FR" altLang="fr-FR" dirty="0"/>
              <a:t> ont plus d'options</a:t>
            </a:r>
          </a:p>
          <a:p>
            <a:pPr lvl="2"/>
            <a:endParaRPr lang="fr-FR" altLang="fr-FR" dirty="0"/>
          </a:p>
          <a:p>
            <a:pPr lvl="2"/>
            <a:endParaRPr lang="fr-FR" altLang="fr-FR" dirty="0"/>
          </a:p>
        </p:txBody>
      </p:sp>
      <p:sp>
        <p:nvSpPr>
          <p:cNvPr id="63491" name="Rectangle 2">
            <a:extLst>
              <a:ext uri="{FF2B5EF4-FFF2-40B4-BE49-F238E27FC236}">
                <a16:creationId xmlns:a16="http://schemas.microsoft.com/office/drawing/2014/main" id="{D56D5328-2AC6-B120-10CC-14047ACC1D8A}"/>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2" name="Picture 1" descr="Logo&#10;&#10;Description automatically generated">
            <a:extLst>
              <a:ext uri="{FF2B5EF4-FFF2-40B4-BE49-F238E27FC236}">
                <a16:creationId xmlns:a16="http://schemas.microsoft.com/office/drawing/2014/main" id="{90E9467F-AABB-19A7-CBDD-C2E6A2FF9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04" y="1556792"/>
            <a:ext cx="296996" cy="29699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45BBA5A2-D710-5094-8A3D-E375C79B8D46}"/>
              </a:ext>
            </a:extLst>
          </p:cNvPr>
          <p:cNvSpPr>
            <a:spLocks noGrp="1" noChangeArrowheads="1"/>
          </p:cNvSpPr>
          <p:nvPr>
            <p:ph type="body" idx="1"/>
          </p:nvPr>
        </p:nvSpPr>
        <p:spPr>
          <a:xfrm>
            <a:off x="457200" y="1447800"/>
            <a:ext cx="8291513" cy="4724400"/>
          </a:xfrm>
        </p:spPr>
        <p:txBody>
          <a:bodyPr/>
          <a:lstStyle/>
          <a:p>
            <a:r>
              <a:rPr lang="fr-FR" altLang="fr-FR" dirty="0"/>
              <a:t>Configuration du réseau pour l’accès à distance</a:t>
            </a:r>
          </a:p>
          <a:p>
            <a:pPr marL="800100" lvl="1">
              <a:buFont typeface="Arial" panose="020B0604020202020204" pitchFamily="34" charset="0"/>
              <a:buChar char="•"/>
            </a:pPr>
            <a:r>
              <a:rPr lang="en-US" altLang="fr-FR" b="1" dirty="0"/>
              <a:t>str2str</a:t>
            </a:r>
            <a:r>
              <a:rPr lang="en-US" altLang="fr-FR" dirty="0"/>
              <a:t> (GUI </a:t>
            </a:r>
            <a:r>
              <a:rPr lang="en-US" altLang="fr-FR" b="1" dirty="0" err="1"/>
              <a:t>strsvr</a:t>
            </a:r>
            <a:r>
              <a:rPr lang="en-US" altLang="fr-FR" dirty="0"/>
              <a:t> sous Windows, de </a:t>
            </a:r>
            <a:r>
              <a:rPr lang="en-US" altLang="fr-FR" dirty="0">
                <a:hlinkClick r:id="rId2"/>
              </a:rPr>
              <a:t>https://rtklib.com/</a:t>
            </a:r>
            <a:r>
              <a:rPr lang="en-US" altLang="fr-FR" dirty="0"/>
              <a:t>) a </a:t>
            </a:r>
            <a:r>
              <a:rPr lang="en-US" altLang="fr-FR" dirty="0" err="1"/>
              <a:t>aussi</a:t>
            </a:r>
            <a:r>
              <a:rPr lang="en-US" altLang="fr-FR" dirty="0"/>
              <a:t> des </a:t>
            </a:r>
            <a:r>
              <a:rPr lang="en-US" altLang="fr-FR" dirty="0" err="1"/>
              <a:t>fonctionnalités</a:t>
            </a:r>
            <a:r>
              <a:rPr lang="en-US" altLang="fr-FR" dirty="0"/>
              <a:t> </a:t>
            </a:r>
            <a:r>
              <a:rPr lang="en-US" altLang="fr-FR" dirty="0" err="1"/>
              <a:t>similaires</a:t>
            </a:r>
            <a:r>
              <a:rPr lang="en-US" altLang="fr-FR" dirty="0"/>
              <a:t> à </a:t>
            </a:r>
            <a:r>
              <a:rPr lang="en-US" altLang="fr-FR" b="1" dirty="0" err="1"/>
              <a:t>socat</a:t>
            </a:r>
            <a:endParaRPr lang="en-US" altLang="fr-FR" dirty="0"/>
          </a:p>
          <a:p>
            <a:pPr marL="800100" lvl="1">
              <a:buFont typeface="Arial" panose="020B0604020202020204" pitchFamily="34" charset="0"/>
              <a:buChar char="•"/>
            </a:pPr>
            <a:endParaRPr lang="fr-FR" altLang="fr-FR" b="1" dirty="0"/>
          </a:p>
          <a:p>
            <a:pPr marL="800100" lvl="1">
              <a:buFont typeface="Arial" panose="020B0604020202020204" pitchFamily="34" charset="0"/>
              <a:buChar char="•"/>
            </a:pPr>
            <a:r>
              <a:rPr lang="en-US" altLang="fr-FR" b="1" dirty="0"/>
              <a:t>mux_server.py</a:t>
            </a:r>
            <a:r>
              <a:rPr lang="en-US" altLang="fr-FR" dirty="0"/>
              <a:t> (</a:t>
            </a:r>
            <a:r>
              <a:rPr lang="en-US" altLang="fr-FR" dirty="0" err="1"/>
              <a:t>voir</a:t>
            </a:r>
            <a:r>
              <a:rPr lang="en-US" altLang="fr-FR" dirty="0"/>
              <a:t> </a:t>
            </a:r>
            <a:r>
              <a:rPr lang="en-US" altLang="fr-FR" dirty="0">
                <a:hlinkClick r:id="rId3"/>
              </a:rPr>
              <a:t>https://github.com/lebarsfa/mux_serial</a:t>
            </a:r>
            <a:r>
              <a:rPr lang="en-US" altLang="fr-FR" dirty="0"/>
              <a:t>) </a:t>
            </a:r>
            <a:r>
              <a:rPr lang="en-US" altLang="fr-FR" dirty="0" err="1"/>
              <a:t>peut</a:t>
            </a:r>
            <a:r>
              <a:rPr lang="en-US" altLang="fr-FR" dirty="0"/>
              <a:t> </a:t>
            </a:r>
            <a:r>
              <a:rPr lang="en-US" altLang="fr-FR" dirty="0" err="1"/>
              <a:t>aussi</a:t>
            </a:r>
            <a:r>
              <a:rPr lang="en-US" altLang="fr-FR" dirty="0"/>
              <a:t> </a:t>
            </a:r>
            <a:r>
              <a:rPr lang="en-US" altLang="fr-FR" dirty="0" err="1"/>
              <a:t>être</a:t>
            </a:r>
            <a:r>
              <a:rPr lang="en-US" altLang="fr-FR" dirty="0"/>
              <a:t> utile </a:t>
            </a:r>
            <a:r>
              <a:rPr lang="en-US" altLang="fr-FR" dirty="0" err="1"/>
              <a:t>si</a:t>
            </a:r>
            <a:r>
              <a:rPr lang="en-US" altLang="fr-FR" dirty="0"/>
              <a:t> </a:t>
            </a:r>
            <a:r>
              <a:rPr lang="en-US" altLang="fr-FR" dirty="0" err="1"/>
              <a:t>plusieurs</a:t>
            </a:r>
            <a:r>
              <a:rPr lang="en-US" altLang="fr-FR" dirty="0"/>
              <a:t> applications </a:t>
            </a:r>
            <a:r>
              <a:rPr lang="en-US" altLang="fr-FR" dirty="0" err="1"/>
              <a:t>ont</a:t>
            </a:r>
            <a:r>
              <a:rPr lang="en-US" altLang="fr-FR" dirty="0"/>
              <a:t> </a:t>
            </a:r>
            <a:r>
              <a:rPr lang="en-US" altLang="fr-FR" dirty="0" err="1"/>
              <a:t>besoin</a:t>
            </a:r>
            <a:r>
              <a:rPr lang="en-US" altLang="fr-FR" dirty="0"/>
              <a:t> </a:t>
            </a:r>
            <a:r>
              <a:rPr lang="en-US" altLang="fr-FR" dirty="0" err="1"/>
              <a:t>d’accéder</a:t>
            </a:r>
            <a:r>
              <a:rPr lang="en-US" altLang="fr-FR" dirty="0"/>
              <a:t> </a:t>
            </a:r>
            <a:r>
              <a:rPr lang="en-US" altLang="fr-FR" dirty="0" err="1"/>
              <a:t>en</a:t>
            </a:r>
            <a:r>
              <a:rPr lang="en-US" altLang="fr-FR" dirty="0"/>
              <a:t> lecture au </a:t>
            </a:r>
            <a:r>
              <a:rPr lang="en-US" altLang="fr-FR" dirty="0" err="1"/>
              <a:t>même</a:t>
            </a:r>
            <a:r>
              <a:rPr lang="en-US" altLang="fr-FR" dirty="0"/>
              <a:t> port </a:t>
            </a:r>
            <a:r>
              <a:rPr lang="en-US" altLang="fr-FR" dirty="0" err="1"/>
              <a:t>série</a:t>
            </a:r>
            <a:r>
              <a:rPr lang="en-US" altLang="fr-FR" dirty="0"/>
              <a:t> (attention, </a:t>
            </a:r>
            <a:r>
              <a:rPr lang="en-US" altLang="fr-FR" dirty="0" err="1"/>
              <a:t>en</a:t>
            </a:r>
            <a:r>
              <a:rPr lang="en-US" altLang="fr-FR" dirty="0"/>
              <a:t> </a:t>
            </a:r>
            <a:r>
              <a:rPr lang="en-US" altLang="fr-FR" dirty="0" err="1"/>
              <a:t>écriture</a:t>
            </a:r>
            <a:r>
              <a:rPr lang="en-US" altLang="fr-FR" dirty="0"/>
              <a:t> il </a:t>
            </a:r>
            <a:r>
              <a:rPr lang="en-US" altLang="fr-FR" dirty="0" err="1"/>
              <a:t>peut</a:t>
            </a:r>
            <a:r>
              <a:rPr lang="en-US" altLang="fr-FR" dirty="0"/>
              <a:t> y </a:t>
            </a:r>
            <a:r>
              <a:rPr lang="en-US" altLang="fr-FR" dirty="0" err="1"/>
              <a:t>avoir</a:t>
            </a:r>
            <a:r>
              <a:rPr lang="en-US" altLang="fr-FR" dirty="0"/>
              <a:t> </a:t>
            </a:r>
            <a:r>
              <a:rPr lang="en-US" altLang="fr-FR"/>
              <a:t>d’autres </a:t>
            </a:r>
            <a:r>
              <a:rPr lang="en-US" altLang="fr-FR" dirty="0" err="1"/>
              <a:t>problèmes</a:t>
            </a:r>
            <a:r>
              <a:rPr lang="en-US" altLang="fr-FR" dirty="0"/>
              <a:t>)</a:t>
            </a:r>
          </a:p>
          <a:p>
            <a:pPr marL="971550" lvl="2" indent="0"/>
            <a:r>
              <a:rPr lang="en-US" altLang="fr-FR" dirty="0" err="1"/>
              <a:t>S’assure</a:t>
            </a:r>
            <a:r>
              <a:rPr lang="en-US" altLang="fr-FR" dirty="0"/>
              <a:t> que </a:t>
            </a:r>
            <a:r>
              <a:rPr lang="en-US" altLang="fr-FR" dirty="0" err="1"/>
              <a:t>toutes</a:t>
            </a:r>
            <a:r>
              <a:rPr lang="en-US" altLang="fr-FR" dirty="0"/>
              <a:t> les </a:t>
            </a:r>
            <a:r>
              <a:rPr lang="en-US" altLang="fr-FR" dirty="0" err="1"/>
              <a:t>données</a:t>
            </a:r>
            <a:r>
              <a:rPr lang="en-US" altLang="fr-FR" dirty="0"/>
              <a:t> </a:t>
            </a:r>
            <a:r>
              <a:rPr lang="en-US" altLang="fr-FR" dirty="0" err="1"/>
              <a:t>venant</a:t>
            </a:r>
            <a:r>
              <a:rPr lang="en-US" altLang="fr-FR" dirty="0"/>
              <a:t> du port </a:t>
            </a:r>
            <a:r>
              <a:rPr lang="en-US" altLang="fr-FR" dirty="0" err="1"/>
              <a:t>série</a:t>
            </a:r>
            <a:r>
              <a:rPr lang="en-US" altLang="fr-FR" dirty="0"/>
              <a:t> </a:t>
            </a:r>
            <a:r>
              <a:rPr lang="en-US" altLang="fr-FR" dirty="0" err="1"/>
              <a:t>sont</a:t>
            </a:r>
            <a:r>
              <a:rPr lang="en-US" altLang="fr-FR" dirty="0"/>
              <a:t> bien </a:t>
            </a:r>
            <a:r>
              <a:rPr lang="en-US" altLang="fr-FR" dirty="0" err="1"/>
              <a:t>redistribuées</a:t>
            </a:r>
            <a:r>
              <a:rPr lang="en-US" altLang="fr-FR" dirty="0"/>
              <a:t> à </a:t>
            </a:r>
            <a:r>
              <a:rPr lang="en-US" altLang="fr-FR" dirty="0" err="1"/>
              <a:t>toutes</a:t>
            </a:r>
            <a:r>
              <a:rPr lang="en-US" altLang="fr-FR" dirty="0"/>
              <a:t> les applications, </a:t>
            </a:r>
            <a:r>
              <a:rPr lang="en-US" altLang="fr-FR" dirty="0" err="1"/>
              <a:t>sinon</a:t>
            </a:r>
            <a:r>
              <a:rPr lang="en-US" altLang="fr-FR" dirty="0"/>
              <a:t> des </a:t>
            </a:r>
            <a:r>
              <a:rPr lang="en-US" altLang="fr-FR" dirty="0" err="1"/>
              <a:t>données</a:t>
            </a:r>
            <a:r>
              <a:rPr lang="en-US" altLang="fr-FR" dirty="0"/>
              <a:t> </a:t>
            </a:r>
            <a:r>
              <a:rPr lang="en-US" altLang="fr-FR" dirty="0" err="1"/>
              <a:t>prises</a:t>
            </a:r>
            <a:r>
              <a:rPr lang="en-US" altLang="fr-FR" dirty="0"/>
              <a:t> par </a:t>
            </a:r>
            <a:r>
              <a:rPr lang="en-US" altLang="fr-FR" dirty="0" err="1"/>
              <a:t>une</a:t>
            </a:r>
            <a:r>
              <a:rPr lang="en-US" altLang="fr-FR" dirty="0"/>
              <a:t> application ne </a:t>
            </a:r>
            <a:r>
              <a:rPr lang="en-US" altLang="fr-FR" dirty="0" err="1"/>
              <a:t>sont</a:t>
            </a:r>
            <a:r>
              <a:rPr lang="en-US" altLang="fr-FR" dirty="0"/>
              <a:t> </a:t>
            </a:r>
            <a:r>
              <a:rPr lang="en-US" altLang="fr-FR" dirty="0" err="1"/>
              <a:t>en</a:t>
            </a:r>
            <a:r>
              <a:rPr lang="en-US" altLang="fr-FR" dirty="0"/>
              <a:t> </a:t>
            </a:r>
            <a:r>
              <a:rPr lang="en-US" altLang="fr-FR" dirty="0" err="1"/>
              <a:t>général</a:t>
            </a:r>
            <a:r>
              <a:rPr lang="en-US" altLang="fr-FR" dirty="0"/>
              <a:t> pas </a:t>
            </a:r>
            <a:r>
              <a:rPr lang="en-US" altLang="fr-FR" dirty="0" err="1"/>
              <a:t>récupérables</a:t>
            </a:r>
            <a:r>
              <a:rPr lang="en-US" altLang="fr-FR" dirty="0"/>
              <a:t> par les </a:t>
            </a:r>
            <a:r>
              <a:rPr lang="en-US" altLang="fr-FR" dirty="0" err="1"/>
              <a:t>autres</a:t>
            </a:r>
            <a:endParaRPr lang="en-US" altLang="fr-FR" dirty="0"/>
          </a:p>
          <a:p>
            <a:pPr marL="971550" lvl="2" indent="0"/>
            <a:r>
              <a:rPr lang="fr-FR" altLang="fr-FR" dirty="0"/>
              <a:t>Sous Windows, </a:t>
            </a:r>
            <a:r>
              <a:rPr lang="fr-FR" altLang="fr-FR" b="1" dirty="0"/>
              <a:t>VSPE</a:t>
            </a:r>
            <a:r>
              <a:rPr lang="fr-FR" altLang="fr-FR" dirty="0"/>
              <a:t> </a:t>
            </a:r>
            <a:r>
              <a:rPr lang="fr-FR" altLang="fr-FR" dirty="0" err="1"/>
              <a:t>Connector+Splitter+TCP</a:t>
            </a:r>
            <a:r>
              <a:rPr lang="fr-FR" altLang="fr-FR" dirty="0"/>
              <a:t> server peut être utilisé à la place</a:t>
            </a:r>
          </a:p>
          <a:p>
            <a:pPr marL="971550" lvl="2" indent="0"/>
            <a:endParaRPr lang="en-US" altLang="fr-FR" dirty="0"/>
          </a:p>
        </p:txBody>
      </p:sp>
      <p:sp>
        <p:nvSpPr>
          <p:cNvPr id="63491" name="Rectangle 2">
            <a:extLst>
              <a:ext uri="{FF2B5EF4-FFF2-40B4-BE49-F238E27FC236}">
                <a16:creationId xmlns:a16="http://schemas.microsoft.com/office/drawing/2014/main" id="{D56D5328-2AC6-B120-10CC-14047ACC1D8A}"/>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2" name="Picture 1" descr="Logo&#10;&#10;Description automatically generated">
            <a:extLst>
              <a:ext uri="{FF2B5EF4-FFF2-40B4-BE49-F238E27FC236}">
                <a16:creationId xmlns:a16="http://schemas.microsoft.com/office/drawing/2014/main" id="{3A168F89-503E-291D-0324-987CBEFC68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04" y="1556792"/>
            <a:ext cx="296996" cy="296996"/>
          </a:xfrm>
          <a:prstGeom prst="rect">
            <a:avLst/>
          </a:prstGeom>
        </p:spPr>
      </p:pic>
    </p:spTree>
    <p:extLst>
      <p:ext uri="{BB962C8B-B14F-4D97-AF65-F5344CB8AC3E}">
        <p14:creationId xmlns:p14="http://schemas.microsoft.com/office/powerpoint/2010/main" val="386319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31BCB60-9A40-80A1-51BF-ED282A83B2A0}"/>
              </a:ext>
            </a:extLst>
          </p:cNvPr>
          <p:cNvSpPr>
            <a:spLocks noGrp="1" noChangeArrowheads="1"/>
          </p:cNvSpPr>
          <p:nvPr>
            <p:ph type="title"/>
          </p:nvPr>
        </p:nvSpPr>
        <p:spPr/>
        <p:txBody>
          <a:bodyPr/>
          <a:lstStyle/>
          <a:p>
            <a:pPr eaLnBrk="1" hangingPunct="1"/>
            <a:r>
              <a:rPr lang="fr-FR" altLang="fr-FR" sz="2800" dirty="0"/>
              <a:t>Présentation générale de la matière</a:t>
            </a:r>
          </a:p>
        </p:txBody>
      </p:sp>
      <p:sp>
        <p:nvSpPr>
          <p:cNvPr id="13315" name="Rectangle 3">
            <a:extLst>
              <a:ext uri="{FF2B5EF4-FFF2-40B4-BE49-F238E27FC236}">
                <a16:creationId xmlns:a16="http://schemas.microsoft.com/office/drawing/2014/main" id="{AD9AECDD-AD0C-287D-CAD1-8F1D0338B4C4}"/>
              </a:ext>
            </a:extLst>
          </p:cNvPr>
          <p:cNvSpPr>
            <a:spLocks noGrp="1" noChangeArrowheads="1"/>
          </p:cNvSpPr>
          <p:nvPr>
            <p:ph type="body" idx="1"/>
          </p:nvPr>
        </p:nvSpPr>
        <p:spPr/>
        <p:txBody>
          <a:bodyPr/>
          <a:lstStyle/>
          <a:p>
            <a:r>
              <a:rPr lang="fr-FR" altLang="fr-FR" dirty="0"/>
              <a:t>Organisation</a:t>
            </a:r>
          </a:p>
          <a:p>
            <a:pPr lvl="1"/>
            <a:r>
              <a:rPr lang="fr-FR" altLang="fr-FR" dirty="0"/>
              <a:t>Amener ses PC portables, smartphones, câbles USB et de recharge, écouteurs, souris USB</a:t>
            </a:r>
          </a:p>
          <a:p>
            <a:pPr lvl="1"/>
            <a:r>
              <a:rPr lang="fr-FR" altLang="fr-FR" dirty="0"/>
              <a:t>Pour limiter les achats de matériel, il y aura parfois des sujets de TD à se répartir en équipes</a:t>
            </a:r>
          </a:p>
          <a:p>
            <a:pPr lvl="1"/>
            <a:r>
              <a:rPr lang="fr-FR" altLang="fr-FR" dirty="0"/>
              <a:t>Respect du matériel, rangement à la fin, tout bien rebrancher les PC des salles infos avant de repartir…</a:t>
            </a:r>
          </a:p>
          <a:p>
            <a:pPr lvl="1"/>
            <a:endParaRPr lang="fr-FR" altLang="fr-FR" dirty="0"/>
          </a:p>
          <a:p>
            <a:pPr lvl="1"/>
            <a:endParaRPr lang="fr-FR" altLang="fr-FR" dirty="0"/>
          </a:p>
          <a:p>
            <a:pPr lvl="1"/>
            <a:endParaRPr lang="fr-FR" altLang="fr-FR" dirty="0"/>
          </a:p>
          <a:p>
            <a:pPr lvl="1"/>
            <a:endParaRPr lang="fr-FR" altLang="fr-F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4A2BCF9B-AA81-08AF-198E-B3641D45031C}"/>
              </a:ext>
            </a:extLst>
          </p:cNvPr>
          <p:cNvSpPr>
            <a:spLocks noGrp="1" noChangeArrowheads="1"/>
          </p:cNvSpPr>
          <p:nvPr>
            <p:ph type="body" idx="1"/>
          </p:nvPr>
        </p:nvSpPr>
        <p:spPr/>
        <p:txBody>
          <a:bodyPr/>
          <a:lstStyle/>
          <a:p>
            <a:r>
              <a:rPr lang="fr-FR" altLang="fr-FR"/>
              <a:t>Configuration du réseau pour l’accès à distance</a:t>
            </a:r>
          </a:p>
          <a:p>
            <a:pPr lvl="1"/>
            <a:r>
              <a:rPr lang="fr-FR" altLang="fr-FR"/>
              <a:t>Rappel : blocages possibles : </a:t>
            </a:r>
          </a:p>
          <a:p>
            <a:pPr lvl="2"/>
            <a:r>
              <a:rPr lang="fr-FR" altLang="fr-FR"/>
              <a:t>	</a:t>
            </a:r>
            <a:r>
              <a:rPr lang="fr-FR" altLang="fr-FR" b="1"/>
              <a:t>Pare-feu/Firewall</a:t>
            </a:r>
            <a:r>
              <a:rPr lang="fr-FR" altLang="fr-FR"/>
              <a:t>, </a:t>
            </a:r>
            <a:r>
              <a:rPr lang="fr-FR" altLang="fr-FR" b="1"/>
              <a:t>Antivirus</a:t>
            </a:r>
            <a:r>
              <a:rPr lang="fr-FR" altLang="fr-FR"/>
              <a:t>, </a:t>
            </a:r>
            <a:r>
              <a:rPr lang="fr-FR" altLang="fr-FR" b="1"/>
              <a:t>Profils réseaux</a:t>
            </a:r>
            <a:r>
              <a:rPr lang="fr-FR" altLang="fr-FR"/>
              <a:t>, </a:t>
            </a:r>
            <a:r>
              <a:rPr lang="fr-FR" altLang="fr-FR" b="1"/>
              <a:t>Proxy</a:t>
            </a:r>
            <a:r>
              <a:rPr lang="fr-FR" altLang="fr-FR"/>
              <a:t>, etc.-&gt;voir précédemment…</a:t>
            </a:r>
            <a:endParaRPr lang="fr-FR" altLang="fr-FR" sz="1400"/>
          </a:p>
          <a:p>
            <a:pPr lvl="2"/>
            <a:endParaRPr lang="fr-FR" altLang="fr-FR" sz="1400" b="1"/>
          </a:p>
          <a:p>
            <a:pPr lvl="1"/>
            <a:r>
              <a:rPr lang="fr-FR" altLang="fr-FR"/>
              <a:t>Si le PC a plusieurs interfaces réseaux configurées, il se peut qu’il y ait des ambiguités sur l’interface par laquelle le trafic réseau voulu doit passer…</a:t>
            </a:r>
          </a:p>
        </p:txBody>
      </p:sp>
      <p:sp>
        <p:nvSpPr>
          <p:cNvPr id="64515" name="Rectangle 2">
            <a:extLst>
              <a:ext uri="{FF2B5EF4-FFF2-40B4-BE49-F238E27FC236}">
                <a16:creationId xmlns:a16="http://schemas.microsoft.com/office/drawing/2014/main" id="{BBE29FB4-3430-4B92-6FF5-A7766EE563D3}"/>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E55A96FC-D6D2-CA75-7557-BEFFB8A51883}"/>
              </a:ext>
            </a:extLst>
          </p:cNvPr>
          <p:cNvSpPr>
            <a:spLocks noGrp="1" noChangeArrowheads="1"/>
          </p:cNvSpPr>
          <p:nvPr>
            <p:ph type="body" idx="1"/>
          </p:nvPr>
        </p:nvSpPr>
        <p:spPr/>
        <p:txBody>
          <a:bodyPr/>
          <a:lstStyle/>
          <a:p>
            <a:r>
              <a:rPr lang="fr-FR" altLang="fr-FR"/>
              <a:t>Configuration du réseau pour l’accès à distance</a:t>
            </a:r>
          </a:p>
          <a:p>
            <a:pPr lvl="1"/>
            <a:r>
              <a:rPr lang="fr-FR" altLang="fr-FR"/>
              <a:t>Multiples interfaces réseaux configurées</a:t>
            </a:r>
          </a:p>
          <a:p>
            <a:pPr lvl="2"/>
            <a:r>
              <a:rPr lang="fr-FR" altLang="fr-FR"/>
              <a:t>Pour limiter les problèmes : </a:t>
            </a:r>
          </a:p>
          <a:p>
            <a:pPr lvl="2"/>
            <a:r>
              <a:rPr lang="fr-FR" altLang="fr-FR"/>
              <a:t>	</a:t>
            </a:r>
            <a:r>
              <a:rPr lang="fr-FR" altLang="fr-FR" sz="1400"/>
              <a:t>Mettre en DHCP puis </a:t>
            </a:r>
            <a:r>
              <a:rPr lang="fr-FR" altLang="fr-FR" sz="1400" b="1"/>
              <a:t>désactiver</a:t>
            </a:r>
            <a:r>
              <a:rPr lang="fr-FR" altLang="fr-FR" sz="1400"/>
              <a:t> celles qui ne seraient </a:t>
            </a:r>
            <a:r>
              <a:rPr lang="fr-FR" altLang="fr-FR" sz="1400" b="1"/>
              <a:t>pas utiles</a:t>
            </a:r>
            <a:r>
              <a:rPr lang="fr-FR" altLang="fr-FR" sz="1400"/>
              <a:t> </a:t>
            </a:r>
          </a:p>
          <a:p>
            <a:pPr lvl="2"/>
            <a:r>
              <a:rPr lang="fr-FR" altLang="fr-FR" sz="1400"/>
              <a:t>	Essayer de n’avoir qu’</a:t>
            </a:r>
            <a:r>
              <a:rPr lang="fr-FR" altLang="fr-FR" sz="1400" b="1"/>
              <a:t>une seule interface avec une passerelle/gateway</a:t>
            </a:r>
            <a:r>
              <a:rPr lang="fr-FR" altLang="fr-FR" sz="1400"/>
              <a:t> (typiquement, ce sera celle qui est configurée en DHCP (qui configurera automatiquement l’adresse IP, le masque de sous-réseau, la gateway, le serveur DNS, etc.) et connectée à Internet, </a:t>
            </a:r>
            <a:r>
              <a:rPr lang="fr-FR" altLang="fr-FR" sz="1400" b="1"/>
              <a:t>les autres</a:t>
            </a:r>
            <a:r>
              <a:rPr lang="fr-FR" altLang="fr-FR" sz="1400"/>
              <a:t> interfaces réseaux étant avec des adresses IP </a:t>
            </a:r>
            <a:r>
              <a:rPr lang="fr-FR" altLang="fr-FR" sz="1400" b="1"/>
              <a:t>statiques</a:t>
            </a:r>
            <a:r>
              <a:rPr lang="fr-FR" altLang="fr-FR" sz="1400"/>
              <a:t> de réseaux IP différents (et le masque de sous-réseau correspondant))</a:t>
            </a:r>
          </a:p>
          <a:p>
            <a:pPr lvl="2"/>
            <a:r>
              <a:rPr lang="fr-FR" altLang="fr-FR" sz="1400"/>
              <a:t>	Autrement, il est possible de définir des priorités pour chaque interface (</a:t>
            </a:r>
            <a:r>
              <a:rPr lang="fr-FR" altLang="fr-FR" sz="1400" b="1"/>
              <a:t>metric</a:t>
            </a:r>
            <a:r>
              <a:rPr lang="fr-FR" altLang="fr-FR" sz="1400"/>
              <a:t>, correspond à un coût)</a:t>
            </a:r>
          </a:p>
          <a:p>
            <a:pPr lvl="2"/>
            <a:r>
              <a:rPr lang="fr-FR" altLang="fr-FR" sz="1400"/>
              <a:t>	Redéfinir certaines routes manuellement peut aussi parfois aider selon les situations</a:t>
            </a:r>
          </a:p>
          <a:p>
            <a:pPr lvl="2"/>
            <a:r>
              <a:rPr lang="fr-FR" altLang="fr-FR" sz="1400"/>
              <a:t>	</a:t>
            </a:r>
            <a:endParaRPr lang="fr-FR" altLang="fr-FR"/>
          </a:p>
        </p:txBody>
      </p:sp>
      <p:sp>
        <p:nvSpPr>
          <p:cNvPr id="65539" name="Rectangle 2">
            <a:extLst>
              <a:ext uri="{FF2B5EF4-FFF2-40B4-BE49-F238E27FC236}">
                <a16:creationId xmlns:a16="http://schemas.microsoft.com/office/drawing/2014/main" id="{86819E16-EE7C-2270-3598-B014A5F46CF0}"/>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26662B0F-4800-8365-2522-BC536D0166E3}"/>
              </a:ext>
            </a:extLst>
          </p:cNvPr>
          <p:cNvSpPr>
            <a:spLocks noGrp="1" noChangeArrowheads="1"/>
          </p:cNvSpPr>
          <p:nvPr>
            <p:ph type="body" idx="1"/>
          </p:nvPr>
        </p:nvSpPr>
        <p:spPr/>
        <p:txBody>
          <a:bodyPr/>
          <a:lstStyle/>
          <a:p>
            <a:r>
              <a:rPr lang="fr-FR" altLang="fr-FR" dirty="0"/>
              <a:t>Configuration du réseau pour l’accès à distance</a:t>
            </a:r>
          </a:p>
          <a:p>
            <a:pPr lvl="1"/>
            <a:r>
              <a:rPr lang="fr-FR" altLang="fr-FR" dirty="0"/>
              <a:t>Info/rappel : fonctionnement, montage et installation d’un PC :</a:t>
            </a:r>
          </a:p>
          <a:p>
            <a:pPr lvl="2"/>
            <a:r>
              <a:rPr lang="fr-FR" altLang="fr-FR" sz="1400" dirty="0"/>
              <a:t>Voir 2</a:t>
            </a:r>
            <a:r>
              <a:rPr lang="fr-FR" altLang="fr-FR" sz="1400" baseline="30000" dirty="0"/>
              <a:t>nde</a:t>
            </a:r>
            <a:r>
              <a:rPr lang="fr-FR" altLang="fr-FR" sz="1400" dirty="0"/>
              <a:t> partie dans </a:t>
            </a:r>
            <a:r>
              <a:rPr lang="fr-FR" altLang="fr-FR" sz="1400" dirty="0">
                <a:hlinkClick r:id="rId2"/>
              </a:rPr>
              <a:t>https://www.ensta-bretagne.fr/lebars/robotique_pratique.pdf</a:t>
            </a:r>
            <a:r>
              <a:rPr lang="fr-FR" altLang="fr-FR" sz="1400" dirty="0"/>
              <a:t> </a:t>
            </a:r>
            <a:endParaRPr lang="fr-FR" altLang="fr-FR" dirty="0"/>
          </a:p>
        </p:txBody>
      </p:sp>
      <p:sp>
        <p:nvSpPr>
          <p:cNvPr id="66563" name="Rectangle 2">
            <a:extLst>
              <a:ext uri="{FF2B5EF4-FFF2-40B4-BE49-F238E27FC236}">
                <a16:creationId xmlns:a16="http://schemas.microsoft.com/office/drawing/2014/main" id="{D7DC13CC-7C5D-6390-0AEE-E0ECB86C8236}"/>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CFB6D34-2EF4-0E9F-3726-16CF1D641560}"/>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Réseaux et C/C++</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a:extLst>
              <a:ext uri="{FF2B5EF4-FFF2-40B4-BE49-F238E27FC236}">
                <a16:creationId xmlns:a16="http://schemas.microsoft.com/office/drawing/2014/main" id="{5BFBFF29-E7C7-7F9C-4FEF-217742550372}"/>
              </a:ext>
            </a:extLst>
          </p:cNvPr>
          <p:cNvSpPr>
            <a:spLocks noGrp="1" noChangeArrowheads="1"/>
          </p:cNvSpPr>
          <p:nvPr>
            <p:ph type="body" idx="1"/>
          </p:nvPr>
        </p:nvSpPr>
        <p:spPr/>
        <p:txBody>
          <a:bodyPr/>
          <a:lstStyle/>
          <a:p>
            <a:r>
              <a:rPr lang="fr-FR" altLang="fr-FR" dirty="0"/>
              <a:t>C/C++</a:t>
            </a:r>
          </a:p>
          <a:p>
            <a:pPr lvl="1"/>
            <a:r>
              <a:rPr lang="fr-FR" altLang="fr-FR" dirty="0"/>
              <a:t>Plus d’infos sur les différences entre C et C++, compilateurs, IDE, utilisation de bibliothèques, etc. :</a:t>
            </a:r>
          </a:p>
          <a:p>
            <a:pPr lvl="2"/>
            <a:r>
              <a:rPr lang="fr-FR" altLang="fr-FR" dirty="0"/>
              <a:t> </a:t>
            </a:r>
            <a:r>
              <a:rPr lang="fr-FR" altLang="fr-FR" sz="1600" dirty="0">
                <a:hlinkClick r:id="rId2"/>
              </a:rPr>
              <a:t>http://www.ensta-bretagne.fr/lebars/tutorials/Complements_C-C++.pdf</a:t>
            </a:r>
            <a:r>
              <a:rPr lang="fr-FR" altLang="fr-FR" sz="1600" dirty="0"/>
              <a:t> </a:t>
            </a:r>
          </a:p>
          <a:p>
            <a:pPr lvl="2"/>
            <a:r>
              <a:rPr lang="fr-FR" altLang="fr-FR" sz="1600" dirty="0"/>
              <a:t> </a:t>
            </a:r>
            <a:r>
              <a:rPr lang="fr-FR" altLang="fr-FR" sz="1600" dirty="0">
                <a:hlinkClick r:id="rId3"/>
              </a:rPr>
              <a:t>https://www.ensta-bretagne.fr/lebars/tutorials/TD_C.pdf</a:t>
            </a:r>
            <a:r>
              <a:rPr lang="fr-FR" altLang="fr-FR" sz="1600" dirty="0"/>
              <a:t> </a:t>
            </a:r>
          </a:p>
          <a:p>
            <a:pPr lvl="2"/>
            <a:endParaRPr lang="fr-FR" altLang="fr-FR" sz="1600" dirty="0"/>
          </a:p>
        </p:txBody>
      </p:sp>
      <p:sp>
        <p:nvSpPr>
          <p:cNvPr id="116739" name="Rectangle 2">
            <a:extLst>
              <a:ext uri="{FF2B5EF4-FFF2-40B4-BE49-F238E27FC236}">
                <a16:creationId xmlns:a16="http://schemas.microsoft.com/office/drawing/2014/main" id="{9B823CD1-D02F-881A-78B5-AD4396F3C501}"/>
              </a:ext>
            </a:extLst>
          </p:cNvPr>
          <p:cNvSpPr>
            <a:spLocks noGrp="1" noChangeArrowheads="1"/>
          </p:cNvSpPr>
          <p:nvPr>
            <p:ph type="title"/>
          </p:nvPr>
        </p:nvSpPr>
        <p:spPr/>
        <p:txBody>
          <a:bodyPr/>
          <a:lstStyle/>
          <a:p>
            <a:pPr eaLnBrk="1" hangingPunct="1"/>
            <a:r>
              <a:rPr lang="fr-FR" altLang="fr-FR" sz="2800"/>
              <a:t>Réseaux et C/C++</a:t>
            </a:r>
          </a:p>
        </p:txBody>
      </p:sp>
    </p:spTree>
    <p:extLst>
      <p:ext uri="{BB962C8B-B14F-4D97-AF65-F5344CB8AC3E}">
        <p14:creationId xmlns:p14="http://schemas.microsoft.com/office/powerpoint/2010/main" val="2568303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F0D5FAE5-4E90-09B2-BECD-950D1149EEFB}"/>
              </a:ext>
            </a:extLst>
          </p:cNvPr>
          <p:cNvSpPr>
            <a:spLocks noGrp="1" noChangeArrowheads="1"/>
          </p:cNvSpPr>
          <p:nvPr>
            <p:ph type="body" idx="1"/>
          </p:nvPr>
        </p:nvSpPr>
        <p:spPr/>
        <p:txBody>
          <a:bodyPr/>
          <a:lstStyle/>
          <a:p>
            <a:r>
              <a:rPr lang="fr-FR" altLang="fr-FR" dirty="0"/>
              <a:t>Processus</a:t>
            </a:r>
          </a:p>
          <a:p>
            <a:pPr lvl="1"/>
            <a:r>
              <a:rPr lang="fr-FR" altLang="fr-FR" sz="1800" dirty="0"/>
              <a:t>Lorsqu’un OS (Operating System) est lancé, un certain nombre d’applications et services sont en cours d’exécution, qu’ils soient lancés automatiquement par le système ou manuellement par l’utilisateur : ils génèrent chacun 1 ou plusieurs </a:t>
            </a:r>
            <a:r>
              <a:rPr lang="fr-FR" altLang="fr-FR" sz="1800" b="1" dirty="0"/>
              <a:t>processus/process</a:t>
            </a:r>
            <a:r>
              <a:rPr lang="fr-FR" altLang="fr-FR" sz="1800" dirty="0"/>
              <a:t> (parfois aussi appelés </a:t>
            </a:r>
            <a:r>
              <a:rPr lang="fr-FR" altLang="fr-FR" sz="1800" b="1" dirty="0"/>
              <a:t>tâches/</a:t>
            </a:r>
            <a:r>
              <a:rPr lang="fr-FR" altLang="fr-FR" sz="1800" b="1" dirty="0" err="1"/>
              <a:t>tasks</a:t>
            </a:r>
            <a:r>
              <a:rPr lang="fr-FR" altLang="fr-FR" sz="1800" dirty="0"/>
              <a:t>) en cours d’exécution dans la mémoire</a:t>
            </a:r>
          </a:p>
          <a:p>
            <a:pPr lvl="1"/>
            <a:endParaRPr lang="fr-FR" altLang="fr-FR" sz="1800" dirty="0"/>
          </a:p>
          <a:p>
            <a:pPr lvl="1"/>
            <a:r>
              <a:rPr lang="fr-FR" altLang="fr-FR" sz="1800" dirty="0"/>
              <a:t>Exemple du </a:t>
            </a:r>
            <a:r>
              <a:rPr lang="fr-FR" altLang="fr-FR" sz="1800" b="1" dirty="0"/>
              <a:t>Bloc-notes</a:t>
            </a:r>
            <a:r>
              <a:rPr lang="fr-FR" altLang="fr-FR" sz="1800" dirty="0"/>
              <a:t> sous Windows : </a:t>
            </a:r>
          </a:p>
          <a:p>
            <a:pPr lvl="2"/>
            <a:r>
              <a:rPr lang="fr-FR" altLang="fr-FR" dirty="0"/>
              <a:t>Lorsque l’utilisateur clique sur le raccourci </a:t>
            </a:r>
            <a:r>
              <a:rPr lang="fr-FR" altLang="fr-FR" b="1" dirty="0"/>
              <a:t>Bloc-notes</a:t>
            </a:r>
            <a:r>
              <a:rPr lang="fr-FR" altLang="fr-FR" dirty="0"/>
              <a:t> le fichier </a:t>
            </a:r>
            <a:r>
              <a:rPr lang="fr-FR" altLang="fr-FR" b="1" dirty="0"/>
              <a:t>C:\Windows\system32\notepad.exe</a:t>
            </a:r>
            <a:r>
              <a:rPr lang="fr-FR" altLang="fr-FR" dirty="0"/>
              <a:t> est alors exécuté, ce qui crée le processus </a:t>
            </a:r>
            <a:r>
              <a:rPr lang="fr-FR" altLang="fr-FR" b="1" dirty="0"/>
              <a:t>Bloc-notes</a:t>
            </a:r>
            <a:r>
              <a:rPr lang="fr-FR" altLang="fr-FR" dirty="0"/>
              <a:t>, visible dans le </a:t>
            </a:r>
            <a:r>
              <a:rPr lang="fr-FR" altLang="fr-FR" b="1" dirty="0"/>
              <a:t>Gestionnaire de Tâches</a:t>
            </a:r>
            <a:r>
              <a:rPr lang="fr-FR" altLang="fr-FR" dirty="0"/>
              <a:t>. Si l’utilisateur clique une autre fois sur le raccourci, un 2</a:t>
            </a:r>
            <a:r>
              <a:rPr lang="fr-FR" altLang="fr-FR" baseline="30000" dirty="0"/>
              <a:t>ème</a:t>
            </a:r>
            <a:r>
              <a:rPr lang="fr-FR" altLang="fr-FR" dirty="0"/>
              <a:t> processus </a:t>
            </a:r>
            <a:r>
              <a:rPr lang="fr-FR" altLang="fr-FR" b="1" dirty="0"/>
              <a:t>Bloc-notes</a:t>
            </a:r>
            <a:r>
              <a:rPr lang="fr-FR" altLang="fr-FR" dirty="0"/>
              <a:t> sera alors créé</a:t>
            </a:r>
          </a:p>
          <a:p>
            <a:pPr lvl="2"/>
            <a:endParaRPr lang="fr-FR" altLang="fr-FR" sz="1600" dirty="0"/>
          </a:p>
          <a:p>
            <a:pPr lvl="2"/>
            <a:r>
              <a:rPr lang="fr-FR" altLang="fr-FR" sz="1200" dirty="0"/>
              <a:t>Note : certaines applications ou services peuvent volontairement empêcher la création d’un 2</a:t>
            </a:r>
            <a:r>
              <a:rPr lang="fr-FR" altLang="fr-FR" sz="1200" baseline="30000" dirty="0"/>
              <a:t>ème</a:t>
            </a:r>
            <a:r>
              <a:rPr lang="fr-FR" altLang="fr-FR" sz="1200" dirty="0"/>
              <a:t> processus si on tente de les lancer 2 fois simultanément, e.g. un lecteur </a:t>
            </a:r>
            <a:r>
              <a:rPr lang="fr-FR" altLang="fr-FR" sz="1200" dirty="0" err="1"/>
              <a:t>multimedia</a:t>
            </a:r>
            <a:r>
              <a:rPr lang="fr-FR" altLang="fr-FR" sz="1200" dirty="0"/>
              <a:t> peut préférer rajouter à la suite de sa playlist actuelle le nouveau fichier audio avec lequel on a voulu le lancer une 2</a:t>
            </a:r>
            <a:r>
              <a:rPr lang="fr-FR" altLang="fr-FR" sz="1200" baseline="30000" dirty="0"/>
              <a:t>ème</a:t>
            </a:r>
            <a:r>
              <a:rPr lang="fr-FR" altLang="fr-FR" sz="1200" dirty="0"/>
              <a:t> fois plutôt que de le jouer en même temps que ce qu’il jouait déjà…</a:t>
            </a:r>
          </a:p>
        </p:txBody>
      </p:sp>
      <p:sp>
        <p:nvSpPr>
          <p:cNvPr id="69635" name="Rectangle 2">
            <a:extLst>
              <a:ext uri="{FF2B5EF4-FFF2-40B4-BE49-F238E27FC236}">
                <a16:creationId xmlns:a16="http://schemas.microsoft.com/office/drawing/2014/main" id="{01FF3D9F-F688-AB31-54CA-B2F75C4332A8}"/>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E6320C92-534F-307E-158E-930A60BD67C6}"/>
              </a:ext>
            </a:extLst>
          </p:cNvPr>
          <p:cNvSpPr>
            <a:spLocks noGrp="1" noChangeArrowheads="1"/>
          </p:cNvSpPr>
          <p:nvPr>
            <p:ph type="body" idx="1"/>
          </p:nvPr>
        </p:nvSpPr>
        <p:spPr/>
        <p:txBody>
          <a:bodyPr/>
          <a:lstStyle/>
          <a:p>
            <a:r>
              <a:rPr lang="fr-FR" altLang="fr-FR" dirty="0"/>
              <a:t>Processus</a:t>
            </a:r>
          </a:p>
          <a:p>
            <a:pPr lvl="1"/>
            <a:r>
              <a:rPr lang="fr-FR" altLang="fr-FR" dirty="0"/>
              <a:t>Chaque processus a en général :</a:t>
            </a:r>
          </a:p>
          <a:p>
            <a:pPr lvl="2"/>
            <a:r>
              <a:rPr lang="fr-FR" altLang="fr-FR" sz="1600" dirty="0"/>
              <a:t>Des </a:t>
            </a:r>
            <a:r>
              <a:rPr lang="fr-FR" altLang="fr-FR" sz="1600" b="1" dirty="0"/>
              <a:t>paramètres/arguments</a:t>
            </a:r>
            <a:r>
              <a:rPr lang="fr-FR" altLang="fr-FR" sz="1600" dirty="0"/>
              <a:t> d’appel qui lui sont propres (e.g. </a:t>
            </a:r>
            <a:r>
              <a:rPr lang="fr-FR" altLang="fr-FR" sz="1600" b="1" dirty="0"/>
              <a:t>notepad.exe file.txt</a:t>
            </a:r>
            <a:r>
              <a:rPr lang="fr-FR" altLang="fr-FR" sz="1600" dirty="0"/>
              <a:t>)</a:t>
            </a:r>
          </a:p>
          <a:p>
            <a:pPr lvl="2"/>
            <a:r>
              <a:rPr lang="fr-FR" altLang="fr-FR" sz="1600" dirty="0"/>
              <a:t>Un </a:t>
            </a:r>
            <a:r>
              <a:rPr lang="fr-FR" altLang="fr-FR" sz="1600" b="1" dirty="0"/>
              <a:t>dossier courant</a:t>
            </a:r>
            <a:r>
              <a:rPr lang="fr-FR" altLang="fr-FR" sz="1600" dirty="0"/>
              <a:t> qui peut être différent de celui où se trouve son fichier exécutable principal</a:t>
            </a:r>
          </a:p>
          <a:p>
            <a:pPr lvl="2"/>
            <a:r>
              <a:rPr lang="fr-FR" altLang="fr-FR" sz="1600" dirty="0"/>
              <a:t>Un processus </a:t>
            </a:r>
            <a:r>
              <a:rPr lang="fr-FR" altLang="fr-FR" sz="1600" b="1" dirty="0"/>
              <a:t>parent</a:t>
            </a:r>
            <a:r>
              <a:rPr lang="fr-FR" altLang="fr-FR" sz="1600" dirty="0"/>
              <a:t>, des processus </a:t>
            </a:r>
            <a:r>
              <a:rPr lang="fr-FR" altLang="fr-FR" sz="1600" b="1" dirty="0"/>
              <a:t>enfants</a:t>
            </a:r>
            <a:r>
              <a:rPr lang="fr-FR" altLang="fr-FR" sz="1600" dirty="0"/>
              <a:t> (e.g. utiliser </a:t>
            </a:r>
            <a:r>
              <a:rPr lang="fr-FR" altLang="fr-FR" sz="1600" b="1" dirty="0"/>
              <a:t>Process Explorer</a:t>
            </a:r>
            <a:r>
              <a:rPr lang="fr-FR" altLang="fr-FR" sz="1600" dirty="0"/>
              <a:t> (</a:t>
            </a:r>
            <a:r>
              <a:rPr lang="fr-FR" altLang="fr-FR" sz="1600" dirty="0">
                <a:hlinkClick r:id="rId2"/>
              </a:rPr>
              <a:t>https://docs.microsoft.com/en-us/sysinternals/</a:t>
            </a:r>
            <a:r>
              <a:rPr lang="fr-FR" altLang="fr-FR" sz="1600" dirty="0"/>
              <a:t>) pour voir l’arbre des processus sous Windows)</a:t>
            </a:r>
            <a:endParaRPr lang="fr-FR" altLang="fr-FR" sz="1600" b="1" dirty="0"/>
          </a:p>
          <a:p>
            <a:pPr lvl="2"/>
            <a:r>
              <a:rPr lang="fr-FR" altLang="fr-FR" sz="1600" dirty="0"/>
              <a:t>Une </a:t>
            </a:r>
            <a:r>
              <a:rPr lang="fr-FR" altLang="fr-FR" sz="1600" b="1" dirty="0"/>
              <a:t>date de démarrage</a:t>
            </a:r>
          </a:p>
          <a:p>
            <a:pPr lvl="2"/>
            <a:r>
              <a:rPr lang="fr-FR" altLang="fr-FR" sz="1600" dirty="0"/>
              <a:t>Une </a:t>
            </a:r>
            <a:r>
              <a:rPr lang="fr-FR" altLang="fr-FR" sz="1600" b="1" dirty="0"/>
              <a:t>priorité</a:t>
            </a:r>
            <a:r>
              <a:rPr lang="fr-FR" altLang="fr-FR" sz="1600" dirty="0"/>
              <a:t>, qui peut changer au cours de l’exécution, gérée par l’</a:t>
            </a:r>
            <a:r>
              <a:rPr lang="fr-FR" altLang="fr-FR" sz="1600" b="1" dirty="0"/>
              <a:t>ordonnanceur</a:t>
            </a:r>
            <a:r>
              <a:rPr lang="fr-FR" altLang="fr-FR" sz="1600" dirty="0"/>
              <a:t>/</a:t>
            </a:r>
            <a:r>
              <a:rPr lang="fr-FR" altLang="fr-FR" sz="1600" b="1" dirty="0" err="1"/>
              <a:t>scheduler</a:t>
            </a:r>
            <a:r>
              <a:rPr lang="fr-FR" altLang="fr-FR" sz="1600" dirty="0"/>
              <a:t> de l’OS</a:t>
            </a:r>
          </a:p>
          <a:p>
            <a:pPr lvl="2"/>
            <a:r>
              <a:rPr lang="fr-FR" altLang="fr-FR" sz="1600" dirty="0"/>
              <a:t>Un </a:t>
            </a:r>
            <a:r>
              <a:rPr lang="fr-FR" altLang="fr-FR" sz="1600" b="1" dirty="0"/>
              <a:t>état</a:t>
            </a:r>
            <a:r>
              <a:rPr lang="fr-FR" altLang="fr-FR" sz="1600" dirty="0"/>
              <a:t>, e.g. </a:t>
            </a:r>
            <a:r>
              <a:rPr lang="fr-FR" altLang="fr-FR" sz="1600" dirty="0" err="1"/>
              <a:t>working</a:t>
            </a:r>
            <a:r>
              <a:rPr lang="fr-FR" altLang="fr-FR" sz="1600" dirty="0"/>
              <a:t>, </a:t>
            </a:r>
            <a:r>
              <a:rPr lang="fr-FR" altLang="fr-FR" sz="1600" dirty="0" err="1"/>
              <a:t>suspended</a:t>
            </a:r>
            <a:r>
              <a:rPr lang="fr-FR" altLang="fr-FR" sz="1600" dirty="0"/>
              <a:t>, </a:t>
            </a:r>
            <a:r>
              <a:rPr lang="fr-FR" altLang="fr-FR" sz="1600" dirty="0" err="1"/>
              <a:t>terminated</a:t>
            </a:r>
            <a:r>
              <a:rPr lang="fr-FR" altLang="fr-FR" sz="1600" dirty="0"/>
              <a:t>, etc.</a:t>
            </a:r>
          </a:p>
          <a:p>
            <a:pPr lvl="2"/>
            <a:r>
              <a:rPr lang="fr-FR" altLang="fr-FR" sz="1600" dirty="0"/>
              <a:t>Des </a:t>
            </a:r>
            <a:r>
              <a:rPr lang="fr-FR" altLang="fr-FR" sz="1600" b="1" dirty="0"/>
              <a:t>droits d’accès</a:t>
            </a:r>
            <a:r>
              <a:rPr lang="fr-FR" altLang="fr-FR" sz="1600" dirty="0"/>
              <a:t> spécifiques qui dépendent de la façon dont il a été lancé (e.g. hérités de ceux de l’utilisateur ou processus qui l’a lancé)</a:t>
            </a:r>
          </a:p>
          <a:p>
            <a:pPr lvl="2"/>
            <a:r>
              <a:rPr lang="fr-FR" altLang="fr-FR" sz="1600" dirty="0"/>
              <a:t>Sa </a:t>
            </a:r>
            <a:r>
              <a:rPr lang="fr-FR" altLang="fr-FR" sz="1600" b="1" dirty="0"/>
              <a:t>zone mémoire réservée</a:t>
            </a:r>
            <a:r>
              <a:rPr lang="fr-FR" altLang="fr-FR" sz="1600" dirty="0"/>
              <a:t>, etc.</a:t>
            </a:r>
          </a:p>
        </p:txBody>
      </p:sp>
      <p:sp>
        <p:nvSpPr>
          <p:cNvPr id="70659" name="Rectangle 2">
            <a:extLst>
              <a:ext uri="{FF2B5EF4-FFF2-40B4-BE49-F238E27FC236}">
                <a16:creationId xmlns:a16="http://schemas.microsoft.com/office/drawing/2014/main" id="{40E2AA78-254F-E01B-9E49-CF6FF61D0DD3}"/>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EA793EB7-1718-4AAE-D21C-75D9BACFE8C7}"/>
              </a:ext>
            </a:extLst>
          </p:cNvPr>
          <p:cNvSpPr>
            <a:spLocks noGrp="1" noChangeArrowheads="1"/>
          </p:cNvSpPr>
          <p:nvPr>
            <p:ph type="body" idx="1"/>
          </p:nvPr>
        </p:nvSpPr>
        <p:spPr/>
        <p:txBody>
          <a:bodyPr/>
          <a:lstStyle/>
          <a:p>
            <a:r>
              <a:rPr lang="fr-FR" altLang="fr-FR"/>
              <a:t>Processus et C/C++</a:t>
            </a:r>
          </a:p>
          <a:p>
            <a:pPr lvl="1"/>
            <a:r>
              <a:rPr lang="fr-FR" altLang="fr-FR"/>
              <a:t>Ecrire un fichier </a:t>
            </a:r>
            <a:r>
              <a:rPr lang="fr-FR" altLang="fr-FR" b="1"/>
              <a:t>test.c</a:t>
            </a:r>
            <a:r>
              <a:rPr lang="fr-FR" altLang="fr-FR"/>
              <a:t>/cpp avec dedans une fonction </a:t>
            </a:r>
            <a:r>
              <a:rPr lang="fr-FR" altLang="fr-FR" b="1"/>
              <a:t>main()</a:t>
            </a:r>
            <a:r>
              <a:rPr lang="fr-FR" altLang="fr-FR"/>
              <a:t> puis le compiler en un </a:t>
            </a:r>
            <a:r>
              <a:rPr lang="fr-FR" altLang="fr-FR" b="1"/>
              <a:t>test.exe</a:t>
            </a:r>
            <a:r>
              <a:rPr lang="fr-FR" altLang="fr-FR"/>
              <a:t> permet de créer un fichier exécutable, double-cliquer dessus ou le lancer via le terminal permet de créer un processus</a:t>
            </a:r>
          </a:p>
          <a:p>
            <a:pPr lvl="1"/>
            <a:endParaRPr lang="fr-FR" altLang="fr-FR"/>
          </a:p>
          <a:p>
            <a:pPr lvl="1"/>
            <a:r>
              <a:rPr lang="fr-FR" altLang="fr-FR"/>
              <a:t>Dans le code C/C++, on peut créer des processus enfants avec la fonction </a:t>
            </a:r>
            <a:r>
              <a:rPr lang="fr-FR" altLang="fr-FR" b="1"/>
              <a:t>CreateProcess()</a:t>
            </a:r>
            <a:r>
              <a:rPr lang="fr-FR" altLang="fr-FR"/>
              <a:t> sous Windows ou </a:t>
            </a:r>
            <a:r>
              <a:rPr lang="fr-FR" altLang="fr-FR" b="1"/>
              <a:t>fork()</a:t>
            </a:r>
            <a:r>
              <a:rPr lang="fr-FR" altLang="fr-FR"/>
              <a:t> sous Linux </a:t>
            </a:r>
          </a:p>
          <a:p>
            <a:pPr lvl="2"/>
            <a:endParaRPr lang="fr-FR" altLang="fr-FR"/>
          </a:p>
        </p:txBody>
      </p:sp>
      <p:sp>
        <p:nvSpPr>
          <p:cNvPr id="71683" name="Rectangle 2">
            <a:extLst>
              <a:ext uri="{FF2B5EF4-FFF2-40B4-BE49-F238E27FC236}">
                <a16:creationId xmlns:a16="http://schemas.microsoft.com/office/drawing/2014/main" id="{0FB72CF5-B149-A342-B3E6-3BA60C33B7E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AC38D644-9261-E231-2410-71F09ED74C04}"/>
              </a:ext>
            </a:extLst>
          </p:cNvPr>
          <p:cNvSpPr>
            <a:spLocks noGrp="1" noChangeArrowheads="1"/>
          </p:cNvSpPr>
          <p:nvPr>
            <p:ph type="body" idx="1"/>
          </p:nvPr>
        </p:nvSpPr>
        <p:spPr/>
        <p:txBody>
          <a:bodyPr/>
          <a:lstStyle/>
          <a:p>
            <a:r>
              <a:rPr lang="fr-FR" altLang="fr-FR" dirty="0"/>
              <a:t>Processus, threads et C/C++</a:t>
            </a:r>
          </a:p>
          <a:p>
            <a:pPr lvl="1"/>
            <a:r>
              <a:rPr lang="fr-FR" altLang="fr-FR" dirty="0"/>
              <a:t>A l’intérieur d’un processus, toutes les instructions se succèdent normalement les unes après les autres, un appel à une fonction bloquant la fonction appelante jusqu’à ce qu’elle soit terminée</a:t>
            </a:r>
          </a:p>
          <a:p>
            <a:pPr lvl="1"/>
            <a:endParaRPr lang="fr-FR" altLang="fr-FR" dirty="0"/>
          </a:p>
          <a:p>
            <a:pPr lvl="1"/>
            <a:r>
              <a:rPr lang="fr-FR" altLang="fr-FR" b="1" dirty="0"/>
              <a:t>Créer un processus enfant</a:t>
            </a:r>
            <a:r>
              <a:rPr lang="fr-FR" altLang="fr-FR" dirty="0"/>
              <a:t> permet de lancer l’exécution d’autres </a:t>
            </a:r>
            <a:r>
              <a:rPr lang="fr-FR" altLang="fr-FR" b="1" dirty="0"/>
              <a:t>instructions en parallèle</a:t>
            </a:r>
            <a:r>
              <a:rPr lang="fr-FR" altLang="fr-FR" dirty="0"/>
              <a:t> de celles du processus parent…</a:t>
            </a:r>
          </a:p>
          <a:p>
            <a:pPr lvl="1"/>
            <a:endParaRPr lang="fr-FR" altLang="fr-FR" dirty="0"/>
          </a:p>
          <a:p>
            <a:pPr lvl="2"/>
            <a:r>
              <a:rPr lang="fr-FR" altLang="fr-FR" dirty="0"/>
              <a:t>Note : même si l’ordinateur n’a qu’un processeur avec un seul cœur, les OS sont capables de simuler des exécutions d’instructions en parallèle (grâce à leur partie ordonnanceur/</a:t>
            </a:r>
            <a:r>
              <a:rPr lang="fr-FR" altLang="fr-FR" dirty="0" err="1"/>
              <a:t>scheduler</a:t>
            </a:r>
            <a:r>
              <a:rPr lang="fr-FR" altLang="fr-FR" dirty="0"/>
              <a:t>), de plus même sur un système multiprocesseur les différents types de mémoire ne sont pas forcément accessibles simultanément…</a:t>
            </a:r>
          </a:p>
        </p:txBody>
      </p:sp>
      <p:sp>
        <p:nvSpPr>
          <p:cNvPr id="72707" name="Rectangle 2">
            <a:extLst>
              <a:ext uri="{FF2B5EF4-FFF2-40B4-BE49-F238E27FC236}">
                <a16:creationId xmlns:a16="http://schemas.microsoft.com/office/drawing/2014/main" id="{1D813D3B-9242-44B2-B6B9-C2110C3BD11A}"/>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71D6436E-D522-1184-8400-2814BDCB04B3}"/>
              </a:ext>
            </a:extLst>
          </p:cNvPr>
          <p:cNvSpPr>
            <a:spLocks noGrp="1" noChangeArrowheads="1"/>
          </p:cNvSpPr>
          <p:nvPr>
            <p:ph type="body" idx="1"/>
          </p:nvPr>
        </p:nvSpPr>
        <p:spPr/>
        <p:txBody>
          <a:bodyPr/>
          <a:lstStyle/>
          <a:p>
            <a:r>
              <a:rPr lang="fr-FR" altLang="fr-FR" dirty="0"/>
              <a:t>Processus, threads et C/C++</a:t>
            </a:r>
          </a:p>
          <a:p>
            <a:pPr lvl="1"/>
            <a:r>
              <a:rPr lang="fr-FR" altLang="fr-FR" dirty="0"/>
              <a:t>La communication inter-process est cependant un peu compliquée et coûteuse en ressources : utilisation de </a:t>
            </a:r>
            <a:r>
              <a:rPr lang="fr-FR" altLang="fr-FR" b="1" dirty="0"/>
              <a:t>signaux</a:t>
            </a:r>
            <a:r>
              <a:rPr lang="fr-FR" altLang="fr-FR" dirty="0"/>
              <a:t> (assez utilisé sous Linux, e.g. </a:t>
            </a:r>
            <a:r>
              <a:rPr lang="fr-FR" altLang="fr-FR" b="1" dirty="0"/>
              <a:t>CTRL-C</a:t>
            </a:r>
            <a:r>
              <a:rPr lang="fr-FR" altLang="fr-FR" dirty="0"/>
              <a:t> envoie le signal </a:t>
            </a:r>
            <a:r>
              <a:rPr lang="fr-FR" altLang="fr-FR" b="1" dirty="0"/>
              <a:t>SIGINT</a:t>
            </a:r>
            <a:r>
              <a:rPr lang="fr-FR" altLang="fr-FR" dirty="0"/>
              <a:t> au processus, ce qui par défaut le termine, mais on peut changer ce comportement), de </a:t>
            </a:r>
            <a:r>
              <a:rPr lang="fr-FR" altLang="fr-FR" b="1" dirty="0"/>
              <a:t>pipe</a:t>
            </a:r>
            <a:r>
              <a:rPr lang="fr-FR" altLang="fr-FR" dirty="0"/>
              <a:t>, de </a:t>
            </a:r>
            <a:r>
              <a:rPr lang="fr-FR" altLang="fr-FR" b="1" dirty="0"/>
              <a:t>files de messages</a:t>
            </a:r>
            <a:r>
              <a:rPr lang="fr-FR" altLang="fr-FR" dirty="0"/>
              <a:t>, de </a:t>
            </a:r>
            <a:r>
              <a:rPr lang="fr-FR" altLang="fr-FR" b="1" dirty="0"/>
              <a:t>fichiers</a:t>
            </a:r>
            <a:r>
              <a:rPr lang="fr-FR" altLang="fr-FR" dirty="0"/>
              <a:t>, de </a:t>
            </a:r>
            <a:r>
              <a:rPr lang="fr-FR" altLang="fr-FR" b="1" dirty="0"/>
              <a:t>sockets </a:t>
            </a:r>
            <a:r>
              <a:rPr lang="fr-FR" altLang="fr-FR" dirty="0"/>
              <a:t>(étudiées plus en détails dans la suite car permet communication inter-ordinateur), etc.</a:t>
            </a:r>
          </a:p>
          <a:p>
            <a:pPr lvl="1"/>
            <a:endParaRPr lang="fr-FR" altLang="fr-FR" dirty="0"/>
          </a:p>
          <a:p>
            <a:pPr lvl="1"/>
            <a:r>
              <a:rPr lang="fr-FR" altLang="fr-FR" dirty="0"/>
              <a:t>Pour simplifier un peu l’exécution d’instructions en parallèle et notamment le partage de variables, le concept de </a:t>
            </a:r>
            <a:r>
              <a:rPr lang="fr-FR" altLang="fr-FR" b="1" dirty="0"/>
              <a:t>thread</a:t>
            </a:r>
            <a:r>
              <a:rPr lang="fr-FR" altLang="fr-FR" dirty="0"/>
              <a:t> a été développé</a:t>
            </a:r>
          </a:p>
          <a:p>
            <a:pPr lvl="2"/>
            <a:r>
              <a:rPr lang="fr-FR" altLang="fr-FR" sz="1600" dirty="0"/>
              <a:t>On parle parfois de </a:t>
            </a:r>
            <a:r>
              <a:rPr lang="fr-FR" altLang="fr-FR" sz="1600" b="1" dirty="0"/>
              <a:t>processus léger</a:t>
            </a:r>
            <a:r>
              <a:rPr lang="fr-FR" altLang="fr-FR" sz="1600" dirty="0"/>
              <a:t> pour désigner un thread, par opposition aux </a:t>
            </a:r>
            <a:r>
              <a:rPr lang="fr-FR" altLang="fr-FR" sz="1600" b="1" dirty="0"/>
              <a:t>processus lourds</a:t>
            </a:r>
            <a:r>
              <a:rPr lang="fr-FR" altLang="fr-FR" sz="1600" dirty="0"/>
              <a:t> qui sont ceux définis précédemment</a:t>
            </a:r>
          </a:p>
        </p:txBody>
      </p:sp>
      <p:sp>
        <p:nvSpPr>
          <p:cNvPr id="73731" name="Rectangle 2">
            <a:extLst>
              <a:ext uri="{FF2B5EF4-FFF2-40B4-BE49-F238E27FC236}">
                <a16:creationId xmlns:a16="http://schemas.microsoft.com/office/drawing/2014/main" id="{CAEB176D-FA9C-30A8-5E52-93E7F546505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24C0360-17DF-B8B2-7527-DD1C8B9CCA06}"/>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1267" name="Rectangle 3">
            <a:extLst>
              <a:ext uri="{FF2B5EF4-FFF2-40B4-BE49-F238E27FC236}">
                <a16:creationId xmlns:a16="http://schemas.microsoft.com/office/drawing/2014/main" id="{6B6812D1-F07C-E3CA-2E7C-3953D24D0033}"/>
              </a:ext>
            </a:extLst>
          </p:cNvPr>
          <p:cNvSpPr>
            <a:spLocks noGrp="1" noChangeArrowheads="1"/>
          </p:cNvSpPr>
          <p:nvPr>
            <p:ph type="body" idx="1"/>
          </p:nvPr>
        </p:nvSpPr>
        <p:spPr/>
        <p:txBody>
          <a:bodyPr/>
          <a:lstStyle/>
          <a:p>
            <a:pPr>
              <a:defRPr/>
            </a:pPr>
            <a:r>
              <a:rPr lang="fr-FR" altLang="fr-FR" dirty="0"/>
              <a:t>Organisation</a:t>
            </a:r>
          </a:p>
          <a:p>
            <a:pPr lvl="1">
              <a:defRPr/>
            </a:pPr>
            <a:r>
              <a:rPr lang="fr-FR" altLang="fr-FR" dirty="0"/>
              <a:t>Suggestions pour la prise de notes, la synchronisation de documents, </a:t>
            </a:r>
            <a:r>
              <a:rPr lang="fr-FR" altLang="fr-FR" dirty="0" err="1"/>
              <a:t>visio</a:t>
            </a:r>
            <a:r>
              <a:rPr lang="fr-FR" altLang="fr-FR" dirty="0"/>
              <a:t>, etc.</a:t>
            </a:r>
          </a:p>
          <a:p>
            <a:pPr lvl="2">
              <a:defRPr/>
            </a:pPr>
            <a:r>
              <a:rPr lang="fr-FR" altLang="fr-FR" sz="1600" b="1" dirty="0"/>
              <a:t>Microsoft OneNote</a:t>
            </a:r>
            <a:r>
              <a:rPr lang="fr-FR" altLang="fr-FR" sz="1600" dirty="0"/>
              <a:t> : prendre des notes rapidement sur son smartphone ou ses </a:t>
            </a:r>
            <a:r>
              <a:rPr lang="fr-FR" altLang="fr-FR" sz="1600" dirty="0" err="1"/>
              <a:t>PCs</a:t>
            </a:r>
            <a:r>
              <a:rPr lang="fr-FR" altLang="fr-FR" sz="1600" dirty="0"/>
              <a:t>, synchronisées en temps réel et accessibles offline</a:t>
            </a:r>
          </a:p>
          <a:p>
            <a:pPr lvl="2">
              <a:defRPr/>
            </a:pPr>
            <a:r>
              <a:rPr lang="fr-FR" altLang="fr-FR" sz="1600" b="1" dirty="0"/>
              <a:t>Microsoft OneDrive</a:t>
            </a:r>
            <a:r>
              <a:rPr lang="fr-FR" altLang="fr-FR" sz="1600" dirty="0"/>
              <a:t>/</a:t>
            </a:r>
            <a:r>
              <a:rPr lang="fr-FR" altLang="fr-FR" sz="1600" b="1" dirty="0"/>
              <a:t>SharePoint</a:t>
            </a:r>
            <a:r>
              <a:rPr lang="fr-FR" altLang="fr-FR" sz="1600" dirty="0"/>
              <a:t> ou équivalents/compléments de Google : synchroniser et partager rapidement en temps réel des documents (e.g. photos prises par smartphones, fichiers Excel, Word, etc.) entre appareils, personnes, etc.</a:t>
            </a:r>
          </a:p>
          <a:p>
            <a:pPr lvl="2">
              <a:defRPr/>
            </a:pPr>
            <a:r>
              <a:rPr lang="fr-FR" altLang="fr-FR" sz="1600" b="1" dirty="0" err="1"/>
              <a:t>SyncToy</a:t>
            </a:r>
            <a:r>
              <a:rPr lang="fr-FR" altLang="fr-FR" sz="1600" b="1" dirty="0"/>
              <a:t> 2.1</a:t>
            </a:r>
            <a:r>
              <a:rPr lang="fr-FR" altLang="fr-FR" sz="1600" dirty="0"/>
              <a:t> (</a:t>
            </a:r>
            <a:r>
              <a:rPr lang="fr-FR" altLang="fr-FR" sz="1600" dirty="0">
                <a:hlinkClick r:id="rId2"/>
              </a:rPr>
              <a:t>https://www.microsoft.com/en-us/download/details.aspx?id=15155</a:t>
            </a:r>
            <a:r>
              <a:rPr lang="fr-FR" altLang="fr-FR" sz="1600" dirty="0"/>
              <a:t>) : synchroniser hors ligne le contenu d'un disque dur externe avec celui d'un PC (e.g. 2 TB de données peuvent être synchronisées en moins de 15 min s'il y a peu de changements et que les disques sont rapides)</a:t>
            </a:r>
          </a:p>
          <a:p>
            <a:pPr lvl="2">
              <a:defRPr/>
            </a:pPr>
            <a:r>
              <a:rPr lang="fr-FR" altLang="fr-FR" sz="1600" b="1" dirty="0" err="1"/>
              <a:t>WinMerge</a:t>
            </a:r>
            <a:r>
              <a:rPr lang="fr-FR" altLang="fr-FR" sz="1600" dirty="0"/>
              <a:t> : voir rapidement les différences entre des </a:t>
            </a:r>
            <a:r>
              <a:rPr lang="fr-FR" altLang="fr-FR" sz="1600"/>
              <a:t>fichiers ou </a:t>
            </a:r>
            <a:r>
              <a:rPr lang="fr-FR" altLang="fr-FR" sz="1600" dirty="0"/>
              <a:t>dossiers</a:t>
            </a:r>
          </a:p>
          <a:p>
            <a:pPr marL="457200" lvl="1" indent="0">
              <a:buFontTx/>
              <a:buNone/>
              <a:defRPr/>
            </a:pPr>
            <a:endParaRPr lang="fr-FR" altLang="fr-FR" dirty="0"/>
          </a:p>
          <a:p>
            <a:pPr lvl="1">
              <a:defRPr/>
            </a:pPr>
            <a:endParaRPr lang="fr-FR" altLang="fr-F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64B97D91-BCC7-D412-E5FA-5B35C4677A49}"/>
              </a:ext>
            </a:extLst>
          </p:cNvPr>
          <p:cNvSpPr>
            <a:spLocks noGrp="1" noChangeArrowheads="1"/>
          </p:cNvSpPr>
          <p:nvPr>
            <p:ph type="body" idx="1"/>
          </p:nvPr>
        </p:nvSpPr>
        <p:spPr/>
        <p:txBody>
          <a:bodyPr/>
          <a:lstStyle/>
          <a:p>
            <a:r>
              <a:rPr lang="fr-FR" altLang="fr-FR"/>
              <a:t>Processus, threads et C/C++</a:t>
            </a:r>
          </a:p>
          <a:p>
            <a:pPr lvl="1"/>
            <a:r>
              <a:rPr lang="fr-FR" altLang="fr-FR"/>
              <a:t>Un </a:t>
            </a:r>
            <a:r>
              <a:rPr lang="fr-FR" altLang="fr-FR" b="1"/>
              <a:t>thread</a:t>
            </a:r>
            <a:r>
              <a:rPr lang="fr-FR" altLang="fr-FR"/>
              <a:t> est une sorte de </a:t>
            </a:r>
            <a:r>
              <a:rPr lang="fr-FR" altLang="fr-FR" b="1"/>
              <a:t>fonction spéciale</a:t>
            </a:r>
            <a:r>
              <a:rPr lang="fr-FR" altLang="fr-FR"/>
              <a:t> qui une fois créée </a:t>
            </a:r>
            <a:r>
              <a:rPr lang="fr-FR" altLang="fr-FR" b="1"/>
              <a:t>ne va pas bloquer la fonction appelante</a:t>
            </a:r>
            <a:r>
              <a:rPr lang="fr-FR" altLang="fr-FR"/>
              <a:t>, les instructions dans le thread s’exécutant toujours de manière successive comme pour les autres fonctions</a:t>
            </a:r>
          </a:p>
          <a:p>
            <a:pPr lvl="1"/>
            <a:endParaRPr lang="fr-FR" altLang="fr-FR"/>
          </a:p>
          <a:p>
            <a:pPr lvl="1"/>
            <a:r>
              <a:rPr lang="fr-FR" altLang="fr-FR"/>
              <a:t>On peut dire que la fonction </a:t>
            </a:r>
            <a:r>
              <a:rPr lang="fr-FR" altLang="fr-FR" b="1"/>
              <a:t>main()</a:t>
            </a:r>
            <a:r>
              <a:rPr lang="fr-FR" altLang="fr-FR"/>
              <a:t> est le </a:t>
            </a:r>
            <a:r>
              <a:rPr lang="fr-FR" altLang="fr-FR" b="1"/>
              <a:t>thread principal</a:t>
            </a:r>
            <a:r>
              <a:rPr lang="fr-FR" altLang="fr-FR"/>
              <a:t> d’un processus</a:t>
            </a:r>
          </a:p>
          <a:p>
            <a:pPr lvl="1"/>
            <a:endParaRPr lang="fr-FR" altLang="fr-FR"/>
          </a:p>
          <a:p>
            <a:pPr lvl="1"/>
            <a:r>
              <a:rPr lang="fr-FR" altLang="fr-FR"/>
              <a:t>Comme les processus, les threads ont un concept de </a:t>
            </a:r>
            <a:r>
              <a:rPr lang="fr-FR" altLang="fr-FR" b="1"/>
              <a:t>priorité</a:t>
            </a:r>
            <a:r>
              <a:rPr lang="fr-FR" altLang="fr-FR"/>
              <a:t> et  d’</a:t>
            </a:r>
            <a:r>
              <a:rPr lang="fr-FR" altLang="fr-FR" b="1"/>
              <a:t>état</a:t>
            </a:r>
            <a:r>
              <a:rPr lang="fr-FR" altLang="fr-FR"/>
              <a:t> (e.g. working, suspended, terminated), par contre ils partagent la même zone mémoire que le processus qui les a créés</a:t>
            </a:r>
          </a:p>
        </p:txBody>
      </p:sp>
      <p:sp>
        <p:nvSpPr>
          <p:cNvPr id="74755" name="Rectangle 2">
            <a:extLst>
              <a:ext uri="{FF2B5EF4-FFF2-40B4-BE49-F238E27FC236}">
                <a16:creationId xmlns:a16="http://schemas.microsoft.com/office/drawing/2014/main" id="{0FE5B571-B7C5-DB7F-8984-569D195C8A02}"/>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2B7ACBBB-7E94-FA43-ACE5-37E996B776CF}"/>
              </a:ext>
            </a:extLst>
          </p:cNvPr>
          <p:cNvSpPr>
            <a:spLocks noGrp="1" noChangeArrowheads="1"/>
          </p:cNvSpPr>
          <p:nvPr>
            <p:ph type="body" idx="1"/>
          </p:nvPr>
        </p:nvSpPr>
        <p:spPr/>
        <p:txBody>
          <a:bodyPr/>
          <a:lstStyle/>
          <a:p>
            <a:r>
              <a:rPr lang="fr-FR" altLang="fr-FR"/>
              <a:t>Processus, threads et C/C++</a:t>
            </a:r>
          </a:p>
          <a:p>
            <a:pPr lvl="1"/>
            <a:r>
              <a:rPr lang="fr-FR" altLang="fr-FR"/>
              <a:t>Dans un robot autonome, on a souvent un code qui ressemble globalement à </a:t>
            </a:r>
          </a:p>
          <a:p>
            <a:pPr lvl="1"/>
            <a:endParaRPr lang="fr-FR" altLang="fr-FR"/>
          </a:p>
          <a:p>
            <a:pPr lvl="1"/>
            <a:endParaRPr lang="fr-FR" altLang="fr-FR"/>
          </a:p>
          <a:p>
            <a:pPr lvl="1"/>
            <a:endParaRPr lang="fr-FR" altLang="fr-FR"/>
          </a:p>
          <a:p>
            <a:pPr lvl="1"/>
            <a:endParaRPr lang="fr-FR" altLang="fr-FR"/>
          </a:p>
          <a:p>
            <a:pPr lvl="1"/>
            <a:endParaRPr lang="fr-FR" altLang="fr-FR"/>
          </a:p>
          <a:p>
            <a:pPr lvl="1"/>
            <a:endParaRPr lang="fr-FR" altLang="fr-FR"/>
          </a:p>
          <a:p>
            <a:pPr lvl="1"/>
            <a:endParaRPr lang="fr-FR" altLang="fr-FR"/>
          </a:p>
          <a:p>
            <a:pPr lvl="1"/>
            <a:r>
              <a:rPr lang="fr-FR" altLang="fr-FR" sz="1600"/>
              <a:t>Les fonctions incluant des communications avec des périphériques bloquent souvent pendant plusieurs dizaines de ms (attentes de réponse dans un protocole de communication avec un capteur, etc.) donc en cumulé il y a un risque que cette boucle de régulation soit trop lente et que le robot ne se comporte pas bien =&gt; on utilise souvent 1 thread par périphérique pour paralléliser les communications…</a:t>
            </a:r>
          </a:p>
        </p:txBody>
      </p:sp>
      <p:sp>
        <p:nvSpPr>
          <p:cNvPr id="75779" name="Rectangle 2">
            <a:extLst>
              <a:ext uri="{FF2B5EF4-FFF2-40B4-BE49-F238E27FC236}">
                <a16:creationId xmlns:a16="http://schemas.microsoft.com/office/drawing/2014/main" id="{FEF1292D-F6E2-D969-4470-13F2C7AFFC68}"/>
              </a:ext>
            </a:extLst>
          </p:cNvPr>
          <p:cNvSpPr>
            <a:spLocks noGrp="1" noChangeArrowheads="1"/>
          </p:cNvSpPr>
          <p:nvPr>
            <p:ph type="title"/>
          </p:nvPr>
        </p:nvSpPr>
        <p:spPr/>
        <p:txBody>
          <a:bodyPr/>
          <a:lstStyle/>
          <a:p>
            <a:pPr eaLnBrk="1" hangingPunct="1"/>
            <a:r>
              <a:rPr lang="fr-FR" altLang="fr-FR" sz="2800"/>
              <a:t>Réseaux et C/C++</a:t>
            </a:r>
          </a:p>
        </p:txBody>
      </p:sp>
      <p:pic>
        <p:nvPicPr>
          <p:cNvPr id="75780" name="Picture 1">
            <a:extLst>
              <a:ext uri="{FF2B5EF4-FFF2-40B4-BE49-F238E27FC236}">
                <a16:creationId xmlns:a16="http://schemas.microsoft.com/office/drawing/2014/main" id="{FFEF9B2D-E08A-DDA6-0D97-D2130D1EC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2652713"/>
            <a:ext cx="42719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E49258AF-C471-F7C2-6309-E006A80DAD05}"/>
              </a:ext>
            </a:extLst>
          </p:cNvPr>
          <p:cNvSpPr>
            <a:spLocks noGrp="1" noChangeArrowheads="1"/>
          </p:cNvSpPr>
          <p:nvPr>
            <p:ph type="body" idx="1"/>
          </p:nvPr>
        </p:nvSpPr>
        <p:spPr/>
        <p:txBody>
          <a:bodyPr/>
          <a:lstStyle/>
          <a:p>
            <a:r>
              <a:rPr lang="fr-FR" altLang="fr-FR" dirty="0"/>
              <a:t>Processus, threads et C/C++</a:t>
            </a:r>
          </a:p>
          <a:p>
            <a:pPr lvl="1"/>
            <a:r>
              <a:rPr lang="fr-FR" altLang="fr-FR" dirty="0"/>
              <a:t>Plusieurs spécifications et implémentations du concept de thread existent :</a:t>
            </a:r>
          </a:p>
          <a:p>
            <a:pPr lvl="2"/>
            <a:r>
              <a:rPr lang="fr-FR" altLang="fr-FR" b="1" dirty="0"/>
              <a:t>Standard C++11</a:t>
            </a:r>
            <a:r>
              <a:rPr lang="fr-FR" altLang="fr-FR" dirty="0"/>
              <a:t> (ex </a:t>
            </a:r>
            <a:r>
              <a:rPr lang="fr-FR" altLang="fr-FR" b="1" dirty="0"/>
              <a:t>C++0x</a:t>
            </a:r>
            <a:r>
              <a:rPr lang="fr-FR" altLang="fr-FR" dirty="0"/>
              <a:t>) : bien que ce soit à privilégier dans le futur, c’est arrivé un peu tard et la majorité des programmes actuels ne l’utilisent pas encore pour des raisons de compatibilité avec d’anciens programmes, bibliothèques, etc.</a:t>
            </a:r>
          </a:p>
          <a:p>
            <a:pPr lvl="2"/>
            <a:r>
              <a:rPr lang="fr-FR" altLang="fr-FR" b="1" dirty="0" err="1"/>
              <a:t>pthreads</a:t>
            </a:r>
            <a:r>
              <a:rPr lang="fr-FR" altLang="fr-FR" dirty="0"/>
              <a:t> : probablement la plus simple, </a:t>
            </a:r>
            <a:r>
              <a:rPr lang="fr-FR" altLang="fr-FR" b="1" dirty="0"/>
              <a:t>portable</a:t>
            </a:r>
            <a:r>
              <a:rPr lang="fr-FR" altLang="fr-FR" dirty="0"/>
              <a:t> et répandue (surtout sous Linux) car au moins compatible C99 voire plus ancien</a:t>
            </a:r>
          </a:p>
          <a:p>
            <a:pPr lvl="2"/>
            <a:r>
              <a:rPr lang="fr-FR" altLang="fr-FR" b="1" dirty="0"/>
              <a:t>Win32 API</a:t>
            </a:r>
            <a:r>
              <a:rPr lang="fr-FR" altLang="fr-FR" dirty="0"/>
              <a:t> threads : Windows a les fonctions </a:t>
            </a:r>
            <a:r>
              <a:rPr lang="fr-FR" altLang="fr-FR" b="1" dirty="0" err="1"/>
              <a:t>CreateThread</a:t>
            </a:r>
            <a:r>
              <a:rPr lang="fr-FR" altLang="fr-FR" b="1" dirty="0"/>
              <a:t>()</a:t>
            </a:r>
            <a:r>
              <a:rPr lang="fr-FR" altLang="fr-FR" dirty="0"/>
              <a:t> ou </a:t>
            </a:r>
            <a:r>
              <a:rPr lang="fr-FR" altLang="fr-FR" b="1" dirty="0"/>
              <a:t>_</a:t>
            </a:r>
            <a:r>
              <a:rPr lang="fr-FR" altLang="fr-FR" b="1" dirty="0" err="1"/>
              <a:t>beginthreadex</a:t>
            </a:r>
            <a:r>
              <a:rPr lang="fr-FR" altLang="fr-FR" b="1" dirty="0"/>
              <a:t>()</a:t>
            </a:r>
            <a:r>
              <a:rPr lang="fr-FR" altLang="fr-FR" dirty="0"/>
              <a:t>, etc. (à noter que l’implémentation de </a:t>
            </a:r>
            <a:r>
              <a:rPr lang="fr-FR" altLang="fr-FR" dirty="0" err="1"/>
              <a:t>pthreads</a:t>
            </a:r>
            <a:r>
              <a:rPr lang="fr-FR" altLang="fr-FR" dirty="0"/>
              <a:t> sous Windows se base probablement sur ces fonctions)</a:t>
            </a:r>
          </a:p>
          <a:p>
            <a:pPr lvl="2"/>
            <a:endParaRPr lang="fr-FR" altLang="fr-FR" dirty="0"/>
          </a:p>
          <a:p>
            <a:pPr lvl="2"/>
            <a:r>
              <a:rPr lang="fr-FR" altLang="fr-FR" dirty="0"/>
              <a:t>Dans le cadre du cours, on va utiliser </a:t>
            </a:r>
            <a:r>
              <a:rPr lang="fr-FR" altLang="fr-FR" b="1" dirty="0" err="1"/>
              <a:t>pthreads</a:t>
            </a:r>
            <a:r>
              <a:rPr lang="fr-FR" altLang="fr-FR" dirty="0"/>
              <a:t> (voir doc sur </a:t>
            </a:r>
            <a:r>
              <a:rPr lang="fr-FR" altLang="fr-FR" dirty="0">
                <a:hlinkClick r:id="rId2"/>
              </a:rPr>
              <a:t>http://man7.org/linux/man-pages/</a:t>
            </a:r>
            <a:r>
              <a:rPr lang="fr-FR" altLang="fr-FR" dirty="0"/>
              <a:t>), le passage aux threads du C++11 s’en déduisant facilement</a:t>
            </a:r>
          </a:p>
          <a:p>
            <a:pPr lvl="2"/>
            <a:endParaRPr lang="fr-FR" altLang="fr-FR" dirty="0"/>
          </a:p>
        </p:txBody>
      </p:sp>
      <p:sp>
        <p:nvSpPr>
          <p:cNvPr id="76803" name="Rectangle 2">
            <a:extLst>
              <a:ext uri="{FF2B5EF4-FFF2-40B4-BE49-F238E27FC236}">
                <a16:creationId xmlns:a16="http://schemas.microsoft.com/office/drawing/2014/main" id="{3EA6655A-D6E8-41FE-BAA8-547AE16BB774}"/>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15E8CD11-A9DD-E1D8-E2BA-035136E2381D}"/>
              </a:ext>
            </a:extLst>
          </p:cNvPr>
          <p:cNvSpPr>
            <a:spLocks noGrp="1" noChangeArrowheads="1"/>
          </p:cNvSpPr>
          <p:nvPr>
            <p:ph type="body" idx="1"/>
          </p:nvPr>
        </p:nvSpPr>
        <p:spPr/>
        <p:txBody>
          <a:bodyPr/>
          <a:lstStyle/>
          <a:p>
            <a:r>
              <a:rPr lang="fr-FR" altLang="fr-FR"/>
              <a:t>Threads et C/C++</a:t>
            </a:r>
          </a:p>
          <a:p>
            <a:pPr lvl="1"/>
            <a:r>
              <a:rPr lang="fr-FR" altLang="fr-FR"/>
              <a:t>Création d’un thread avec </a:t>
            </a:r>
            <a:r>
              <a:rPr lang="fr-FR" altLang="fr-FR" b="1"/>
              <a:t>pthreads</a:t>
            </a:r>
          </a:p>
          <a:p>
            <a:pPr lvl="1"/>
            <a:endParaRPr lang="fr-FR" altLang="fr-FR"/>
          </a:p>
        </p:txBody>
      </p:sp>
      <p:sp>
        <p:nvSpPr>
          <p:cNvPr id="77827" name="Rectangle 2">
            <a:extLst>
              <a:ext uri="{FF2B5EF4-FFF2-40B4-BE49-F238E27FC236}">
                <a16:creationId xmlns:a16="http://schemas.microsoft.com/office/drawing/2014/main" id="{5B29E237-CC96-CD68-9F79-D6BDA0B48BEE}"/>
              </a:ext>
            </a:extLst>
          </p:cNvPr>
          <p:cNvSpPr>
            <a:spLocks noGrp="1" noChangeArrowheads="1"/>
          </p:cNvSpPr>
          <p:nvPr>
            <p:ph type="title"/>
          </p:nvPr>
        </p:nvSpPr>
        <p:spPr/>
        <p:txBody>
          <a:bodyPr/>
          <a:lstStyle/>
          <a:p>
            <a:pPr eaLnBrk="1" hangingPunct="1"/>
            <a:r>
              <a:rPr lang="fr-FR" altLang="fr-FR" sz="2800"/>
              <a:t>Réseaux et C/C++</a:t>
            </a:r>
          </a:p>
        </p:txBody>
      </p:sp>
      <p:pic>
        <p:nvPicPr>
          <p:cNvPr id="77828" name="Picture 4" descr="A screenshot of a cell phone&#10;&#10;Description automatically generated">
            <a:extLst>
              <a:ext uri="{FF2B5EF4-FFF2-40B4-BE49-F238E27FC236}">
                <a16:creationId xmlns:a16="http://schemas.microsoft.com/office/drawing/2014/main" id="{2EB85F79-3FFB-232B-0B53-24DB6E954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2457450"/>
            <a:ext cx="52038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55F45341-2F23-6A00-54F7-D0D0D8AD11B3}"/>
              </a:ext>
            </a:extLst>
          </p:cNvPr>
          <p:cNvSpPr>
            <a:spLocks noGrp="1" noChangeArrowheads="1"/>
          </p:cNvSpPr>
          <p:nvPr>
            <p:ph type="body" idx="1"/>
          </p:nvPr>
        </p:nvSpPr>
        <p:spPr>
          <a:xfrm>
            <a:off x="457200" y="1447800"/>
            <a:ext cx="3251200" cy="4724400"/>
          </a:xfrm>
        </p:spPr>
        <p:txBody>
          <a:bodyPr/>
          <a:lstStyle/>
          <a:p>
            <a:r>
              <a:rPr lang="fr-FR" altLang="fr-FR"/>
              <a:t>Threads et C/C++</a:t>
            </a:r>
          </a:p>
          <a:p>
            <a:pPr lvl="1"/>
            <a:r>
              <a:rPr lang="fr-FR" altLang="fr-FR"/>
              <a:t>Création d’un thread avec </a:t>
            </a:r>
            <a:r>
              <a:rPr lang="fr-FR" altLang="fr-FR" b="1"/>
              <a:t>pthreads</a:t>
            </a:r>
          </a:p>
          <a:p>
            <a:pPr lvl="2"/>
            <a:r>
              <a:rPr lang="fr-FR" altLang="fr-FR"/>
              <a:t>Exemple : affichage de la touche appuyée par l’utilisateur pendant un long calcul dans le main()…</a:t>
            </a:r>
            <a:endParaRPr lang="fr-FR" altLang="fr-FR" b="1"/>
          </a:p>
          <a:p>
            <a:pPr lvl="1"/>
            <a:endParaRPr lang="fr-FR" altLang="fr-FR"/>
          </a:p>
        </p:txBody>
      </p:sp>
      <p:sp>
        <p:nvSpPr>
          <p:cNvPr id="78851" name="Rectangle 2">
            <a:extLst>
              <a:ext uri="{FF2B5EF4-FFF2-40B4-BE49-F238E27FC236}">
                <a16:creationId xmlns:a16="http://schemas.microsoft.com/office/drawing/2014/main" id="{78EACEFC-A2EB-3DDE-743F-67F108ABB070}"/>
              </a:ext>
            </a:extLst>
          </p:cNvPr>
          <p:cNvSpPr>
            <a:spLocks noGrp="1" noChangeArrowheads="1"/>
          </p:cNvSpPr>
          <p:nvPr>
            <p:ph type="title"/>
          </p:nvPr>
        </p:nvSpPr>
        <p:spPr/>
        <p:txBody>
          <a:bodyPr/>
          <a:lstStyle/>
          <a:p>
            <a:pPr eaLnBrk="1" hangingPunct="1"/>
            <a:r>
              <a:rPr lang="fr-FR" altLang="fr-FR" sz="2800"/>
              <a:t>Réseaux et C/C++</a:t>
            </a:r>
          </a:p>
        </p:txBody>
      </p:sp>
      <p:pic>
        <p:nvPicPr>
          <p:cNvPr id="78852" name="Picture 4">
            <a:extLst>
              <a:ext uri="{FF2B5EF4-FFF2-40B4-BE49-F238E27FC236}">
                <a16:creationId xmlns:a16="http://schemas.microsoft.com/office/drawing/2014/main" id="{246E8883-C1F4-D8E2-5FB8-9EDB3D4F5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881188"/>
            <a:ext cx="45370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20DCFB9A-6050-7C25-A7F6-E394D9DCF55B}"/>
              </a:ext>
            </a:extLst>
          </p:cNvPr>
          <p:cNvSpPr>
            <a:spLocks noGrp="1" noChangeArrowheads="1"/>
          </p:cNvSpPr>
          <p:nvPr>
            <p:ph type="body" idx="1"/>
          </p:nvPr>
        </p:nvSpPr>
        <p:spPr/>
        <p:txBody>
          <a:bodyPr/>
          <a:lstStyle/>
          <a:p>
            <a:r>
              <a:rPr lang="fr-FR" altLang="fr-FR"/>
              <a:t>Threads et C/C++</a:t>
            </a:r>
          </a:p>
          <a:p>
            <a:pPr lvl="1"/>
            <a:r>
              <a:rPr lang="fr-FR" altLang="fr-FR"/>
              <a:t>Gestion de la fin du thread :</a:t>
            </a:r>
          </a:p>
          <a:p>
            <a:pPr lvl="2"/>
            <a:r>
              <a:rPr lang="fr-FR" altLang="fr-FR" b="1"/>
              <a:t>pthread_join()</a:t>
            </a:r>
            <a:r>
              <a:rPr lang="fr-FR" altLang="fr-FR"/>
              <a:t> permet d’attendre la fin du thread, récupérer sa valeur de retour et libérer les ressources liées à la création du thread</a:t>
            </a:r>
          </a:p>
          <a:p>
            <a:pPr lvl="2"/>
            <a:r>
              <a:rPr lang="fr-FR" altLang="fr-FR" b="1"/>
              <a:t>pthread_detach()</a:t>
            </a:r>
            <a:r>
              <a:rPr lang="fr-FR" altLang="fr-FR"/>
              <a:t> configure le thread pour qu’il libère lui-même les ressources liées à sa création lorsqu’il se termine</a:t>
            </a:r>
          </a:p>
          <a:p>
            <a:pPr lvl="2"/>
            <a:endParaRPr lang="fr-FR" altLang="fr-FR"/>
          </a:p>
          <a:p>
            <a:pPr lvl="1"/>
            <a:r>
              <a:rPr lang="fr-FR" altLang="fr-FR"/>
              <a:t>Contrôle du scheduler : avec </a:t>
            </a:r>
            <a:r>
              <a:rPr lang="fr-FR" altLang="fr-FR" b="1"/>
              <a:t>sched_yield()</a:t>
            </a:r>
            <a:r>
              <a:rPr lang="fr-FR" altLang="fr-FR"/>
              <a:t>, on demande au </a:t>
            </a:r>
            <a:r>
              <a:rPr lang="fr-FR" altLang="fr-FR" b="1"/>
              <a:t>scheduler</a:t>
            </a:r>
            <a:r>
              <a:rPr lang="fr-FR" altLang="fr-FR"/>
              <a:t> (dont le rôle est de décider quel thread est actif) de placer le thread en bas de la file d’attente des threads de même priorité, pour éviter de monopoliser le processeur</a:t>
            </a:r>
          </a:p>
          <a:p>
            <a:pPr lvl="2"/>
            <a:r>
              <a:rPr lang="fr-FR" altLang="fr-FR"/>
              <a:t>Ceci n’est peut-être pas obligatoire selon ce que fait le thread (certaines fonctions impliquant une attente passive y font souvent déjà appel implicitement), la configuration du scheduler, etc.</a:t>
            </a:r>
          </a:p>
          <a:p>
            <a:pPr lvl="2"/>
            <a:endParaRPr lang="fr-FR" altLang="fr-FR"/>
          </a:p>
        </p:txBody>
      </p:sp>
      <p:sp>
        <p:nvSpPr>
          <p:cNvPr id="79875" name="Rectangle 2">
            <a:extLst>
              <a:ext uri="{FF2B5EF4-FFF2-40B4-BE49-F238E27FC236}">
                <a16:creationId xmlns:a16="http://schemas.microsoft.com/office/drawing/2014/main" id="{CBA6EC8C-C7B7-4D7E-A1B2-6B3E8FA0FCA6}"/>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3A416248-7F43-D460-6417-95A85C786B93}"/>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Comme toute fonction, la fonction d’un thread a </a:t>
            </a:r>
            <a:r>
              <a:rPr lang="fr-FR" altLang="fr-FR" b="1" dirty="0"/>
              <a:t>accès aux variables globales</a:t>
            </a:r>
            <a:r>
              <a:rPr lang="fr-FR" altLang="fr-FR" dirty="0"/>
              <a:t> du programme, ce qui facilite le partage de données entre threads</a:t>
            </a:r>
          </a:p>
          <a:p>
            <a:pPr lvl="2"/>
            <a:endParaRPr lang="fr-FR" altLang="fr-FR" dirty="0"/>
          </a:p>
          <a:p>
            <a:pPr lvl="2"/>
            <a:r>
              <a:rPr lang="fr-FR" altLang="fr-FR" dirty="0"/>
              <a:t>La grande </a:t>
            </a:r>
            <a:r>
              <a:rPr lang="fr-FR" altLang="fr-FR" b="1" dirty="0"/>
              <a:t>difficulté</a:t>
            </a:r>
            <a:r>
              <a:rPr lang="fr-FR" altLang="fr-FR" dirty="0"/>
              <a:t> est de s’assurer que les </a:t>
            </a:r>
            <a:r>
              <a:rPr lang="fr-FR" altLang="fr-FR" b="1" dirty="0"/>
              <a:t>accès concurrents</a:t>
            </a:r>
            <a:r>
              <a:rPr lang="fr-FR" altLang="fr-FR" dirty="0"/>
              <a:t> aux mêmes variables, périphériques, etc. par différents threads en même temps ne causent pas d’effets inattendus!</a:t>
            </a:r>
          </a:p>
          <a:p>
            <a:pPr lvl="2"/>
            <a:endParaRPr lang="fr-FR" altLang="fr-FR" dirty="0"/>
          </a:p>
          <a:p>
            <a:pPr lvl="2"/>
            <a:r>
              <a:rPr lang="fr-FR" altLang="fr-FR" dirty="0"/>
              <a:t>C’est d’autant plus difficile que le comportement des </a:t>
            </a:r>
            <a:r>
              <a:rPr lang="fr-FR" altLang="fr-FR" b="1" dirty="0" err="1"/>
              <a:t>schedulers</a:t>
            </a:r>
            <a:r>
              <a:rPr lang="fr-FR" altLang="fr-FR" dirty="0"/>
              <a:t> des OS n’est pas toujours bien documenté, ou qu’il est complexe…</a:t>
            </a:r>
          </a:p>
          <a:p>
            <a:pPr lvl="2"/>
            <a:endParaRPr lang="fr-FR" altLang="fr-FR" dirty="0"/>
          </a:p>
          <a:p>
            <a:pPr lvl="2"/>
            <a:r>
              <a:rPr lang="fr-FR" altLang="fr-FR" sz="1400" dirty="0"/>
              <a:t>A noter que les OS dits « </a:t>
            </a:r>
            <a:r>
              <a:rPr lang="fr-FR" altLang="fr-FR" sz="1400" b="1" dirty="0"/>
              <a:t>temps réel</a:t>
            </a:r>
            <a:r>
              <a:rPr lang="fr-FR" altLang="fr-FR" sz="1400" dirty="0"/>
              <a:t> » suivent des règles plus strictes et prévisibles, mais la notion de temps réel n’est pas liée à une plus grande rapidité d’exécution…</a:t>
            </a:r>
          </a:p>
          <a:p>
            <a:pPr lvl="1"/>
            <a:endParaRPr lang="fr-FR" altLang="fr-FR" dirty="0"/>
          </a:p>
        </p:txBody>
      </p:sp>
      <p:sp>
        <p:nvSpPr>
          <p:cNvPr id="80899" name="Rectangle 2">
            <a:extLst>
              <a:ext uri="{FF2B5EF4-FFF2-40B4-BE49-F238E27FC236}">
                <a16:creationId xmlns:a16="http://schemas.microsoft.com/office/drawing/2014/main" id="{F62B6C3D-F1F4-0D28-06B9-4A7C16FEDE7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67C8C63B-CDDC-BA21-3091-826454261974}"/>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b="1"/>
              <a:t>Opération atomique</a:t>
            </a:r>
            <a:r>
              <a:rPr lang="fr-FR" altLang="fr-FR"/>
              <a:t> : opération </a:t>
            </a:r>
            <a:r>
              <a:rPr lang="fr-FR" altLang="fr-FR" b="1"/>
              <a:t>indivisible</a:t>
            </a:r>
            <a:r>
              <a:rPr lang="fr-FR" altLang="fr-FR"/>
              <a:t>. Un + entre nombres entiers n’est notamment pas une opération atomique par défaut en C/C++, il faut utiliser des fonctions spéciales (si disponibles) pour cela…</a:t>
            </a:r>
          </a:p>
          <a:p>
            <a:pPr lvl="2"/>
            <a:endParaRPr lang="fr-FR" altLang="fr-FR"/>
          </a:p>
          <a:p>
            <a:pPr lvl="2"/>
            <a:r>
              <a:rPr lang="fr-FR" altLang="fr-FR" b="1"/>
              <a:t>Section critique</a:t>
            </a:r>
            <a:r>
              <a:rPr lang="fr-FR" altLang="fr-FR"/>
              <a:t> : opérations qui doivent être exécutées </a:t>
            </a:r>
            <a:r>
              <a:rPr lang="fr-FR" altLang="fr-FR" b="1"/>
              <a:t>sans être interrompues</a:t>
            </a:r>
          </a:p>
          <a:p>
            <a:pPr lvl="2"/>
            <a:endParaRPr lang="fr-FR" altLang="fr-FR"/>
          </a:p>
          <a:p>
            <a:pPr lvl="2"/>
            <a:r>
              <a:rPr lang="fr-FR" altLang="fr-FR" b="1"/>
              <a:t>Exclusion mutuelle</a:t>
            </a:r>
            <a:r>
              <a:rPr lang="fr-FR" altLang="fr-FR"/>
              <a:t> : des threads sont en exclusion mutuelle si seul l’un d’entre eux à la fois peut accéder à une ressource partagée</a:t>
            </a:r>
          </a:p>
          <a:p>
            <a:pPr lvl="1"/>
            <a:endParaRPr lang="fr-FR" altLang="fr-FR"/>
          </a:p>
        </p:txBody>
      </p:sp>
      <p:sp>
        <p:nvSpPr>
          <p:cNvPr id="81923" name="Rectangle 2">
            <a:extLst>
              <a:ext uri="{FF2B5EF4-FFF2-40B4-BE49-F238E27FC236}">
                <a16:creationId xmlns:a16="http://schemas.microsoft.com/office/drawing/2014/main" id="{D03A3745-4F68-6818-B320-F3853A806A17}"/>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4623B131-ACFD-AC66-E4BD-2D343E234E02}"/>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b="1"/>
              <a:t>Changement de contexte/context switch</a:t>
            </a:r>
            <a:r>
              <a:rPr lang="fr-FR" altLang="fr-FR"/>
              <a:t> : sauvegarde de l'état d’un thread pour restaurer à la place celui d'un autre, géré par le scheduler. Sa durée peut être à prendre en compte…</a:t>
            </a:r>
          </a:p>
          <a:p>
            <a:pPr lvl="1"/>
            <a:endParaRPr lang="fr-FR" altLang="fr-FR"/>
          </a:p>
          <a:p>
            <a:pPr lvl="2"/>
            <a:r>
              <a:rPr lang="fr-FR" altLang="fr-FR" b="1"/>
              <a:t>Attente active</a:t>
            </a:r>
            <a:r>
              <a:rPr lang="fr-FR" altLang="fr-FR"/>
              <a:t> vs </a:t>
            </a:r>
            <a:r>
              <a:rPr lang="fr-FR" altLang="fr-FR" b="1"/>
              <a:t>passive</a:t>
            </a:r>
            <a:r>
              <a:rPr lang="fr-FR" altLang="fr-FR"/>
              <a:t> : une attente </a:t>
            </a:r>
            <a:r>
              <a:rPr lang="fr-FR" altLang="fr-FR" b="1"/>
              <a:t>active</a:t>
            </a:r>
            <a:r>
              <a:rPr lang="fr-FR" altLang="fr-FR"/>
              <a:t> </a:t>
            </a:r>
            <a:r>
              <a:rPr lang="fr-FR" altLang="fr-FR" b="1"/>
              <a:t>vérifie de manière répétée une condition</a:t>
            </a:r>
            <a:r>
              <a:rPr lang="fr-FR" altLang="fr-FR"/>
              <a:t> sans laisser explicitement la possibilité au scheduler de passer à autre thread, alors qu’une attente </a:t>
            </a:r>
            <a:r>
              <a:rPr lang="fr-FR" altLang="fr-FR" b="1"/>
              <a:t>passive</a:t>
            </a:r>
            <a:r>
              <a:rPr lang="fr-FR" altLang="fr-FR"/>
              <a:t> </a:t>
            </a:r>
            <a:r>
              <a:rPr lang="fr-FR" altLang="fr-FR" b="1"/>
              <a:t>met le thread en attente</a:t>
            </a:r>
            <a:r>
              <a:rPr lang="fr-FR" altLang="fr-FR"/>
              <a:t> et utilise e.g. les fonctionnalités d’interruption du processeur pour vérifier l’état d’une condition alors que d’autres threads sont actifs</a:t>
            </a:r>
          </a:p>
        </p:txBody>
      </p:sp>
      <p:sp>
        <p:nvSpPr>
          <p:cNvPr id="82947" name="Rectangle 2">
            <a:extLst>
              <a:ext uri="{FF2B5EF4-FFF2-40B4-BE49-F238E27FC236}">
                <a16:creationId xmlns:a16="http://schemas.microsoft.com/office/drawing/2014/main" id="{E9ABBBED-2F05-2C5E-71BE-90ACFB8BC179}"/>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204F55E0-E00F-C481-219A-B9E4C877FFB0}"/>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b="1" dirty="0"/>
              <a:t>Deadlock</a:t>
            </a:r>
            <a:r>
              <a:rPr lang="fr-FR" altLang="fr-FR" dirty="0"/>
              <a:t> : des threads sont </a:t>
            </a:r>
            <a:r>
              <a:rPr lang="fr-FR" altLang="fr-FR" b="1" dirty="0"/>
              <a:t>en attente</a:t>
            </a:r>
            <a:r>
              <a:rPr lang="fr-FR" altLang="fr-FR" dirty="0"/>
              <a:t> d’un évènement que seul l’un d’entre eux peut réaliser, celui-ci ne pouvant donc jamais se réaliser</a:t>
            </a:r>
          </a:p>
          <a:p>
            <a:pPr lvl="2"/>
            <a:endParaRPr lang="fr-FR" altLang="fr-FR" dirty="0"/>
          </a:p>
          <a:p>
            <a:pPr lvl="2"/>
            <a:r>
              <a:rPr lang="fr-FR" altLang="fr-FR" b="1" dirty="0" err="1"/>
              <a:t>Livelock</a:t>
            </a:r>
            <a:r>
              <a:rPr lang="fr-FR" altLang="fr-FR" dirty="0"/>
              <a:t> : des threads </a:t>
            </a:r>
            <a:r>
              <a:rPr lang="fr-FR" altLang="fr-FR" b="1" dirty="0"/>
              <a:t>changent continuellement d’état</a:t>
            </a:r>
            <a:r>
              <a:rPr lang="fr-FR" altLang="fr-FR" dirty="0"/>
              <a:t> en fonction de l’action des autres</a:t>
            </a:r>
          </a:p>
          <a:p>
            <a:pPr lvl="1"/>
            <a:endParaRPr lang="fr-FR" altLang="fr-FR" dirty="0"/>
          </a:p>
          <a:p>
            <a:pPr lvl="2"/>
            <a:r>
              <a:rPr lang="fr-FR" altLang="fr-FR" dirty="0"/>
              <a:t>Illustration : </a:t>
            </a:r>
          </a:p>
          <a:p>
            <a:pPr lvl="2"/>
            <a:r>
              <a:rPr lang="fr-FR" altLang="fr-FR" dirty="0"/>
              <a:t>	</a:t>
            </a:r>
            <a:r>
              <a:rPr lang="fr-FR" altLang="fr-FR" dirty="0" err="1"/>
              <a:t>Livelock</a:t>
            </a:r>
            <a:r>
              <a:rPr lang="fr-FR" altLang="fr-FR" dirty="0"/>
              <a:t> : 2 personnes arrivent face à face et se décalent dans le même sens pour passer. Tant qu’elles se décaleront du même côté au même moment elles ne pourront pas passer…</a:t>
            </a:r>
          </a:p>
          <a:p>
            <a:pPr lvl="2"/>
            <a:r>
              <a:rPr lang="fr-FR" altLang="fr-FR" dirty="0"/>
              <a:t>	Deadlock : 4 voitures arrivent en même temps à une intersection avec quatre stops…</a:t>
            </a:r>
          </a:p>
        </p:txBody>
      </p:sp>
      <p:sp>
        <p:nvSpPr>
          <p:cNvPr id="83971" name="Rectangle 2">
            <a:extLst>
              <a:ext uri="{FF2B5EF4-FFF2-40B4-BE49-F238E27FC236}">
                <a16:creationId xmlns:a16="http://schemas.microsoft.com/office/drawing/2014/main" id="{193217F5-6CB8-9622-5203-4D4EF0D4871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088858E-22DF-6F23-EA08-C78F2384E17A}"/>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5363" name="Rectangle 3">
            <a:extLst>
              <a:ext uri="{FF2B5EF4-FFF2-40B4-BE49-F238E27FC236}">
                <a16:creationId xmlns:a16="http://schemas.microsoft.com/office/drawing/2014/main" id="{6CF6104E-56B8-AC45-EF64-A175FC1E0F25}"/>
              </a:ext>
            </a:extLst>
          </p:cNvPr>
          <p:cNvSpPr>
            <a:spLocks noGrp="1" noChangeArrowheads="1"/>
          </p:cNvSpPr>
          <p:nvPr>
            <p:ph type="body" idx="1"/>
          </p:nvPr>
        </p:nvSpPr>
        <p:spPr/>
        <p:txBody>
          <a:bodyPr/>
          <a:lstStyle/>
          <a:p>
            <a:r>
              <a:rPr lang="fr-FR" altLang="fr-FR" dirty="0"/>
              <a:t>Organisation</a:t>
            </a:r>
          </a:p>
          <a:p>
            <a:pPr lvl="1"/>
            <a:r>
              <a:rPr lang="fr-FR" altLang="fr-FR" dirty="0"/>
              <a:t>Suggestions pour la prise de notes, la synchronisation de documents, </a:t>
            </a:r>
            <a:r>
              <a:rPr lang="fr-FR" altLang="fr-FR" dirty="0" err="1"/>
              <a:t>visio</a:t>
            </a:r>
            <a:r>
              <a:rPr lang="fr-FR" altLang="fr-FR" dirty="0"/>
              <a:t>, etc.</a:t>
            </a:r>
          </a:p>
          <a:p>
            <a:pPr lvl="2"/>
            <a:r>
              <a:rPr lang="fr-FR" altLang="fr-FR" sz="1600" b="1" dirty="0"/>
              <a:t>Microsoft Teams</a:t>
            </a:r>
            <a:r>
              <a:rPr lang="fr-FR" altLang="fr-FR" sz="1600" dirty="0"/>
              <a:t> (</a:t>
            </a:r>
            <a:r>
              <a:rPr lang="fr-FR" altLang="fr-FR" sz="1600" dirty="0">
                <a:hlinkClick r:id="rId2"/>
              </a:rPr>
              <a:t>https://helpdesk.ensta-bretagne.fr/enseignement-a-distance/teams/</a:t>
            </a:r>
            <a:r>
              <a:rPr lang="fr-FR" altLang="fr-FR" sz="1600" dirty="0"/>
              <a:t>) : outil pour les cours et </a:t>
            </a:r>
            <a:r>
              <a:rPr lang="fr-FR" altLang="fr-FR" sz="1600" dirty="0" err="1"/>
              <a:t>visio</a:t>
            </a:r>
            <a:r>
              <a:rPr lang="fr-FR" altLang="fr-FR" sz="1600" dirty="0"/>
              <a:t> à distance préconisé à l’école</a:t>
            </a:r>
          </a:p>
          <a:p>
            <a:pPr lvl="2"/>
            <a:r>
              <a:rPr lang="fr-FR" altLang="fr-FR" sz="1600" b="1" dirty="0"/>
              <a:t>WhatsApp</a:t>
            </a:r>
            <a:r>
              <a:rPr lang="fr-FR" altLang="fr-FR" sz="1600" dirty="0"/>
              <a:t> : constituer un groupe de discussion à partir de numéros de téléphones et partager des photos et courtes vidéos e.g. lors d’expérimentations en extérieur</a:t>
            </a:r>
          </a:p>
          <a:p>
            <a:pPr lvl="2"/>
            <a:r>
              <a:rPr lang="fr-FR" altLang="fr-FR" sz="1600" b="1" dirty="0"/>
              <a:t>Microsoft Photos </a:t>
            </a:r>
            <a:r>
              <a:rPr lang="fr-FR" altLang="fr-FR" sz="1600" b="1"/>
              <a:t>Legacy</a:t>
            </a:r>
            <a:r>
              <a:rPr lang="fr-FR" altLang="fr-FR" sz="1600"/>
              <a:t> </a:t>
            </a:r>
            <a:r>
              <a:rPr lang="fr-FR" altLang="fr-FR" sz="1600" dirty="0"/>
              <a:t>: montage vidéo de base et conversion vers .mp4 (voir </a:t>
            </a:r>
            <a:r>
              <a:rPr lang="fr-FR" altLang="fr-FR" sz="1600" dirty="0">
                <a:hlinkClick r:id="rId3"/>
              </a:rPr>
              <a:t>https://www.ensta-bretagne.fr/lebars/Share/Windows.txt</a:t>
            </a:r>
            <a:r>
              <a:rPr lang="fr-FR" altLang="fr-FR" sz="1600" dirty="0"/>
              <a:t> pour les problèmes connus)</a:t>
            </a:r>
          </a:p>
          <a:p>
            <a:pPr lvl="2"/>
            <a:r>
              <a:rPr lang="fr-FR" altLang="fr-FR" sz="1600" b="1" dirty="0"/>
              <a:t>Da Vinci </a:t>
            </a:r>
            <a:r>
              <a:rPr lang="fr-FR" altLang="fr-FR" sz="1600" b="1" dirty="0" err="1"/>
              <a:t>Resolve</a:t>
            </a:r>
            <a:r>
              <a:rPr lang="fr-FR" altLang="fr-FR" sz="1600" dirty="0"/>
              <a:t> : montage vidéo avancé (voir </a:t>
            </a:r>
            <a:r>
              <a:rPr lang="fr-FR" altLang="fr-FR" sz="1600" dirty="0">
                <a:hlinkClick r:id="rId4"/>
              </a:rPr>
              <a:t>https://www.ensta-bretagne.fr/lebars/tutorials/davinci_resolve_tuto.pdf</a:t>
            </a:r>
            <a:r>
              <a:rPr lang="fr-FR" altLang="fr-FR" sz="1600" dirty="0"/>
              <a:t>), compatible Windows et Ubuntu mais nécessite une bonne carte graphique</a:t>
            </a:r>
          </a:p>
          <a:p>
            <a:pPr lvl="2"/>
            <a:r>
              <a:rPr lang="fr-FR" altLang="fr-FR" sz="1600" b="1" dirty="0" err="1"/>
              <a:t>FormatFactory</a:t>
            </a:r>
            <a:r>
              <a:rPr lang="fr-FR" altLang="fr-FR" sz="1600" dirty="0"/>
              <a:t>, </a:t>
            </a:r>
            <a:r>
              <a:rPr lang="fr-FR" altLang="fr-FR" sz="1600" b="1" dirty="0" err="1"/>
              <a:t>ffmpeg</a:t>
            </a:r>
            <a:r>
              <a:rPr lang="fr-FR" altLang="fr-FR" sz="1600" dirty="0"/>
              <a:t> : conversions de formats audio/</a:t>
            </a:r>
            <a:r>
              <a:rPr lang="fr-FR" altLang="fr-FR" sz="1600" dirty="0" err="1"/>
              <a:t>video</a:t>
            </a:r>
            <a:endParaRPr lang="fr-FR" altLang="fr-FR" sz="1600" dirty="0"/>
          </a:p>
          <a:p>
            <a:pPr lvl="2"/>
            <a:r>
              <a:rPr lang="fr-FR" altLang="fr-FR" sz="1600" b="1" dirty="0"/>
              <a:t>VLC</a:t>
            </a:r>
            <a:r>
              <a:rPr lang="fr-FR" altLang="fr-FR" sz="1600" dirty="0"/>
              <a:t> : lecteur </a:t>
            </a:r>
            <a:r>
              <a:rPr lang="fr-FR" altLang="fr-FR" sz="1600" dirty="0" err="1"/>
              <a:t>multimedia</a:t>
            </a:r>
            <a:r>
              <a:rPr lang="fr-FR" altLang="fr-FR" sz="1600" dirty="0"/>
              <a:t> compatible avec de nombreux formats</a:t>
            </a:r>
          </a:p>
          <a:p>
            <a:pPr lvl="1"/>
            <a:endParaRPr lang="fr-FR" altLang="fr-FR" dirty="0"/>
          </a:p>
        </p:txBody>
      </p:sp>
      <p:sp>
        <p:nvSpPr>
          <p:cNvPr id="2" name="TextBox 1">
            <a:extLst>
              <a:ext uri="{FF2B5EF4-FFF2-40B4-BE49-F238E27FC236}">
                <a16:creationId xmlns:a16="http://schemas.microsoft.com/office/drawing/2014/main" id="{E2B848E2-F5B3-4108-9374-753029223F4C}"/>
              </a:ext>
            </a:extLst>
          </p:cNvPr>
          <p:cNvSpPr txBox="1"/>
          <p:nvPr/>
        </p:nvSpPr>
        <p:spPr>
          <a:xfrm>
            <a:off x="1403648" y="6293663"/>
            <a:ext cx="2497158" cy="276999"/>
          </a:xfrm>
          <a:prstGeom prst="rect">
            <a:avLst/>
          </a:prstGeom>
          <a:noFill/>
        </p:spPr>
        <p:txBody>
          <a:bodyPr wrap="none" rtlCol="0">
            <a:spAutoFit/>
          </a:bodyPr>
          <a:lstStyle/>
          <a:p>
            <a:r>
              <a:rPr lang="fr-FR" sz="1200" dirty="0"/>
              <a:t>Voir aussi </a:t>
            </a:r>
            <a:r>
              <a:rPr lang="fr-FR" sz="1200" dirty="0">
                <a:hlinkClick r:id="rId5"/>
              </a:rPr>
              <a:t>https://sill.code.gouv.fr/</a:t>
            </a:r>
            <a:r>
              <a:rPr lang="fr-FR" sz="1200" dirty="0"/>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02BBC136-A45D-66CD-20EF-3CB20F848908}"/>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b="1"/>
              <a:t>Famine</a:t>
            </a:r>
            <a:r>
              <a:rPr lang="fr-FR" altLang="fr-FR"/>
              <a:t> : un ou plusieurs threads ne peuvent plus progresser car leur(s) ressource(s) critique(s) sont monopolisée(s) par un ou plusieurs threads concurrents. Similaire au </a:t>
            </a:r>
            <a:r>
              <a:rPr lang="fr-FR" altLang="fr-FR" b="1"/>
              <a:t>livelock</a:t>
            </a:r>
            <a:r>
              <a:rPr lang="fr-FR" altLang="fr-FR"/>
              <a:t>, sauf que seuls les threads lents seront affectés…</a:t>
            </a:r>
          </a:p>
          <a:p>
            <a:pPr lvl="2"/>
            <a:endParaRPr lang="fr-FR" altLang="fr-FR"/>
          </a:p>
          <a:p>
            <a:pPr lvl="2"/>
            <a:r>
              <a:rPr lang="fr-FR" altLang="fr-FR" b="1"/>
              <a:t>Thread-safe</a:t>
            </a:r>
            <a:r>
              <a:rPr lang="fr-FR" altLang="fr-FR"/>
              <a:t> : </a:t>
            </a:r>
            <a:r>
              <a:rPr lang="en-US" altLang="fr-FR"/>
              <a:t>a thread-safe function is one that can be safely (i.e., it will deliver the same results regardless of whether it is) called from multiple threads at the same time (see also </a:t>
            </a:r>
            <a:r>
              <a:rPr lang="fr-FR" altLang="fr-FR">
                <a:hlinkClick r:id="rId2"/>
              </a:rPr>
              <a:t>https://en.wikipedia.org/wiki/Reentrancy_(computing)</a:t>
            </a:r>
            <a:r>
              <a:rPr lang="en-US" altLang="fr-FR"/>
              <a:t>)</a:t>
            </a:r>
            <a:endParaRPr lang="fr-FR" altLang="fr-FR"/>
          </a:p>
        </p:txBody>
      </p:sp>
      <p:sp>
        <p:nvSpPr>
          <p:cNvPr id="84995" name="Rectangle 2">
            <a:extLst>
              <a:ext uri="{FF2B5EF4-FFF2-40B4-BE49-F238E27FC236}">
                <a16:creationId xmlns:a16="http://schemas.microsoft.com/office/drawing/2014/main" id="{73C85BE1-2164-42B5-935C-8FB4C2BC9E7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C1D80653-7555-A283-3BE7-8E0803E52E41}"/>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sz="1400"/>
              <a:t>Exemple de problème : 300 threads qui passent l’affichage du terminal de blanc vers orange, puis affichent un nombre, puis repassent le terminal de orange à blanc…</a:t>
            </a:r>
          </a:p>
        </p:txBody>
      </p:sp>
      <p:sp>
        <p:nvSpPr>
          <p:cNvPr id="86019" name="Rectangle 2">
            <a:extLst>
              <a:ext uri="{FF2B5EF4-FFF2-40B4-BE49-F238E27FC236}">
                <a16:creationId xmlns:a16="http://schemas.microsoft.com/office/drawing/2014/main" id="{1466C3B6-0369-A392-C2C0-F1CFF3D6FD63}"/>
              </a:ext>
            </a:extLst>
          </p:cNvPr>
          <p:cNvSpPr>
            <a:spLocks noGrp="1" noChangeArrowheads="1"/>
          </p:cNvSpPr>
          <p:nvPr>
            <p:ph type="title"/>
          </p:nvPr>
        </p:nvSpPr>
        <p:spPr/>
        <p:txBody>
          <a:bodyPr/>
          <a:lstStyle/>
          <a:p>
            <a:pPr eaLnBrk="1" hangingPunct="1"/>
            <a:r>
              <a:rPr lang="fr-FR" altLang="fr-FR" sz="2800"/>
              <a:t>Réseaux et C/C++</a:t>
            </a:r>
          </a:p>
        </p:txBody>
      </p:sp>
      <p:pic>
        <p:nvPicPr>
          <p:cNvPr id="86020" name="Picture 2" descr="A picture containing indoor, sitting, table, holding&#10;&#10;Description automatically generated">
            <a:extLst>
              <a:ext uri="{FF2B5EF4-FFF2-40B4-BE49-F238E27FC236}">
                <a16:creationId xmlns:a16="http://schemas.microsoft.com/office/drawing/2014/main" id="{A28E2CBA-061B-CF95-0C2D-61C621DCB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787650"/>
            <a:ext cx="606266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Box 3">
            <a:extLst>
              <a:ext uri="{FF2B5EF4-FFF2-40B4-BE49-F238E27FC236}">
                <a16:creationId xmlns:a16="http://schemas.microsoft.com/office/drawing/2014/main" id="{1B4059E0-DDAD-7E9C-B43C-16CCFE5559B9}"/>
              </a:ext>
            </a:extLst>
          </p:cNvPr>
          <p:cNvSpPr txBox="1">
            <a:spLocks noChangeArrowheads="1"/>
          </p:cNvSpPr>
          <p:nvPr/>
        </p:nvSpPr>
        <p:spPr bwMode="auto">
          <a:xfrm>
            <a:off x="3276600" y="6581775"/>
            <a:ext cx="264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900" dirty="0">
                <a:solidFill>
                  <a:schemeClr val="bg2"/>
                </a:solidFill>
              </a:rPr>
              <a:t>Source : cours d’OS d’Irvin PROBST 2006-2007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967D132C-0F3B-8014-1B50-C983090561AA}"/>
              </a:ext>
            </a:extLst>
          </p:cNvPr>
          <p:cNvSpPr>
            <a:spLocks noGrp="1" noChangeArrowheads="1"/>
          </p:cNvSpPr>
          <p:nvPr>
            <p:ph type="body" idx="1"/>
          </p:nvPr>
        </p:nvSpPr>
        <p:spPr/>
        <p:txBody>
          <a:bodyPr/>
          <a:lstStyle/>
          <a:p>
            <a:pPr>
              <a:defRPr/>
            </a:pPr>
            <a:r>
              <a:rPr lang="fr-FR" altLang="fr-FR" dirty="0"/>
              <a:t>Threads et C/C++</a:t>
            </a:r>
          </a:p>
          <a:p>
            <a:pPr lvl="1">
              <a:defRPr/>
            </a:pPr>
            <a:r>
              <a:rPr lang="fr-FR" altLang="fr-FR" dirty="0"/>
              <a:t>Communication et synchronisation entre threads</a:t>
            </a:r>
          </a:p>
          <a:p>
            <a:pPr lvl="2">
              <a:defRPr/>
            </a:pPr>
            <a:r>
              <a:rPr lang="fr-FR" altLang="fr-FR" dirty="0"/>
              <a:t>S'il n'y a pas de protection sur la ressource « affichage », voici ce qu'il se passe probablement par moments : </a:t>
            </a:r>
          </a:p>
          <a:p>
            <a:pPr lvl="3">
              <a:defRPr/>
            </a:pPr>
            <a:r>
              <a:rPr lang="fr-FR" altLang="fr-FR" b="1" dirty="0"/>
              <a:t>Thread1</a:t>
            </a:r>
            <a:r>
              <a:rPr lang="fr-FR" altLang="fr-FR" dirty="0"/>
              <a:t> : Passer l'affichage du terminal de </a:t>
            </a:r>
            <a:r>
              <a:rPr lang="fr-FR" altLang="fr-FR" dirty="0">
                <a:solidFill>
                  <a:srgbClr val="FFFFFF"/>
                </a:solidFill>
                <a:highlight>
                  <a:srgbClr val="000000"/>
                </a:highlight>
              </a:rPr>
              <a:t>blanc</a:t>
            </a:r>
            <a:r>
              <a:rPr lang="fr-FR" altLang="fr-FR" dirty="0"/>
              <a:t> vers </a:t>
            </a:r>
            <a:r>
              <a:rPr lang="fr-FR" altLang="fr-FR" dirty="0">
                <a:solidFill>
                  <a:srgbClr val="FFC000"/>
                </a:solidFill>
                <a:highlight>
                  <a:srgbClr val="000000"/>
                </a:highlight>
              </a:rPr>
              <a:t>orange</a:t>
            </a:r>
            <a:endParaRPr lang="fr-FR" altLang="fr-FR" dirty="0">
              <a:solidFill>
                <a:srgbClr val="FFC000"/>
              </a:solidFill>
            </a:endParaRPr>
          </a:p>
          <a:p>
            <a:pPr lvl="3">
              <a:defRPr/>
            </a:pPr>
            <a:r>
              <a:rPr lang="fr-FR" altLang="fr-FR" b="1" dirty="0"/>
              <a:t>SCHEDULER</a:t>
            </a:r>
            <a:r>
              <a:rPr lang="fr-FR" altLang="fr-FR" dirty="0"/>
              <a:t> : INTERROMPT THREAD1 ET ACTIVE THREAD 2</a:t>
            </a:r>
          </a:p>
          <a:p>
            <a:pPr lvl="3">
              <a:defRPr/>
            </a:pPr>
            <a:r>
              <a:rPr lang="fr-FR" altLang="fr-FR" b="1" dirty="0"/>
              <a:t>Thread2</a:t>
            </a:r>
            <a:r>
              <a:rPr lang="fr-FR" altLang="fr-FR" dirty="0"/>
              <a:t> : Passer l'affichage du terminal de </a:t>
            </a:r>
            <a:r>
              <a:rPr lang="fr-FR" altLang="fr-FR" dirty="0">
                <a:solidFill>
                  <a:srgbClr val="FFFFFF"/>
                </a:solidFill>
                <a:highlight>
                  <a:srgbClr val="000000"/>
                </a:highlight>
              </a:rPr>
              <a:t>blanc</a:t>
            </a:r>
            <a:r>
              <a:rPr lang="fr-FR" altLang="fr-FR" dirty="0"/>
              <a:t> vers </a:t>
            </a:r>
            <a:r>
              <a:rPr lang="fr-FR" altLang="fr-FR" dirty="0">
                <a:solidFill>
                  <a:srgbClr val="FFC000"/>
                </a:solidFill>
                <a:highlight>
                  <a:srgbClr val="000000"/>
                </a:highlight>
              </a:rPr>
              <a:t>orange</a:t>
            </a:r>
          </a:p>
          <a:p>
            <a:pPr lvl="3">
              <a:defRPr/>
            </a:pPr>
            <a:r>
              <a:rPr lang="fr-FR" altLang="fr-FR" b="1" dirty="0"/>
              <a:t>Thread2</a:t>
            </a:r>
            <a:r>
              <a:rPr lang="fr-FR" altLang="fr-FR" dirty="0"/>
              <a:t> : Afficher </a:t>
            </a:r>
            <a:r>
              <a:rPr lang="fr-FR" altLang="fr-FR" dirty="0">
                <a:solidFill>
                  <a:srgbClr val="FFC000"/>
                </a:solidFill>
                <a:highlight>
                  <a:srgbClr val="000000"/>
                </a:highlight>
              </a:rPr>
              <a:t>nombre</a:t>
            </a:r>
          </a:p>
          <a:p>
            <a:pPr lvl="3">
              <a:defRPr/>
            </a:pPr>
            <a:r>
              <a:rPr lang="fr-FR" altLang="fr-FR" b="1" dirty="0"/>
              <a:t>Thread2</a:t>
            </a:r>
            <a:r>
              <a:rPr lang="fr-FR" altLang="fr-FR" dirty="0"/>
              <a:t> : Passer l'affichage du terminal de </a:t>
            </a:r>
            <a:r>
              <a:rPr lang="fr-FR" altLang="fr-FR" dirty="0">
                <a:solidFill>
                  <a:srgbClr val="FFC000"/>
                </a:solidFill>
                <a:highlight>
                  <a:srgbClr val="000000"/>
                </a:highlight>
              </a:rPr>
              <a:t>orange</a:t>
            </a:r>
            <a:r>
              <a:rPr lang="fr-FR" altLang="fr-FR" dirty="0"/>
              <a:t> vers </a:t>
            </a:r>
            <a:r>
              <a:rPr lang="fr-FR" altLang="fr-FR" dirty="0">
                <a:solidFill>
                  <a:srgbClr val="FFFFFF"/>
                </a:solidFill>
                <a:highlight>
                  <a:srgbClr val="000000"/>
                </a:highlight>
              </a:rPr>
              <a:t>blanc</a:t>
            </a:r>
            <a:endParaRPr lang="fr-FR" altLang="fr-FR" dirty="0"/>
          </a:p>
          <a:p>
            <a:pPr lvl="3">
              <a:defRPr/>
            </a:pPr>
            <a:r>
              <a:rPr lang="fr-FR" altLang="fr-FR" b="1" dirty="0"/>
              <a:t>SCHEDULER</a:t>
            </a:r>
            <a:r>
              <a:rPr lang="fr-FR" altLang="fr-FR" dirty="0"/>
              <a:t> : FIN THREAD 2 ET ACTIVE THREAD 1</a:t>
            </a:r>
          </a:p>
          <a:p>
            <a:pPr lvl="3">
              <a:defRPr/>
            </a:pPr>
            <a:r>
              <a:rPr lang="fr-FR" altLang="fr-FR" b="1" dirty="0"/>
              <a:t>Thread1</a:t>
            </a:r>
            <a:r>
              <a:rPr lang="fr-FR" altLang="fr-FR" dirty="0"/>
              <a:t> : Afficher </a:t>
            </a:r>
            <a:r>
              <a:rPr lang="fr-FR" altLang="fr-FR" dirty="0">
                <a:solidFill>
                  <a:srgbClr val="FFFFFF"/>
                </a:solidFill>
                <a:highlight>
                  <a:srgbClr val="000000"/>
                </a:highlight>
              </a:rPr>
              <a:t>nombre</a:t>
            </a:r>
          </a:p>
          <a:p>
            <a:pPr lvl="3">
              <a:defRPr/>
            </a:pPr>
            <a:r>
              <a:rPr lang="fr-FR" altLang="fr-FR" b="1" dirty="0"/>
              <a:t>Thread1</a:t>
            </a:r>
            <a:r>
              <a:rPr lang="fr-FR" altLang="fr-FR" dirty="0"/>
              <a:t> : Passer l'affichage du terminal de </a:t>
            </a:r>
            <a:r>
              <a:rPr lang="fr-FR" altLang="fr-FR" dirty="0">
                <a:solidFill>
                  <a:srgbClr val="FFC000"/>
                </a:solidFill>
                <a:highlight>
                  <a:srgbClr val="000000"/>
                </a:highlight>
              </a:rPr>
              <a:t>orange</a:t>
            </a:r>
            <a:r>
              <a:rPr lang="fr-FR" altLang="fr-FR" dirty="0"/>
              <a:t> vers </a:t>
            </a:r>
            <a:r>
              <a:rPr lang="fr-FR" altLang="fr-FR" dirty="0">
                <a:solidFill>
                  <a:srgbClr val="FFFFFF"/>
                </a:solidFill>
                <a:highlight>
                  <a:srgbClr val="000000"/>
                </a:highlight>
              </a:rPr>
              <a:t>blanc</a:t>
            </a:r>
            <a:endParaRPr lang="fr-FR" altLang="fr-FR" dirty="0"/>
          </a:p>
          <a:p>
            <a:pPr lvl="2">
              <a:defRPr/>
            </a:pPr>
            <a:endParaRPr lang="fr-FR" altLang="fr-FR" dirty="0"/>
          </a:p>
          <a:p>
            <a:pPr lvl="2">
              <a:defRPr/>
            </a:pPr>
            <a:r>
              <a:rPr lang="fr-FR" altLang="fr-FR" dirty="0"/>
              <a:t>=&gt; </a:t>
            </a:r>
            <a:r>
              <a:rPr lang="fr-FR" altLang="fr-FR" b="1" dirty="0"/>
              <a:t>Conflit d’accès</a:t>
            </a:r>
            <a:r>
              <a:rPr lang="fr-FR" altLang="fr-FR" dirty="0"/>
              <a:t> sur la ressource « affichage », il faudrait définir le code gérant l’affichage comme une </a:t>
            </a:r>
            <a:r>
              <a:rPr lang="fr-FR" altLang="fr-FR" b="1" dirty="0"/>
              <a:t>section critique</a:t>
            </a:r>
            <a:r>
              <a:rPr lang="fr-FR" altLang="fr-FR" dirty="0"/>
              <a:t> et faire en sorte que les threads soient en </a:t>
            </a:r>
            <a:r>
              <a:rPr lang="fr-FR" altLang="fr-FR" b="1" dirty="0"/>
              <a:t>exclusion mutuelle</a:t>
            </a:r>
            <a:r>
              <a:rPr lang="fr-FR" altLang="fr-FR" dirty="0"/>
              <a:t>…</a:t>
            </a:r>
          </a:p>
        </p:txBody>
      </p:sp>
      <p:sp>
        <p:nvSpPr>
          <p:cNvPr id="88067" name="Rectangle 2">
            <a:extLst>
              <a:ext uri="{FF2B5EF4-FFF2-40B4-BE49-F238E27FC236}">
                <a16:creationId xmlns:a16="http://schemas.microsoft.com/office/drawing/2014/main" id="{F39A92D6-6FCA-7256-2606-68CA53B46F26}"/>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932611A5-24DB-9F5A-132D-4034CA6D081F}"/>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a:t>Autre exemple de problème courant : </a:t>
            </a:r>
          </a:p>
          <a:p>
            <a:pPr lvl="2"/>
            <a:r>
              <a:rPr lang="fr-FR" altLang="fr-FR"/>
              <a:t>	Dans section critique d’un </a:t>
            </a:r>
            <a:r>
              <a:rPr lang="fr-FR" altLang="fr-FR" b="1"/>
              <a:t>Thread1</a:t>
            </a:r>
            <a:r>
              <a:rPr lang="fr-FR" altLang="fr-FR"/>
              <a:t> : prendre ressource A et la rendre quand B libre</a:t>
            </a:r>
          </a:p>
          <a:p>
            <a:pPr lvl="2"/>
            <a:r>
              <a:rPr lang="fr-FR" altLang="fr-FR"/>
              <a:t>	Dans section critique d’un </a:t>
            </a:r>
            <a:r>
              <a:rPr lang="fr-FR" altLang="fr-FR" b="1"/>
              <a:t>Thread2</a:t>
            </a:r>
            <a:r>
              <a:rPr lang="fr-FR" altLang="fr-FR"/>
              <a:t> : prendre ressource B et la rendre quand A libre</a:t>
            </a:r>
          </a:p>
          <a:p>
            <a:pPr lvl="2"/>
            <a:endParaRPr lang="fr-FR" altLang="fr-FR"/>
          </a:p>
          <a:p>
            <a:pPr lvl="3"/>
            <a:r>
              <a:rPr lang="fr-FR" altLang="fr-FR" b="1"/>
              <a:t>Thread1</a:t>
            </a:r>
            <a:r>
              <a:rPr lang="fr-FR" altLang="fr-FR"/>
              <a:t> : Bloquer accès à A</a:t>
            </a:r>
          </a:p>
          <a:p>
            <a:pPr lvl="3"/>
            <a:r>
              <a:rPr lang="fr-FR" altLang="fr-FR" b="1"/>
              <a:t>Thread1</a:t>
            </a:r>
            <a:r>
              <a:rPr lang="fr-FR" altLang="fr-FR"/>
              <a:t> : Prendre A</a:t>
            </a:r>
          </a:p>
          <a:p>
            <a:pPr lvl="3"/>
            <a:r>
              <a:rPr lang="fr-FR" altLang="fr-FR" b="1"/>
              <a:t>Thread2</a:t>
            </a:r>
            <a:r>
              <a:rPr lang="fr-FR" altLang="fr-FR"/>
              <a:t> : Bloquer accès à B</a:t>
            </a:r>
          </a:p>
          <a:p>
            <a:pPr lvl="3"/>
            <a:r>
              <a:rPr lang="fr-FR" altLang="fr-FR" b="1"/>
              <a:t>Thread2</a:t>
            </a:r>
            <a:r>
              <a:rPr lang="fr-FR" altLang="fr-FR"/>
              <a:t> : Prendre B</a:t>
            </a:r>
          </a:p>
          <a:p>
            <a:pPr lvl="3"/>
            <a:r>
              <a:rPr lang="fr-FR" altLang="fr-FR" b="1"/>
              <a:t>Thread1</a:t>
            </a:r>
            <a:r>
              <a:rPr lang="fr-FR" altLang="fr-FR"/>
              <a:t> : Attente libération de B...</a:t>
            </a:r>
          </a:p>
          <a:p>
            <a:pPr lvl="3"/>
            <a:r>
              <a:rPr lang="fr-FR" altLang="fr-FR" b="1"/>
              <a:t>Thread2</a:t>
            </a:r>
            <a:r>
              <a:rPr lang="fr-FR" altLang="fr-FR"/>
              <a:t> : Attente libération de A...</a:t>
            </a:r>
          </a:p>
          <a:p>
            <a:pPr lvl="3"/>
            <a:r>
              <a:rPr lang="fr-FR" altLang="fr-FR"/>
              <a:t>=&gt; </a:t>
            </a:r>
            <a:r>
              <a:rPr lang="fr-FR" altLang="fr-FR" b="1"/>
              <a:t>DEADLOCK</a:t>
            </a:r>
            <a:r>
              <a:rPr lang="fr-FR" altLang="fr-FR"/>
              <a:t>, il faudrait repenser le programme…</a:t>
            </a:r>
          </a:p>
          <a:p>
            <a:pPr lvl="2"/>
            <a:endParaRPr lang="fr-FR" altLang="fr-FR"/>
          </a:p>
        </p:txBody>
      </p:sp>
      <p:sp>
        <p:nvSpPr>
          <p:cNvPr id="89091" name="Rectangle 2">
            <a:extLst>
              <a:ext uri="{FF2B5EF4-FFF2-40B4-BE49-F238E27FC236}">
                <a16:creationId xmlns:a16="http://schemas.microsoft.com/office/drawing/2014/main" id="{C517E8DD-5BD7-A47A-86D6-8CA5B8585AE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B69E9A40-8453-FE16-87E4-4220B732CBB7}"/>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Outils de synchronisation principaux fournis par </a:t>
            </a:r>
            <a:r>
              <a:rPr lang="fr-FR" altLang="fr-FR" b="1" dirty="0" err="1"/>
              <a:t>pthreads</a:t>
            </a:r>
            <a:r>
              <a:rPr lang="fr-FR" altLang="fr-FR" dirty="0"/>
              <a:t> : </a:t>
            </a:r>
          </a:p>
          <a:p>
            <a:pPr lvl="2"/>
            <a:r>
              <a:rPr lang="fr-FR" altLang="fr-FR" dirty="0"/>
              <a:t>	</a:t>
            </a:r>
            <a:r>
              <a:rPr lang="fr-FR" altLang="fr-FR" b="1" dirty="0"/>
              <a:t>Mutex</a:t>
            </a:r>
            <a:r>
              <a:rPr lang="fr-FR" altLang="fr-FR" dirty="0"/>
              <a:t> : </a:t>
            </a:r>
            <a:r>
              <a:rPr lang="fr-FR" altLang="fr-FR" dirty="0" err="1"/>
              <a:t>pthread_mutex_init</a:t>
            </a:r>
            <a:r>
              <a:rPr lang="fr-FR" altLang="fr-FR" dirty="0"/>
              <a:t>(), </a:t>
            </a:r>
            <a:r>
              <a:rPr lang="fr-FR" altLang="fr-FR" dirty="0" err="1"/>
              <a:t>pthread_mutex_lock</a:t>
            </a:r>
            <a:r>
              <a:rPr lang="fr-FR" altLang="fr-FR" dirty="0"/>
              <a:t>(), </a:t>
            </a:r>
            <a:r>
              <a:rPr lang="fr-FR" altLang="fr-FR" dirty="0" err="1"/>
              <a:t>pthread_mutex_trylock</a:t>
            </a:r>
            <a:r>
              <a:rPr lang="fr-FR" altLang="fr-FR" dirty="0"/>
              <a:t>(), </a:t>
            </a:r>
            <a:r>
              <a:rPr lang="fr-FR" altLang="fr-FR" dirty="0" err="1"/>
              <a:t>pthread_mutex_unlock</a:t>
            </a:r>
            <a:r>
              <a:rPr lang="fr-FR" altLang="fr-FR" dirty="0"/>
              <a:t>(), </a:t>
            </a:r>
            <a:r>
              <a:rPr lang="fr-FR" altLang="fr-FR" dirty="0" err="1"/>
              <a:t>pthread_mutex_destroy</a:t>
            </a:r>
            <a:r>
              <a:rPr lang="fr-FR" altLang="fr-FR" dirty="0"/>
              <a:t>(), etc.</a:t>
            </a:r>
          </a:p>
          <a:p>
            <a:pPr lvl="2"/>
            <a:endParaRPr lang="fr-FR" altLang="fr-FR" dirty="0"/>
          </a:p>
          <a:p>
            <a:pPr lvl="2"/>
            <a:r>
              <a:rPr lang="fr-FR" altLang="fr-FR" dirty="0"/>
              <a:t>Exemple d’utilisation d’un mutex : affichage de la touche appuyée par l’utilisateur pendant un long calcul dans le main(), avec indication de l’état du calcul (« </a:t>
            </a:r>
            <a:r>
              <a:rPr lang="fr-FR" altLang="fr-FR" dirty="0" err="1"/>
              <a:t>ready</a:t>
            </a:r>
            <a:r>
              <a:rPr lang="fr-FR" altLang="fr-FR" dirty="0"/>
              <a:t> » si fini)…</a:t>
            </a:r>
          </a:p>
          <a:p>
            <a:pPr lvl="2"/>
            <a:endParaRPr lang="fr-FR" altLang="fr-FR" dirty="0"/>
          </a:p>
          <a:p>
            <a:pPr lvl="2"/>
            <a:endParaRPr lang="fr-FR" altLang="fr-FR" dirty="0"/>
          </a:p>
        </p:txBody>
      </p:sp>
      <p:sp>
        <p:nvSpPr>
          <p:cNvPr id="90115" name="Rectangle 2">
            <a:extLst>
              <a:ext uri="{FF2B5EF4-FFF2-40B4-BE49-F238E27FC236}">
                <a16:creationId xmlns:a16="http://schemas.microsoft.com/office/drawing/2014/main" id="{9137E8C3-3B5C-C86D-9C3E-DDEC14091433}"/>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299FD82-0ABB-A97B-88A6-8E32ECB6030C}"/>
              </a:ext>
            </a:extLst>
          </p:cNvPr>
          <p:cNvSpPr>
            <a:spLocks noGrp="1" noChangeArrowheads="1"/>
          </p:cNvSpPr>
          <p:nvPr>
            <p:ph type="title"/>
          </p:nvPr>
        </p:nvSpPr>
        <p:spPr/>
        <p:txBody>
          <a:bodyPr/>
          <a:lstStyle/>
          <a:p>
            <a:pPr eaLnBrk="1" hangingPunct="1"/>
            <a:r>
              <a:rPr lang="fr-FR" altLang="fr-FR" sz="2800"/>
              <a:t>Réseaux et C/C++</a:t>
            </a:r>
          </a:p>
        </p:txBody>
      </p:sp>
      <p:pic>
        <p:nvPicPr>
          <p:cNvPr id="91139" name="Picture 1">
            <a:extLst>
              <a:ext uri="{FF2B5EF4-FFF2-40B4-BE49-F238E27FC236}">
                <a16:creationId xmlns:a16="http://schemas.microsoft.com/office/drawing/2014/main" id="{E67CFE48-E2AC-ED72-79CC-CF77B7A5C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1223963"/>
            <a:ext cx="606742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59F6590F-9E95-045B-4880-0B28DE9444FF}"/>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a:t>Déroulement possible dans les boucles : </a:t>
            </a:r>
          </a:p>
          <a:p>
            <a:pPr lvl="2"/>
            <a:r>
              <a:rPr lang="fr-FR" altLang="fr-FR"/>
              <a:t>	</a:t>
            </a:r>
            <a:r>
              <a:rPr lang="fr-FR" altLang="fr-FR" b="1"/>
              <a:t>main()</a:t>
            </a:r>
            <a:r>
              <a:rPr lang="fr-FR" altLang="fr-FR"/>
              <a:t> : </a:t>
            </a:r>
            <a:r>
              <a:rPr lang="fr-FR" altLang="fr-FR" b="1"/>
              <a:t>lock()</a:t>
            </a:r>
            <a:r>
              <a:rPr lang="fr-FR" altLang="fr-FR"/>
              <a:t> va vérifier si un autre </a:t>
            </a:r>
            <a:r>
              <a:rPr lang="fr-FR" altLang="fr-FR" b="1"/>
              <a:t>lock()</a:t>
            </a:r>
            <a:r>
              <a:rPr lang="fr-FR" altLang="fr-FR"/>
              <a:t> est actuellement en cours, s’il n’y en a pas d est modifié et </a:t>
            </a:r>
            <a:r>
              <a:rPr lang="fr-FR" altLang="fr-FR" b="1"/>
              <a:t>unlock()</a:t>
            </a:r>
            <a:r>
              <a:rPr lang="fr-FR" altLang="fr-FR"/>
              <a:t> termine le </a:t>
            </a:r>
            <a:r>
              <a:rPr lang="fr-FR" altLang="fr-FR" b="1"/>
              <a:t>lock()</a:t>
            </a:r>
            <a:r>
              <a:rPr lang="fr-FR" altLang="fr-FR"/>
              <a:t>, sinon il va se mettre en attente passive au moins jusqu’à ce que thread0() appelle </a:t>
            </a:r>
            <a:r>
              <a:rPr lang="fr-FR" altLang="fr-FR" b="1"/>
              <a:t>unlock()</a:t>
            </a:r>
          </a:p>
          <a:p>
            <a:pPr lvl="2"/>
            <a:r>
              <a:rPr lang="fr-FR" altLang="fr-FR"/>
              <a:t>	</a:t>
            </a:r>
            <a:r>
              <a:rPr lang="fr-FR" altLang="fr-FR" b="1"/>
              <a:t>main()</a:t>
            </a:r>
            <a:r>
              <a:rPr lang="fr-FR" altLang="fr-FR"/>
              <a:t> : </a:t>
            </a:r>
            <a:r>
              <a:rPr lang="fr-FR" altLang="fr-FR" b="1"/>
              <a:t>yield()</a:t>
            </a:r>
            <a:r>
              <a:rPr lang="fr-FR" altLang="fr-FR"/>
              <a:t> va laisser le scheduler activer thread0()</a:t>
            </a:r>
          </a:p>
          <a:p>
            <a:pPr lvl="2"/>
            <a:r>
              <a:rPr lang="fr-FR" altLang="fr-FR"/>
              <a:t>	</a:t>
            </a:r>
            <a:r>
              <a:rPr lang="fr-FR" altLang="fr-FR" b="1"/>
              <a:t>thread0()</a:t>
            </a:r>
            <a:r>
              <a:rPr lang="fr-FR" altLang="fr-FR"/>
              <a:t> : la plupart du temps, </a:t>
            </a:r>
            <a:r>
              <a:rPr lang="fr-FR" altLang="fr-FR" b="1"/>
              <a:t>getchar()</a:t>
            </a:r>
            <a:r>
              <a:rPr lang="fr-FR" altLang="fr-FR"/>
              <a:t> attend un caractère de l’utilisateur de manière passive donc le scheduler va activer le main(), sinon </a:t>
            </a:r>
            <a:r>
              <a:rPr lang="fr-FR" altLang="fr-FR" b="1"/>
              <a:t>lock()</a:t>
            </a:r>
            <a:r>
              <a:rPr lang="fr-FR" altLang="fr-FR"/>
              <a:t> va vérifier si un autre </a:t>
            </a:r>
            <a:r>
              <a:rPr lang="fr-FR" altLang="fr-FR" b="1"/>
              <a:t>lock()</a:t>
            </a:r>
            <a:r>
              <a:rPr lang="fr-FR" altLang="fr-FR"/>
              <a:t> est actuellement en cours, s’il y en a un thread0() va se mettre en attente passive au moins jusqu’à ce que le main() appelle </a:t>
            </a:r>
            <a:r>
              <a:rPr lang="fr-FR" altLang="fr-FR" b="1"/>
              <a:t>unlock()</a:t>
            </a:r>
            <a:r>
              <a:rPr lang="fr-FR" altLang="fr-FR"/>
              <a:t>, sinon il va vérifier la valeur de d et appeler </a:t>
            </a:r>
            <a:r>
              <a:rPr lang="fr-FR" altLang="fr-FR" b="1"/>
              <a:t>unlock()</a:t>
            </a:r>
          </a:p>
          <a:p>
            <a:pPr lvl="2"/>
            <a:endParaRPr lang="fr-FR" altLang="fr-FR"/>
          </a:p>
        </p:txBody>
      </p:sp>
      <p:sp>
        <p:nvSpPr>
          <p:cNvPr id="92163" name="Rectangle 2">
            <a:extLst>
              <a:ext uri="{FF2B5EF4-FFF2-40B4-BE49-F238E27FC236}">
                <a16:creationId xmlns:a16="http://schemas.microsoft.com/office/drawing/2014/main" id="{0F898653-F6E4-E9E8-6ECB-4546B2B9BA8C}"/>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0D190D46-D4FA-D743-71CB-409157B379F7}"/>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Remarques sur le code précédent : </a:t>
            </a:r>
          </a:p>
          <a:p>
            <a:pPr lvl="2"/>
            <a:r>
              <a:rPr lang="fr-FR" altLang="fr-FR" dirty="0"/>
              <a:t>	Des lectures concurrentes (a priori non atomique) de la variable </a:t>
            </a:r>
            <a:r>
              <a:rPr lang="fr-FR" altLang="fr-FR" b="1" dirty="0"/>
              <a:t>d</a:t>
            </a:r>
            <a:r>
              <a:rPr lang="fr-FR" altLang="fr-FR" dirty="0"/>
              <a:t> ne sont pas protégées, dans l’idéal il faudrait aussi protéger par le mutex la vérification de la condition sur d dans le main…</a:t>
            </a:r>
          </a:p>
          <a:p>
            <a:pPr lvl="2"/>
            <a:endParaRPr lang="fr-FR" altLang="fr-FR" dirty="0"/>
          </a:p>
          <a:p>
            <a:pPr lvl="2"/>
            <a:r>
              <a:rPr lang="fr-FR" altLang="fr-FR" dirty="0"/>
              <a:t>	En pratique, il semble que ce ne soit pas un problème en général, contrairement aux mélanges d’écritures et lectures concurrentes…</a:t>
            </a:r>
          </a:p>
          <a:p>
            <a:pPr lvl="2"/>
            <a:endParaRPr lang="fr-FR" altLang="fr-FR" dirty="0"/>
          </a:p>
          <a:p>
            <a:pPr lvl="2"/>
            <a:endParaRPr lang="fr-FR" altLang="fr-FR" dirty="0"/>
          </a:p>
        </p:txBody>
      </p:sp>
      <p:sp>
        <p:nvSpPr>
          <p:cNvPr id="93187" name="Rectangle 2">
            <a:extLst>
              <a:ext uri="{FF2B5EF4-FFF2-40B4-BE49-F238E27FC236}">
                <a16:creationId xmlns:a16="http://schemas.microsoft.com/office/drawing/2014/main" id="{721857F6-C488-9D6A-D0D1-362A09890BF0}"/>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7FE98450-764A-03AB-2D69-5B545DB946B2}"/>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a:t>Mélanges d’écritures et lectures concurrentes : </a:t>
            </a:r>
          </a:p>
          <a:p>
            <a:pPr lvl="3"/>
            <a:r>
              <a:rPr lang="fr-FR" altLang="fr-FR"/>
              <a:t>En C/C++, l’opération d’affectation ou d’utilisation de valeur pour un entier signé de 4 octets est peut-être décomposée en plusieurs instructions pour le processeur, e.g. 1 par octet</a:t>
            </a:r>
          </a:p>
          <a:p>
            <a:pPr lvl="3"/>
            <a:endParaRPr lang="fr-FR" altLang="fr-FR"/>
          </a:p>
          <a:p>
            <a:pPr lvl="3"/>
            <a:r>
              <a:rPr lang="fr-FR" altLang="fr-FR"/>
              <a:t>Exemple de problème : </a:t>
            </a:r>
            <a:r>
              <a:rPr lang="fr-FR" altLang="fr-FR" b="1"/>
              <a:t>Thread1</a:t>
            </a:r>
            <a:r>
              <a:rPr lang="fr-FR" altLang="fr-FR"/>
              <a:t> veut écrire -1 dans une variable qui était initialement à 0 pendant que </a:t>
            </a:r>
            <a:r>
              <a:rPr lang="fr-FR" altLang="fr-FR" b="1"/>
              <a:t>Thread2</a:t>
            </a:r>
            <a:r>
              <a:rPr lang="fr-FR" altLang="fr-FR"/>
              <a:t> la lit, sans mutex…</a:t>
            </a:r>
          </a:p>
          <a:p>
            <a:pPr lvl="2"/>
            <a:endParaRPr lang="fr-FR" altLang="fr-FR"/>
          </a:p>
        </p:txBody>
      </p:sp>
      <p:sp>
        <p:nvSpPr>
          <p:cNvPr id="94211" name="Rectangle 2">
            <a:extLst>
              <a:ext uri="{FF2B5EF4-FFF2-40B4-BE49-F238E27FC236}">
                <a16:creationId xmlns:a16="http://schemas.microsoft.com/office/drawing/2014/main" id="{C259621A-8526-A4CF-5540-48C3C5BDF4F3}"/>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400C159C-3B3C-1344-78AA-4C123E82220E}"/>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a:t>Mélanges d’écritures et lectures concurrentes : </a:t>
            </a:r>
          </a:p>
          <a:p>
            <a:pPr lvl="3"/>
            <a:endParaRPr lang="fr-FR" altLang="fr-FR"/>
          </a:p>
          <a:p>
            <a:pPr lvl="3"/>
            <a:r>
              <a:rPr lang="fr-FR" altLang="fr-FR" b="1"/>
              <a:t>Thread1</a:t>
            </a:r>
            <a:r>
              <a:rPr lang="fr-FR" altLang="fr-FR"/>
              <a:t> : Ecriture de l’octet 1</a:t>
            </a:r>
          </a:p>
          <a:p>
            <a:pPr lvl="3"/>
            <a:r>
              <a:rPr lang="fr-FR" altLang="fr-FR" b="1"/>
              <a:t>Thread2</a:t>
            </a:r>
            <a:r>
              <a:rPr lang="fr-FR" altLang="fr-FR"/>
              <a:t> : Lecture de l’octet 1</a:t>
            </a:r>
          </a:p>
          <a:p>
            <a:pPr lvl="3"/>
            <a:r>
              <a:rPr lang="fr-FR" altLang="fr-FR" b="1"/>
              <a:t>Thread2</a:t>
            </a:r>
            <a:r>
              <a:rPr lang="fr-FR" altLang="fr-FR"/>
              <a:t> : Lecture de l’octet 2</a:t>
            </a:r>
          </a:p>
          <a:p>
            <a:pPr lvl="3"/>
            <a:r>
              <a:rPr lang="fr-FR" altLang="fr-FR" b="1"/>
              <a:t>Thread2</a:t>
            </a:r>
            <a:r>
              <a:rPr lang="fr-FR" altLang="fr-FR"/>
              <a:t> : Lecture de l’octet 3</a:t>
            </a:r>
          </a:p>
          <a:p>
            <a:pPr lvl="3"/>
            <a:r>
              <a:rPr lang="fr-FR" altLang="fr-FR" b="1"/>
              <a:t>Thread2</a:t>
            </a:r>
            <a:r>
              <a:rPr lang="fr-FR" altLang="fr-FR"/>
              <a:t> : Lecture de l’octet 4</a:t>
            </a:r>
          </a:p>
          <a:p>
            <a:pPr lvl="3"/>
            <a:r>
              <a:rPr lang="fr-FR" altLang="fr-FR" b="1"/>
              <a:t>Thread1</a:t>
            </a:r>
            <a:r>
              <a:rPr lang="fr-FR" altLang="fr-FR"/>
              <a:t> : Ecriture de l’octet 2</a:t>
            </a:r>
          </a:p>
          <a:p>
            <a:pPr lvl="3"/>
            <a:r>
              <a:rPr lang="fr-FR" altLang="fr-FR" b="1"/>
              <a:t>Thread1</a:t>
            </a:r>
            <a:r>
              <a:rPr lang="fr-FR" altLang="fr-FR"/>
              <a:t> : Ecriture de l’octet 3</a:t>
            </a:r>
          </a:p>
          <a:p>
            <a:pPr lvl="3"/>
            <a:r>
              <a:rPr lang="fr-FR" altLang="fr-FR" b="1"/>
              <a:t>Thread1</a:t>
            </a:r>
            <a:r>
              <a:rPr lang="fr-FR" altLang="fr-FR"/>
              <a:t> : Ecriture de l’octet 4</a:t>
            </a:r>
          </a:p>
          <a:p>
            <a:pPr lvl="2"/>
            <a:endParaRPr lang="fr-FR" altLang="fr-FR"/>
          </a:p>
          <a:p>
            <a:pPr lvl="2"/>
            <a:r>
              <a:rPr lang="fr-FR" altLang="fr-FR"/>
              <a:t>Par contre, pour des lectures concurrentes sans aucune écriture, il n’y aurait pas de problème…</a:t>
            </a:r>
          </a:p>
          <a:p>
            <a:pPr lvl="2"/>
            <a:endParaRPr lang="fr-FR" altLang="fr-FR"/>
          </a:p>
        </p:txBody>
      </p:sp>
      <p:sp>
        <p:nvSpPr>
          <p:cNvPr id="95235" name="Rectangle 2">
            <a:extLst>
              <a:ext uri="{FF2B5EF4-FFF2-40B4-BE49-F238E27FC236}">
                <a16:creationId xmlns:a16="http://schemas.microsoft.com/office/drawing/2014/main" id="{A95C93B6-6E5F-0B35-96DD-242351B713E8}"/>
              </a:ext>
            </a:extLst>
          </p:cNvPr>
          <p:cNvSpPr>
            <a:spLocks noGrp="1" noChangeArrowheads="1"/>
          </p:cNvSpPr>
          <p:nvPr>
            <p:ph type="title"/>
          </p:nvPr>
        </p:nvSpPr>
        <p:spPr/>
        <p:txBody>
          <a:bodyPr/>
          <a:lstStyle/>
          <a:p>
            <a:pPr eaLnBrk="1" hangingPunct="1"/>
            <a:r>
              <a:rPr lang="fr-FR" altLang="fr-FR" sz="2800"/>
              <a:t>Réseaux et C/C++</a:t>
            </a:r>
          </a:p>
        </p:txBody>
      </p:sp>
      <p:graphicFrame>
        <p:nvGraphicFramePr>
          <p:cNvPr id="3" name="Table 3">
            <a:extLst>
              <a:ext uri="{FF2B5EF4-FFF2-40B4-BE49-F238E27FC236}">
                <a16:creationId xmlns:a16="http://schemas.microsoft.com/office/drawing/2014/main" id="{3E144F47-1B80-105E-7E11-CCDF86E1F2F5}"/>
              </a:ext>
            </a:extLst>
          </p:cNvPr>
          <p:cNvGraphicFramePr>
            <a:graphicFrameLocks noGrp="1"/>
          </p:cNvGraphicFramePr>
          <p:nvPr/>
        </p:nvGraphicFramePr>
        <p:xfrm>
          <a:off x="4787900" y="2852738"/>
          <a:ext cx="1719264" cy="2438400"/>
        </p:xfrm>
        <a:graphic>
          <a:graphicData uri="http://schemas.openxmlformats.org/drawingml/2006/table">
            <a:tbl>
              <a:tblPr bandRow="1">
                <a:tableStyleId>{F5AB1C69-6EDB-4FF4-983F-18BD219EF322}</a:tableStyleId>
              </a:tblPr>
              <a:tblGrid>
                <a:gridCol w="429816">
                  <a:extLst>
                    <a:ext uri="{9D8B030D-6E8A-4147-A177-3AD203B41FA5}">
                      <a16:colId xmlns:a16="http://schemas.microsoft.com/office/drawing/2014/main" val="20000"/>
                    </a:ext>
                  </a:extLst>
                </a:gridCol>
                <a:gridCol w="429816">
                  <a:extLst>
                    <a:ext uri="{9D8B030D-6E8A-4147-A177-3AD203B41FA5}">
                      <a16:colId xmlns:a16="http://schemas.microsoft.com/office/drawing/2014/main" val="20001"/>
                    </a:ext>
                  </a:extLst>
                </a:gridCol>
                <a:gridCol w="429816">
                  <a:extLst>
                    <a:ext uri="{9D8B030D-6E8A-4147-A177-3AD203B41FA5}">
                      <a16:colId xmlns:a16="http://schemas.microsoft.com/office/drawing/2014/main" val="20002"/>
                    </a:ext>
                  </a:extLst>
                </a:gridCol>
                <a:gridCol w="429816">
                  <a:extLst>
                    <a:ext uri="{9D8B030D-6E8A-4147-A177-3AD203B41FA5}">
                      <a16:colId xmlns:a16="http://schemas.microsoft.com/office/drawing/2014/main" val="20003"/>
                    </a:ext>
                  </a:extLst>
                </a:gridCol>
              </a:tblGrid>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19E110E-5F94-A45A-2B1C-7DC5F37F5791}"/>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6387" name="Rectangle 3">
            <a:extLst>
              <a:ext uri="{FF2B5EF4-FFF2-40B4-BE49-F238E27FC236}">
                <a16:creationId xmlns:a16="http://schemas.microsoft.com/office/drawing/2014/main" id="{78F2C1C8-E0CA-9602-7F70-24D833B79133}"/>
              </a:ext>
            </a:extLst>
          </p:cNvPr>
          <p:cNvSpPr>
            <a:spLocks noGrp="1" noChangeArrowheads="1"/>
          </p:cNvSpPr>
          <p:nvPr>
            <p:ph type="body" idx="1"/>
          </p:nvPr>
        </p:nvSpPr>
        <p:spPr/>
        <p:txBody>
          <a:bodyPr/>
          <a:lstStyle/>
          <a:p>
            <a:r>
              <a:rPr lang="fr-FR" altLang="fr-FR" dirty="0"/>
              <a:t>Organisation</a:t>
            </a:r>
          </a:p>
          <a:p>
            <a:pPr lvl="1"/>
            <a:r>
              <a:rPr lang="fr-FR" altLang="fr-FR" dirty="0"/>
              <a:t>Suggestions pour la prise de notes, la synchronisation de documents, </a:t>
            </a:r>
            <a:r>
              <a:rPr lang="fr-FR" altLang="fr-FR" dirty="0" err="1"/>
              <a:t>visio</a:t>
            </a:r>
            <a:r>
              <a:rPr lang="fr-FR" altLang="fr-FR" dirty="0"/>
              <a:t>, etc.</a:t>
            </a:r>
          </a:p>
          <a:p>
            <a:pPr lvl="2"/>
            <a:r>
              <a:rPr lang="fr-FR" altLang="fr-FR" sz="1600" b="1" dirty="0"/>
              <a:t>Windows 10/11 Pro</a:t>
            </a:r>
            <a:r>
              <a:rPr lang="fr-FR" altLang="fr-FR" sz="1600" dirty="0"/>
              <a:t> : certains de vos </a:t>
            </a:r>
            <a:r>
              <a:rPr lang="fr-FR" altLang="fr-FR" sz="1600" dirty="0" err="1"/>
              <a:t>PCs</a:t>
            </a:r>
            <a:r>
              <a:rPr lang="fr-FR" altLang="fr-FR" sz="1600" dirty="0"/>
              <a:t> portables pouvant être livrés avec une version </a:t>
            </a:r>
            <a:r>
              <a:rPr lang="fr-FR" altLang="fr-FR" sz="1600" b="1" dirty="0"/>
              <a:t>Home</a:t>
            </a:r>
            <a:r>
              <a:rPr lang="fr-FR" altLang="fr-FR" sz="1600" dirty="0"/>
              <a:t> (qui a des limitations) ou sans Windows, l’école fournit des licences personnelles pour les étudiants et personnels, voir </a:t>
            </a:r>
            <a:r>
              <a:rPr lang="fr-FR" altLang="fr-FR" sz="1600" dirty="0">
                <a:hlinkClick r:id="rId2"/>
              </a:rPr>
              <a:t>https://offres-informatiques.ensta-bretagne.fr</a:t>
            </a:r>
            <a:r>
              <a:rPr lang="fr-FR" altLang="fr-FR" sz="1600" dirty="0"/>
              <a:t>  </a:t>
            </a:r>
          </a:p>
          <a:p>
            <a:pPr lvl="2"/>
            <a:r>
              <a:rPr lang="fr-FR" altLang="fr-FR" sz="1600" b="1" dirty="0"/>
              <a:t>Ubuntu 22.04</a:t>
            </a:r>
            <a:r>
              <a:rPr lang="fr-FR" altLang="fr-FR" sz="1600" dirty="0"/>
              <a:t> : version à privilégier cette année</a:t>
            </a:r>
            <a:endParaRPr lang="fr-FR" altLang="fr-FR" dirty="0"/>
          </a:p>
          <a:p>
            <a:pPr lvl="1"/>
            <a:endParaRPr lang="fr-FR" altLang="fr-FR" dirty="0"/>
          </a:p>
          <a:p>
            <a:pPr lvl="2"/>
            <a:r>
              <a:rPr lang="fr-FR" altLang="fr-FR" sz="1400" dirty="0"/>
              <a:t>Voir aussi </a:t>
            </a:r>
            <a:r>
              <a:rPr lang="fr-FR" altLang="fr-FR" sz="1400" dirty="0">
                <a:hlinkClick r:id="rId3"/>
              </a:rPr>
              <a:t>https://www.ensta-bretagne.fr/lebars/computer_prereq_rob.pdf</a:t>
            </a:r>
            <a:r>
              <a:rPr lang="fr-FR" altLang="fr-FR" sz="1400" dirty="0"/>
              <a:t> </a:t>
            </a:r>
          </a:p>
          <a:p>
            <a:pPr lvl="1"/>
            <a:endParaRPr lang="fr-FR" altLang="fr-F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9DB0AAA9-CB78-16CE-BD26-37AE78B98F2D}"/>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a:t>Pour des mélanges de lectures concurrentes, si maintenant on suppose qu’une utilisation d’un entier signé de 4 octets (e.g. 0xFF000001) se fait par lecture de l’octet initial, lecture du suivant, lecture du suivant, lecture du suivant (utilisation d’adresses relatives au lieu d’absolues) : </a:t>
            </a:r>
          </a:p>
          <a:p>
            <a:pPr lvl="3"/>
            <a:endParaRPr lang="fr-FR" altLang="fr-FR"/>
          </a:p>
          <a:p>
            <a:pPr lvl="3"/>
            <a:r>
              <a:rPr lang="fr-FR" altLang="fr-FR" b="1"/>
              <a:t>Thread1</a:t>
            </a:r>
            <a:r>
              <a:rPr lang="fr-FR" altLang="fr-FR"/>
              <a:t> : Lecture de l’octet initial</a:t>
            </a:r>
          </a:p>
          <a:p>
            <a:pPr lvl="3"/>
            <a:r>
              <a:rPr lang="fr-FR" altLang="fr-FR" b="1"/>
              <a:t>Thread1</a:t>
            </a:r>
            <a:r>
              <a:rPr lang="fr-FR" altLang="fr-FR"/>
              <a:t> : Lecture de l’octet suivant</a:t>
            </a:r>
          </a:p>
          <a:p>
            <a:pPr lvl="3"/>
            <a:r>
              <a:rPr lang="fr-FR" altLang="fr-FR" b="1"/>
              <a:t>Thread2</a:t>
            </a:r>
            <a:r>
              <a:rPr lang="fr-FR" altLang="fr-FR"/>
              <a:t> : Lecture de l’octet initial</a:t>
            </a:r>
          </a:p>
          <a:p>
            <a:pPr lvl="3"/>
            <a:r>
              <a:rPr lang="fr-FR" altLang="fr-FR" b="1"/>
              <a:t>Thread2</a:t>
            </a:r>
            <a:r>
              <a:rPr lang="fr-FR" altLang="fr-FR"/>
              <a:t> : Lecture de l’octet suivant</a:t>
            </a:r>
          </a:p>
          <a:p>
            <a:pPr lvl="3"/>
            <a:r>
              <a:rPr lang="fr-FR" altLang="fr-FR" b="1"/>
              <a:t>Thread2</a:t>
            </a:r>
            <a:r>
              <a:rPr lang="fr-FR" altLang="fr-FR"/>
              <a:t> : Lecture de l’octet suivant</a:t>
            </a:r>
          </a:p>
          <a:p>
            <a:pPr lvl="3"/>
            <a:r>
              <a:rPr lang="fr-FR" altLang="fr-FR" b="1"/>
              <a:t>Thread2</a:t>
            </a:r>
            <a:r>
              <a:rPr lang="fr-FR" altLang="fr-FR"/>
              <a:t> : Lecture de l’octet suivant</a:t>
            </a:r>
          </a:p>
          <a:p>
            <a:pPr lvl="3"/>
            <a:r>
              <a:rPr lang="fr-FR" altLang="fr-FR" b="1"/>
              <a:t>Thread1</a:t>
            </a:r>
            <a:r>
              <a:rPr lang="fr-FR" altLang="fr-FR"/>
              <a:t> : Lecture de l’octet suivant</a:t>
            </a:r>
          </a:p>
          <a:p>
            <a:pPr lvl="3"/>
            <a:r>
              <a:rPr lang="fr-FR" altLang="fr-FR" b="1"/>
              <a:t>Thread1</a:t>
            </a:r>
            <a:r>
              <a:rPr lang="fr-FR" altLang="fr-FR"/>
              <a:t> : Lecture de l’octet suivant</a:t>
            </a:r>
          </a:p>
          <a:p>
            <a:pPr lvl="2"/>
            <a:endParaRPr lang="fr-FR" altLang="fr-FR"/>
          </a:p>
        </p:txBody>
      </p:sp>
      <p:sp>
        <p:nvSpPr>
          <p:cNvPr id="96259" name="Rectangle 2">
            <a:extLst>
              <a:ext uri="{FF2B5EF4-FFF2-40B4-BE49-F238E27FC236}">
                <a16:creationId xmlns:a16="http://schemas.microsoft.com/office/drawing/2014/main" id="{19103526-A07F-4B4F-4387-5DD847C51A7A}"/>
              </a:ext>
            </a:extLst>
          </p:cNvPr>
          <p:cNvSpPr>
            <a:spLocks noGrp="1" noChangeArrowheads="1"/>
          </p:cNvSpPr>
          <p:nvPr>
            <p:ph type="title"/>
          </p:nvPr>
        </p:nvSpPr>
        <p:spPr/>
        <p:txBody>
          <a:bodyPr/>
          <a:lstStyle/>
          <a:p>
            <a:pPr eaLnBrk="1" hangingPunct="1"/>
            <a:r>
              <a:rPr lang="fr-FR" altLang="fr-FR" sz="2800"/>
              <a:t>Réseaux et C/C++</a:t>
            </a:r>
          </a:p>
        </p:txBody>
      </p:sp>
      <p:graphicFrame>
        <p:nvGraphicFramePr>
          <p:cNvPr id="3" name="Table 3">
            <a:extLst>
              <a:ext uri="{FF2B5EF4-FFF2-40B4-BE49-F238E27FC236}">
                <a16:creationId xmlns:a16="http://schemas.microsoft.com/office/drawing/2014/main" id="{56E135DD-BA46-3CE4-9051-E0121515CA9B}"/>
              </a:ext>
            </a:extLst>
          </p:cNvPr>
          <p:cNvGraphicFramePr>
            <a:graphicFrameLocks noGrp="1"/>
          </p:cNvGraphicFramePr>
          <p:nvPr/>
        </p:nvGraphicFramePr>
        <p:xfrm>
          <a:off x="5364163" y="3968750"/>
          <a:ext cx="1717676" cy="2438400"/>
        </p:xfrm>
        <a:graphic>
          <a:graphicData uri="http://schemas.openxmlformats.org/drawingml/2006/table">
            <a:tbl>
              <a:tblPr bandRow="1">
                <a:tableStyleId>{F5AB1C69-6EDB-4FF4-983F-18BD219EF322}</a:tableStyleId>
              </a:tblPr>
              <a:tblGrid>
                <a:gridCol w="429419">
                  <a:extLst>
                    <a:ext uri="{9D8B030D-6E8A-4147-A177-3AD203B41FA5}">
                      <a16:colId xmlns:a16="http://schemas.microsoft.com/office/drawing/2014/main" val="20000"/>
                    </a:ext>
                  </a:extLst>
                </a:gridCol>
                <a:gridCol w="429419">
                  <a:extLst>
                    <a:ext uri="{9D8B030D-6E8A-4147-A177-3AD203B41FA5}">
                      <a16:colId xmlns:a16="http://schemas.microsoft.com/office/drawing/2014/main" val="20001"/>
                    </a:ext>
                  </a:extLst>
                </a:gridCol>
                <a:gridCol w="429419">
                  <a:extLst>
                    <a:ext uri="{9D8B030D-6E8A-4147-A177-3AD203B41FA5}">
                      <a16:colId xmlns:a16="http://schemas.microsoft.com/office/drawing/2014/main" val="20002"/>
                    </a:ext>
                  </a:extLst>
                </a:gridCol>
                <a:gridCol w="429419">
                  <a:extLst>
                    <a:ext uri="{9D8B030D-6E8A-4147-A177-3AD203B41FA5}">
                      <a16:colId xmlns:a16="http://schemas.microsoft.com/office/drawing/2014/main" val="20003"/>
                    </a:ext>
                  </a:extLst>
                </a:gridCol>
              </a:tblGrid>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fr-FR" sz="1400" dirty="0"/>
                        <a:t>01</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5"/>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46C5C933-C1C1-1C18-DE31-BEA6101E43AA}"/>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Même si cette dernière possibilité ne correspond probablement pas à ce qu’il se passe dans la réalité, dans le doute il vaudrait donc mieux utiliser un code similaire au suivant…</a:t>
            </a:r>
          </a:p>
          <a:p>
            <a:pPr lvl="2"/>
            <a:endParaRPr lang="fr-FR" altLang="fr-FR" dirty="0"/>
          </a:p>
        </p:txBody>
      </p:sp>
      <p:sp>
        <p:nvSpPr>
          <p:cNvPr id="97283" name="Rectangle 2">
            <a:extLst>
              <a:ext uri="{FF2B5EF4-FFF2-40B4-BE49-F238E27FC236}">
                <a16:creationId xmlns:a16="http://schemas.microsoft.com/office/drawing/2014/main" id="{EC1579AD-A833-66E6-FE74-9B35FD41A21C}"/>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9BC0E44-C2F1-C604-5B7B-B03C6945C637}"/>
              </a:ext>
            </a:extLst>
          </p:cNvPr>
          <p:cNvSpPr>
            <a:spLocks noGrp="1" noChangeArrowheads="1"/>
          </p:cNvSpPr>
          <p:nvPr>
            <p:ph type="title"/>
          </p:nvPr>
        </p:nvSpPr>
        <p:spPr/>
        <p:txBody>
          <a:bodyPr/>
          <a:lstStyle/>
          <a:p>
            <a:pPr eaLnBrk="1" hangingPunct="1"/>
            <a:r>
              <a:rPr lang="fr-FR" altLang="fr-FR" sz="2800"/>
              <a:t>Réseaux et C/C++</a:t>
            </a:r>
          </a:p>
        </p:txBody>
      </p:sp>
      <p:pic>
        <p:nvPicPr>
          <p:cNvPr id="5" name="Picture 4" descr="Text&#10;&#10;Description automatically generated">
            <a:extLst>
              <a:ext uri="{FF2B5EF4-FFF2-40B4-BE49-F238E27FC236}">
                <a16:creationId xmlns:a16="http://schemas.microsoft.com/office/drawing/2014/main" id="{C5E6A187-030B-7F95-E475-B0F38C72B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107" y="1052736"/>
            <a:ext cx="5697787" cy="5796644"/>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7B84D0A3-2FB9-56B0-7682-2131CEA07A52}"/>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b="1"/>
              <a:t>Blackboard</a:t>
            </a:r>
            <a:r>
              <a:rPr lang="fr-FR" altLang="fr-FR"/>
              <a:t> : comme il n’est pas forcément optimal d’associer à chaque variable partagée un mutex, on appelle parfois </a:t>
            </a:r>
            <a:r>
              <a:rPr lang="fr-FR" altLang="fr-FR" b="1"/>
              <a:t>blackboard</a:t>
            </a:r>
            <a:r>
              <a:rPr lang="fr-FR" altLang="fr-FR"/>
              <a:t> un ensemble de variables partagées protégées par le même mutex</a:t>
            </a:r>
          </a:p>
          <a:p>
            <a:pPr lvl="2"/>
            <a:endParaRPr lang="fr-FR" altLang="fr-FR"/>
          </a:p>
        </p:txBody>
      </p:sp>
      <p:sp>
        <p:nvSpPr>
          <p:cNvPr id="99331" name="Rectangle 2">
            <a:extLst>
              <a:ext uri="{FF2B5EF4-FFF2-40B4-BE49-F238E27FC236}">
                <a16:creationId xmlns:a16="http://schemas.microsoft.com/office/drawing/2014/main" id="{D39B6DFA-3B6D-5891-A5F8-070964B5DC71}"/>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a:extLst>
              <a:ext uri="{FF2B5EF4-FFF2-40B4-BE49-F238E27FC236}">
                <a16:creationId xmlns:a16="http://schemas.microsoft.com/office/drawing/2014/main" id="{60A0779D-2EA7-AE37-661C-9938A8C9470B}"/>
              </a:ext>
            </a:extLst>
          </p:cNvPr>
          <p:cNvSpPr>
            <a:spLocks noGrp="1" noChangeArrowheads="1"/>
          </p:cNvSpPr>
          <p:nvPr>
            <p:ph type="body" idx="1"/>
          </p:nvPr>
        </p:nvSpPr>
        <p:spPr>
          <a:xfrm>
            <a:off x="457200" y="1447800"/>
            <a:ext cx="8255000" cy="4724400"/>
          </a:xfrm>
        </p:spPr>
        <p:txBody>
          <a:bodyPr/>
          <a:lstStyle/>
          <a:p>
            <a:r>
              <a:rPr lang="fr-FR" altLang="fr-FR"/>
              <a:t>Threads et C/C++</a:t>
            </a:r>
          </a:p>
          <a:p>
            <a:pPr lvl="1"/>
            <a:r>
              <a:rPr lang="fr-FR" altLang="fr-FR"/>
              <a:t>Communication et synchronisation entre threads</a:t>
            </a:r>
          </a:p>
          <a:p>
            <a:pPr lvl="2"/>
            <a:r>
              <a:rPr lang="fr-FR" altLang="fr-FR" b="1"/>
              <a:t>Valeur de retour</a:t>
            </a:r>
            <a:r>
              <a:rPr lang="fr-FR" altLang="fr-FR"/>
              <a:t> d’un thread</a:t>
            </a:r>
          </a:p>
        </p:txBody>
      </p:sp>
      <p:sp>
        <p:nvSpPr>
          <p:cNvPr id="100355" name="Rectangle 2">
            <a:extLst>
              <a:ext uri="{FF2B5EF4-FFF2-40B4-BE49-F238E27FC236}">
                <a16:creationId xmlns:a16="http://schemas.microsoft.com/office/drawing/2014/main" id="{71FF7DD3-2F7E-EB1B-70F1-7F0BC6B3D752}"/>
              </a:ext>
            </a:extLst>
          </p:cNvPr>
          <p:cNvSpPr>
            <a:spLocks noGrp="1" noChangeArrowheads="1"/>
          </p:cNvSpPr>
          <p:nvPr>
            <p:ph type="title"/>
          </p:nvPr>
        </p:nvSpPr>
        <p:spPr/>
        <p:txBody>
          <a:bodyPr/>
          <a:lstStyle/>
          <a:p>
            <a:pPr eaLnBrk="1" hangingPunct="1"/>
            <a:r>
              <a:rPr lang="fr-FR" altLang="fr-FR" sz="2800"/>
              <a:t>Réseaux et C/C++</a:t>
            </a:r>
          </a:p>
        </p:txBody>
      </p:sp>
      <p:pic>
        <p:nvPicPr>
          <p:cNvPr id="100356" name="Picture 4">
            <a:extLst>
              <a:ext uri="{FF2B5EF4-FFF2-40B4-BE49-F238E27FC236}">
                <a16:creationId xmlns:a16="http://schemas.microsoft.com/office/drawing/2014/main" id="{9336ADA9-3556-A96A-BE2E-EEADF4C6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2781300"/>
            <a:ext cx="522922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657CACB0-C965-AF1C-229B-9C64FA5D173B}"/>
              </a:ext>
            </a:extLst>
          </p:cNvPr>
          <p:cNvSpPr>
            <a:spLocks noGrp="1" noChangeArrowheads="1"/>
          </p:cNvSpPr>
          <p:nvPr>
            <p:ph type="body" idx="1"/>
          </p:nvPr>
        </p:nvSpPr>
        <p:spPr>
          <a:xfrm>
            <a:off x="457200" y="1447800"/>
            <a:ext cx="3359150" cy="4724400"/>
          </a:xfrm>
        </p:spPr>
        <p:txBody>
          <a:bodyPr/>
          <a:lstStyle/>
          <a:p>
            <a:r>
              <a:rPr lang="fr-FR" altLang="fr-FR"/>
              <a:t>Threads et C/C++</a:t>
            </a:r>
          </a:p>
          <a:p>
            <a:pPr lvl="1"/>
            <a:r>
              <a:rPr lang="fr-FR" altLang="fr-FR"/>
              <a:t>Communication et synchronisation entre threads</a:t>
            </a:r>
          </a:p>
          <a:p>
            <a:pPr lvl="2"/>
            <a:r>
              <a:rPr lang="fr-FR" altLang="fr-FR"/>
              <a:t>Spécification d’un </a:t>
            </a:r>
            <a:r>
              <a:rPr lang="fr-FR" altLang="fr-FR" b="1"/>
              <a:t>paramètre</a:t>
            </a:r>
            <a:r>
              <a:rPr lang="fr-FR" altLang="fr-FR"/>
              <a:t> pour le thread</a:t>
            </a:r>
          </a:p>
          <a:p>
            <a:pPr lvl="2"/>
            <a:endParaRPr lang="fr-FR" altLang="fr-FR"/>
          </a:p>
        </p:txBody>
      </p:sp>
      <p:sp>
        <p:nvSpPr>
          <p:cNvPr id="101379" name="Rectangle 2">
            <a:extLst>
              <a:ext uri="{FF2B5EF4-FFF2-40B4-BE49-F238E27FC236}">
                <a16:creationId xmlns:a16="http://schemas.microsoft.com/office/drawing/2014/main" id="{637526CC-D3FD-7B38-2679-45D7346AD523}"/>
              </a:ext>
            </a:extLst>
          </p:cNvPr>
          <p:cNvSpPr>
            <a:spLocks noGrp="1" noChangeArrowheads="1"/>
          </p:cNvSpPr>
          <p:nvPr>
            <p:ph type="title"/>
          </p:nvPr>
        </p:nvSpPr>
        <p:spPr/>
        <p:txBody>
          <a:bodyPr/>
          <a:lstStyle/>
          <a:p>
            <a:pPr eaLnBrk="1" hangingPunct="1"/>
            <a:r>
              <a:rPr lang="fr-FR" altLang="fr-FR" sz="2800"/>
              <a:t>Réseaux et C/C++</a:t>
            </a:r>
          </a:p>
        </p:txBody>
      </p:sp>
      <p:pic>
        <p:nvPicPr>
          <p:cNvPr id="101380" name="Picture 2" descr="A screenshot of a social media post&#10;&#10;Description automatically generated">
            <a:extLst>
              <a:ext uri="{FF2B5EF4-FFF2-40B4-BE49-F238E27FC236}">
                <a16:creationId xmlns:a16="http://schemas.microsoft.com/office/drawing/2014/main" id="{C4C97260-A981-66E6-84F4-28182D3D2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1449388"/>
            <a:ext cx="53721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CD8EC3F1-1648-85D8-AF13-4D868262E7E8}"/>
              </a:ext>
            </a:extLst>
          </p:cNvPr>
          <p:cNvSpPr>
            <a:spLocks noGrp="1" noChangeArrowheads="1"/>
          </p:cNvSpPr>
          <p:nvPr>
            <p:ph type="body" idx="1"/>
          </p:nvPr>
        </p:nvSpPr>
        <p:spPr/>
        <p:txBody>
          <a:bodyPr/>
          <a:lstStyle/>
          <a:p>
            <a:r>
              <a:rPr lang="fr-FR" altLang="fr-FR" dirty="0"/>
              <a:t>Threads et C/C++</a:t>
            </a:r>
          </a:p>
          <a:p>
            <a:pPr lvl="1"/>
            <a:r>
              <a:rPr lang="fr-FR" altLang="fr-FR" dirty="0"/>
              <a:t>Voir les exemples de code : </a:t>
            </a:r>
            <a:r>
              <a:rPr lang="fr-FR" altLang="fr-FR" dirty="0">
                <a:hlinkClick r:id="rId2"/>
              </a:rPr>
              <a:t>http://www.ensta-bretagne.fr/lebars/pthread_samples.zip</a:t>
            </a:r>
            <a:r>
              <a:rPr lang="fr-FR" altLang="fr-FR" dirty="0"/>
              <a:t> </a:t>
            </a:r>
          </a:p>
          <a:p>
            <a:pPr lvl="1"/>
            <a:endParaRPr lang="fr-FR" altLang="fr-FR" dirty="0"/>
          </a:p>
          <a:p>
            <a:pPr lvl="1"/>
            <a:r>
              <a:rPr lang="fr-FR" altLang="fr-FR" dirty="0"/>
              <a:t>Pour compiler manuellement : </a:t>
            </a:r>
          </a:p>
          <a:p>
            <a:pPr lvl="2"/>
            <a:r>
              <a:rPr lang="fr-FR" altLang="fr-FR" b="1" dirty="0" err="1"/>
              <a:t>gcc</a:t>
            </a:r>
            <a:r>
              <a:rPr lang="fr-FR" altLang="fr-FR" b="1" dirty="0"/>
              <a:t> -Wall </a:t>
            </a:r>
            <a:r>
              <a:rPr lang="fr-FR" altLang="fr-FR" b="1" dirty="0" err="1"/>
              <a:t>Main.c</a:t>
            </a:r>
            <a:r>
              <a:rPr lang="fr-FR" altLang="fr-FR" b="1" dirty="0"/>
              <a:t> -</a:t>
            </a:r>
            <a:r>
              <a:rPr lang="fr-FR" altLang="fr-FR" b="1" dirty="0" err="1"/>
              <a:t>lpthread</a:t>
            </a:r>
            <a:endParaRPr lang="fr-FR" altLang="fr-FR" b="1" dirty="0"/>
          </a:p>
          <a:p>
            <a:pPr lvl="2"/>
            <a:r>
              <a:rPr lang="fr-FR" altLang="fr-FR" dirty="0"/>
              <a:t>(ou -</a:t>
            </a:r>
            <a:r>
              <a:rPr lang="fr-FR" altLang="fr-FR" dirty="0" err="1"/>
              <a:t>pthread</a:t>
            </a:r>
            <a:r>
              <a:rPr lang="fr-FR" altLang="fr-FR" dirty="0"/>
              <a:t> pour les versions récentes de </a:t>
            </a:r>
            <a:r>
              <a:rPr lang="fr-FR" altLang="fr-FR" dirty="0" err="1"/>
              <a:t>gcc</a:t>
            </a:r>
            <a:r>
              <a:rPr lang="fr-FR" altLang="fr-FR" dirty="0"/>
              <a:t>…)</a:t>
            </a:r>
          </a:p>
          <a:p>
            <a:pPr lvl="2"/>
            <a:endParaRPr lang="fr-FR" altLang="fr-FR" dirty="0"/>
          </a:p>
          <a:p>
            <a:pPr lvl="1"/>
            <a:r>
              <a:rPr lang="fr-FR" altLang="fr-FR" dirty="0"/>
              <a:t>Documentation : </a:t>
            </a:r>
            <a:r>
              <a:rPr lang="fr-FR" altLang="fr-FR" dirty="0" err="1"/>
              <a:t>see</a:t>
            </a:r>
            <a:r>
              <a:rPr lang="fr-FR" altLang="fr-FR" dirty="0"/>
              <a:t> e.g. </a:t>
            </a:r>
            <a:r>
              <a:rPr lang="fr-FR" altLang="fr-FR" dirty="0">
                <a:hlinkClick r:id="rId3"/>
              </a:rPr>
              <a:t>http://man7.org/linux/man-pages/</a:t>
            </a:r>
            <a:endParaRPr lang="fr-FR" altLang="fr-FR" dirty="0"/>
          </a:p>
          <a:p>
            <a:pPr lvl="1"/>
            <a:endParaRPr lang="fr-FR" altLang="fr-FR" dirty="0"/>
          </a:p>
          <a:p>
            <a:pPr lvl="1"/>
            <a:r>
              <a:rPr lang="fr-FR" altLang="fr-FR" dirty="0"/>
              <a:t>TD : </a:t>
            </a:r>
            <a:r>
              <a:rPr lang="fr-FR" altLang="fr-FR" dirty="0">
                <a:hlinkClick r:id="rId4"/>
              </a:rPr>
              <a:t>https://www.ensta-bretagne.fr/lebars/TD_threads.pdf</a:t>
            </a:r>
            <a:r>
              <a:rPr lang="fr-FR" altLang="fr-FR" dirty="0"/>
              <a:t> </a:t>
            </a:r>
          </a:p>
          <a:p>
            <a:pPr lvl="2"/>
            <a:endParaRPr lang="fr-FR" altLang="fr-FR" dirty="0"/>
          </a:p>
        </p:txBody>
      </p:sp>
      <p:sp>
        <p:nvSpPr>
          <p:cNvPr id="102403" name="Rectangle 2">
            <a:extLst>
              <a:ext uri="{FF2B5EF4-FFF2-40B4-BE49-F238E27FC236}">
                <a16:creationId xmlns:a16="http://schemas.microsoft.com/office/drawing/2014/main" id="{C449FB5A-F683-4E8C-F0F6-859353F80E01}"/>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941B3F1D-B615-8991-77BE-BBB5EC6CBE63}"/>
              </a:ext>
            </a:extLst>
          </p:cNvPr>
          <p:cNvSpPr>
            <a:spLocks noGrp="1" noChangeArrowheads="1"/>
          </p:cNvSpPr>
          <p:nvPr>
            <p:ph type="body" idx="1"/>
          </p:nvPr>
        </p:nvSpPr>
        <p:spPr/>
        <p:txBody>
          <a:bodyPr/>
          <a:lstStyle/>
          <a:p>
            <a:r>
              <a:rPr lang="fr-FR" altLang="fr-FR" dirty="0"/>
              <a:t>Sockets et C/C++</a:t>
            </a:r>
          </a:p>
          <a:p>
            <a:pPr lvl="1"/>
            <a:r>
              <a:rPr lang="fr-FR" altLang="fr-FR" sz="1800" b="1" dirty="0"/>
              <a:t>Socket</a:t>
            </a:r>
            <a:r>
              <a:rPr lang="fr-FR" altLang="fr-FR" sz="1800" dirty="0"/>
              <a:t> : concept existant dans la plupart des langages de programmation et OS pour faire de la </a:t>
            </a:r>
            <a:r>
              <a:rPr lang="fr-FR" altLang="fr-FR" sz="1800" b="1" dirty="0"/>
              <a:t>communication inter-processus</a:t>
            </a:r>
            <a:r>
              <a:rPr lang="fr-FR" altLang="fr-FR" sz="1800" dirty="0"/>
              <a:t> entre des ordinateurs </a:t>
            </a:r>
            <a:r>
              <a:rPr lang="fr-FR" altLang="fr-FR" sz="1800" b="1" dirty="0"/>
              <a:t>sur un même réseau</a:t>
            </a:r>
            <a:endParaRPr lang="fr-FR" altLang="fr-FR" sz="1800" dirty="0"/>
          </a:p>
          <a:p>
            <a:pPr lvl="1"/>
            <a:endParaRPr lang="fr-FR" altLang="fr-FR" sz="1800" dirty="0"/>
          </a:p>
          <a:p>
            <a:pPr lvl="1"/>
            <a:r>
              <a:rPr lang="fr-FR" altLang="fr-FR" sz="1800" dirty="0"/>
              <a:t>Les sockets </a:t>
            </a:r>
            <a:r>
              <a:rPr lang="fr-FR" altLang="fr-FR" sz="1800" b="1" dirty="0"/>
              <a:t>TCP/IPv4</a:t>
            </a:r>
            <a:r>
              <a:rPr lang="fr-FR" altLang="fr-FR" sz="1800" dirty="0"/>
              <a:t> (mode « connecté » i.e. retournera une erreur si des données sont perdues) et </a:t>
            </a:r>
            <a:r>
              <a:rPr lang="fr-FR" altLang="fr-FR" sz="1800" b="1" dirty="0"/>
              <a:t>UDP/IPv4</a:t>
            </a:r>
            <a:r>
              <a:rPr lang="fr-FR" altLang="fr-FR" sz="1800" dirty="0"/>
              <a:t> (mode « non-connecté » i.e. ne vérifie pas si les données sont arrivées à destination) sont les plus couramment utilisées</a:t>
            </a:r>
          </a:p>
          <a:p>
            <a:pPr lvl="1"/>
            <a:endParaRPr lang="fr-FR" altLang="fr-FR" sz="1800" dirty="0"/>
          </a:p>
          <a:p>
            <a:pPr lvl="1"/>
            <a:r>
              <a:rPr lang="fr-FR" altLang="fr-FR" sz="1800" dirty="0"/>
              <a:t>Elles peuvent être configurées en mode </a:t>
            </a:r>
            <a:r>
              <a:rPr lang="fr-FR" altLang="fr-FR" sz="1800" b="1" dirty="0"/>
              <a:t>bloquant</a:t>
            </a:r>
            <a:r>
              <a:rPr lang="fr-FR" altLang="fr-FR" sz="1800" dirty="0"/>
              <a:t> ou non bloquant, avec </a:t>
            </a:r>
            <a:r>
              <a:rPr lang="fr-FR" altLang="fr-FR" sz="1800" b="1" dirty="0"/>
              <a:t>timeouts</a:t>
            </a:r>
            <a:r>
              <a:rPr lang="fr-FR" altLang="fr-FR" sz="1800" dirty="0"/>
              <a:t> (pour les </a:t>
            </a:r>
            <a:r>
              <a:rPr lang="fr-FR" altLang="fr-FR" sz="1800" dirty="0" err="1"/>
              <a:t>send</a:t>
            </a:r>
            <a:r>
              <a:rPr lang="fr-FR" altLang="fr-FR" sz="1800" dirty="0"/>
              <a:t>() et </a:t>
            </a:r>
            <a:r>
              <a:rPr lang="fr-FR" altLang="fr-FR" sz="1800" dirty="0" err="1"/>
              <a:t>recv</a:t>
            </a:r>
            <a:r>
              <a:rPr lang="fr-FR" altLang="fr-FR" sz="1800" dirty="0"/>
              <a:t>(), en général par défaut bloquant avec timeout infini), etc.</a:t>
            </a:r>
          </a:p>
          <a:p>
            <a:pPr lvl="1"/>
            <a:endParaRPr lang="fr-FR" altLang="fr-FR" sz="1800" dirty="0"/>
          </a:p>
          <a:p>
            <a:pPr lvl="1"/>
            <a:r>
              <a:rPr lang="fr-FR" altLang="fr-FR" sz="1800" dirty="0"/>
              <a:t>En robotique, les middleware tels que </a:t>
            </a:r>
            <a:r>
              <a:rPr lang="fr-FR" altLang="fr-FR" sz="1800" b="1" dirty="0"/>
              <a:t>ROS</a:t>
            </a:r>
            <a:r>
              <a:rPr lang="fr-FR" altLang="fr-FR" sz="1800" dirty="0"/>
              <a:t> se basent souvent sur de la communication par sockets</a:t>
            </a:r>
          </a:p>
          <a:p>
            <a:pPr lvl="1"/>
            <a:endParaRPr lang="fr-FR" altLang="fr-FR" sz="1800" dirty="0"/>
          </a:p>
          <a:p>
            <a:pPr lvl="1"/>
            <a:endParaRPr lang="fr-FR" altLang="fr-FR" dirty="0"/>
          </a:p>
        </p:txBody>
      </p:sp>
      <p:sp>
        <p:nvSpPr>
          <p:cNvPr id="103427" name="Rectangle 2">
            <a:extLst>
              <a:ext uri="{FF2B5EF4-FFF2-40B4-BE49-F238E27FC236}">
                <a16:creationId xmlns:a16="http://schemas.microsoft.com/office/drawing/2014/main" id="{8C411C98-9BE0-8B42-B6AB-F35257453BCE}"/>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a:extLst>
              <a:ext uri="{FF2B5EF4-FFF2-40B4-BE49-F238E27FC236}">
                <a16:creationId xmlns:a16="http://schemas.microsoft.com/office/drawing/2014/main" id="{71C76594-41F1-7B75-A5C4-EDE93650EB08}"/>
              </a:ext>
            </a:extLst>
          </p:cNvPr>
          <p:cNvSpPr>
            <a:spLocks noGrp="1" noChangeArrowheads="1"/>
          </p:cNvSpPr>
          <p:nvPr>
            <p:ph type="body" idx="1"/>
          </p:nvPr>
        </p:nvSpPr>
        <p:spPr/>
        <p:txBody>
          <a:bodyPr/>
          <a:lstStyle/>
          <a:p>
            <a:r>
              <a:rPr lang="fr-FR" altLang="fr-FR"/>
              <a:t>Sockets TCP et C/C++</a:t>
            </a:r>
          </a:p>
          <a:p>
            <a:pPr lvl="1"/>
            <a:r>
              <a:rPr lang="fr-FR" altLang="fr-FR"/>
              <a:t>En </a:t>
            </a:r>
            <a:r>
              <a:rPr lang="fr-FR" altLang="fr-FR" b="1"/>
              <a:t>TCP</a:t>
            </a:r>
            <a:r>
              <a:rPr lang="fr-FR" altLang="fr-FR"/>
              <a:t>, 2 types de programmes différents sont à écrire : un </a:t>
            </a:r>
            <a:r>
              <a:rPr lang="fr-FR" altLang="fr-FR" b="1"/>
              <a:t>serveur</a:t>
            </a:r>
            <a:r>
              <a:rPr lang="fr-FR" altLang="fr-FR"/>
              <a:t> et un </a:t>
            </a:r>
            <a:r>
              <a:rPr lang="fr-FR" altLang="fr-FR" b="1"/>
              <a:t>client</a:t>
            </a:r>
          </a:p>
          <a:p>
            <a:pPr lvl="2"/>
            <a:endParaRPr lang="fr-FR" altLang="fr-FR"/>
          </a:p>
          <a:p>
            <a:pPr lvl="1"/>
            <a:endParaRPr lang="fr-FR" altLang="fr-FR"/>
          </a:p>
        </p:txBody>
      </p:sp>
      <p:sp>
        <p:nvSpPr>
          <p:cNvPr id="104451" name="Rectangle 2">
            <a:extLst>
              <a:ext uri="{FF2B5EF4-FFF2-40B4-BE49-F238E27FC236}">
                <a16:creationId xmlns:a16="http://schemas.microsoft.com/office/drawing/2014/main" id="{6D86FB00-A769-01AB-D4E5-6BD55E61A18F}"/>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4C614F9F-BFAC-9328-132F-A2BFEAE7E4EA}"/>
              </a:ext>
            </a:extLst>
          </p:cNvPr>
          <p:cNvSpPr>
            <a:spLocks noGrp="1" noChangeArrowheads="1"/>
          </p:cNvSpPr>
          <p:nvPr>
            <p:ph type="body" idx="1"/>
          </p:nvPr>
        </p:nvSpPr>
        <p:spPr/>
        <p:txBody>
          <a:bodyPr/>
          <a:lstStyle/>
          <a:p>
            <a:r>
              <a:rPr lang="fr-FR" altLang="fr-FR" dirty="0"/>
              <a:t>Sockets TCP et C/C++</a:t>
            </a:r>
          </a:p>
          <a:p>
            <a:pPr lvl="1"/>
            <a:r>
              <a:rPr lang="fr-FR" altLang="fr-FR" dirty="0"/>
              <a:t>Etapes principales pour le serveur : </a:t>
            </a:r>
          </a:p>
          <a:p>
            <a:pPr lvl="2"/>
            <a:r>
              <a:rPr lang="fr-FR" altLang="fr-FR" sz="1600" dirty="0"/>
              <a:t>Création de l’objet socket et spécification du protocole (</a:t>
            </a:r>
            <a:r>
              <a:rPr lang="fr-FR" altLang="fr-FR" sz="1600" b="1" dirty="0"/>
              <a:t>socket()</a:t>
            </a:r>
            <a:r>
              <a:rPr lang="fr-FR" altLang="fr-FR" sz="1600" dirty="0"/>
              <a:t>)</a:t>
            </a:r>
          </a:p>
          <a:p>
            <a:pPr lvl="2"/>
            <a:r>
              <a:rPr lang="fr-FR" altLang="fr-FR" sz="1600" dirty="0"/>
              <a:t>Configuration d’options éventuelles (</a:t>
            </a:r>
            <a:r>
              <a:rPr lang="fr-FR" altLang="fr-FR" sz="1600" b="1" dirty="0" err="1"/>
              <a:t>setsockopt</a:t>
            </a:r>
            <a:r>
              <a:rPr lang="fr-FR" altLang="fr-FR" sz="1600" b="1" dirty="0"/>
              <a:t>()</a:t>
            </a:r>
            <a:r>
              <a:rPr lang="fr-FR" altLang="fr-FR" sz="1600" dirty="0"/>
              <a:t>, </a:t>
            </a:r>
            <a:r>
              <a:rPr lang="fr-FR" altLang="fr-FR" sz="1600" b="1" dirty="0" err="1"/>
              <a:t>ioctlsocket</a:t>
            </a:r>
            <a:r>
              <a:rPr lang="fr-FR" altLang="fr-FR" sz="1600" b="1" dirty="0"/>
              <a:t>()/</a:t>
            </a:r>
            <a:r>
              <a:rPr lang="fr-FR" altLang="fr-FR" sz="1600" b="1" dirty="0" err="1"/>
              <a:t>ioctl</a:t>
            </a:r>
            <a:r>
              <a:rPr lang="fr-FR" altLang="fr-FR" sz="1600" b="1" dirty="0"/>
              <a:t>()</a:t>
            </a:r>
            <a:r>
              <a:rPr lang="fr-FR" altLang="fr-FR" sz="1600" dirty="0"/>
              <a:t>, etc.)</a:t>
            </a:r>
          </a:p>
          <a:p>
            <a:pPr lvl="2"/>
            <a:r>
              <a:rPr lang="fr-FR" altLang="fr-FR" sz="1600" dirty="0"/>
              <a:t>Association de la socket avec une adresse IP et un port TCP (</a:t>
            </a:r>
            <a:r>
              <a:rPr lang="fr-FR" altLang="fr-FR" sz="1600" b="1" dirty="0" err="1"/>
              <a:t>bind</a:t>
            </a:r>
            <a:r>
              <a:rPr lang="fr-FR" altLang="fr-FR" sz="1600" b="1" dirty="0"/>
              <a:t>()</a:t>
            </a:r>
            <a:r>
              <a:rPr lang="fr-FR" altLang="fr-FR" sz="1600" dirty="0"/>
              <a:t>)</a:t>
            </a:r>
          </a:p>
          <a:p>
            <a:pPr lvl="2"/>
            <a:r>
              <a:rPr lang="fr-FR" altLang="fr-FR" sz="1600" dirty="0"/>
              <a:t>Active la file d’attente de demandes de connexion (</a:t>
            </a:r>
            <a:r>
              <a:rPr lang="fr-FR" altLang="fr-FR" sz="1600" b="1" dirty="0" err="1"/>
              <a:t>listen</a:t>
            </a:r>
            <a:r>
              <a:rPr lang="fr-FR" altLang="fr-FR" sz="1600" b="1" dirty="0"/>
              <a:t>()</a:t>
            </a:r>
            <a:r>
              <a:rPr lang="fr-FR" altLang="fr-FR" sz="1600" dirty="0"/>
              <a:t>)</a:t>
            </a:r>
          </a:p>
          <a:p>
            <a:pPr lvl="2"/>
            <a:r>
              <a:rPr lang="fr-FR" altLang="fr-FR" sz="1600" dirty="0"/>
              <a:t>Attente d’une connexion et création d’une socket pour représenter le client accepté (</a:t>
            </a:r>
            <a:r>
              <a:rPr lang="fr-FR" altLang="fr-FR" sz="1600" b="1" dirty="0" err="1"/>
              <a:t>accept</a:t>
            </a:r>
            <a:r>
              <a:rPr lang="fr-FR" altLang="fr-FR" sz="1600" b="1" dirty="0"/>
              <a:t>()</a:t>
            </a:r>
            <a:r>
              <a:rPr lang="fr-FR" altLang="fr-FR" sz="1600" dirty="0"/>
              <a:t>)</a:t>
            </a:r>
          </a:p>
          <a:p>
            <a:pPr lvl="2"/>
            <a:r>
              <a:rPr lang="fr-FR" altLang="fr-FR" sz="1600" dirty="0"/>
              <a:t>Envoi et réception de données avec la socket cliente (d’autres acceptations de connexion à la socket serveur et communications peuvent être faites en même temps e.g. dans des threads parallèles) (</a:t>
            </a:r>
            <a:r>
              <a:rPr lang="fr-FR" altLang="fr-FR" sz="1600" b="1" dirty="0" err="1"/>
              <a:t>send</a:t>
            </a:r>
            <a:r>
              <a:rPr lang="fr-FR" altLang="fr-FR" sz="1600" b="1" dirty="0"/>
              <a:t>()</a:t>
            </a:r>
            <a:r>
              <a:rPr lang="fr-FR" altLang="fr-FR" sz="1600" dirty="0"/>
              <a:t>, </a:t>
            </a:r>
            <a:r>
              <a:rPr lang="fr-FR" altLang="fr-FR" sz="1600" b="1" dirty="0" err="1"/>
              <a:t>recv</a:t>
            </a:r>
            <a:r>
              <a:rPr lang="fr-FR" altLang="fr-FR" sz="1600" b="1" dirty="0"/>
              <a:t>()</a:t>
            </a:r>
            <a:r>
              <a:rPr lang="fr-FR" altLang="fr-FR" sz="1600" dirty="0"/>
              <a:t>)</a:t>
            </a:r>
          </a:p>
          <a:p>
            <a:pPr lvl="2"/>
            <a:r>
              <a:rPr lang="fr-FR" altLang="fr-FR" sz="1600" dirty="0"/>
              <a:t>Indication au client que les communications sont terminées (</a:t>
            </a:r>
            <a:r>
              <a:rPr lang="fr-FR" altLang="fr-FR" sz="1600" b="1" dirty="0" err="1"/>
              <a:t>shutdown</a:t>
            </a:r>
            <a:r>
              <a:rPr lang="fr-FR" altLang="fr-FR" sz="1600" b="1" dirty="0"/>
              <a:t>()</a:t>
            </a:r>
            <a:r>
              <a:rPr lang="fr-FR" altLang="fr-FR" sz="1600" dirty="0"/>
              <a:t>)</a:t>
            </a:r>
          </a:p>
          <a:p>
            <a:pPr lvl="2"/>
            <a:r>
              <a:rPr lang="fr-FR" altLang="fr-FR" sz="1600" dirty="0"/>
              <a:t>Destruction de la socket cliente (</a:t>
            </a:r>
            <a:r>
              <a:rPr lang="fr-FR" altLang="fr-FR" sz="1600" b="1" dirty="0" err="1"/>
              <a:t>closesocket</a:t>
            </a:r>
            <a:r>
              <a:rPr lang="fr-FR" altLang="fr-FR" sz="1600" b="1" dirty="0"/>
              <a:t>()/close()</a:t>
            </a:r>
            <a:r>
              <a:rPr lang="fr-FR" altLang="fr-FR" sz="1600" dirty="0"/>
              <a:t>)</a:t>
            </a:r>
          </a:p>
          <a:p>
            <a:pPr lvl="2"/>
            <a:r>
              <a:rPr lang="fr-FR" altLang="fr-FR" sz="1600" dirty="0"/>
              <a:t>Destruction de la socket serveur (</a:t>
            </a:r>
            <a:r>
              <a:rPr lang="fr-FR" altLang="fr-FR" sz="1600" b="1" dirty="0" err="1"/>
              <a:t>closesocket</a:t>
            </a:r>
            <a:r>
              <a:rPr lang="fr-FR" altLang="fr-FR" sz="1600" b="1" dirty="0"/>
              <a:t>()/close()</a:t>
            </a:r>
            <a:r>
              <a:rPr lang="fr-FR" altLang="fr-FR" sz="1600" dirty="0"/>
              <a:t>)</a:t>
            </a:r>
          </a:p>
          <a:p>
            <a:pPr lvl="2"/>
            <a:endParaRPr lang="fr-FR" altLang="fr-FR" dirty="0"/>
          </a:p>
          <a:p>
            <a:pPr lvl="1"/>
            <a:endParaRPr lang="fr-FR" altLang="fr-FR" dirty="0"/>
          </a:p>
        </p:txBody>
      </p:sp>
      <p:sp>
        <p:nvSpPr>
          <p:cNvPr id="105475" name="Rectangle 2">
            <a:extLst>
              <a:ext uri="{FF2B5EF4-FFF2-40B4-BE49-F238E27FC236}">
                <a16:creationId xmlns:a16="http://schemas.microsoft.com/office/drawing/2014/main" id="{0FDC5431-6255-6F19-74F8-FC0E5863439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26178</TotalTime>
  <Words>10111</Words>
  <Application>Microsoft Office PowerPoint</Application>
  <PresentationFormat>On-screen Show (4:3)</PresentationFormat>
  <Paragraphs>894</Paragraphs>
  <Slides>110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110</vt:i4>
      </vt:variant>
    </vt:vector>
  </HeadingPairs>
  <TitlesOfParts>
    <vt:vector size="118" baseType="lpstr">
      <vt:lpstr>Arial</vt:lpstr>
      <vt:lpstr>Arial</vt:lpstr>
      <vt:lpstr>Helvetica</vt:lpstr>
      <vt:lpstr>Tahoma</vt:lpstr>
      <vt:lpstr>Times</vt:lpstr>
      <vt:lpstr>Wingdings</vt:lpstr>
      <vt:lpstr>Nouvelle présentation</vt:lpstr>
      <vt:lpstr>Conception personnalisée</vt:lpstr>
      <vt:lpstr>PowerPoint Presentation</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PowerPoint Presentation</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Réseaux</dc:title>
  <dc:creator>Administrator</dc:creator>
  <cp:lastModifiedBy>Fabrice LE BARS</cp:lastModifiedBy>
  <cp:revision>1646</cp:revision>
  <cp:lastPrinted>2014-10-17T17:20:18Z</cp:lastPrinted>
  <dcterms:created xsi:type="dcterms:W3CDTF">2008-02-14T13:12:51Z</dcterms:created>
  <dcterms:modified xsi:type="dcterms:W3CDTF">2024-03-15T16:15:30Z</dcterms:modified>
</cp:coreProperties>
</file>